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1"/>
  </p:notesMasterIdLst>
  <p:handoutMasterIdLst>
    <p:handoutMasterId r:id="rId322"/>
  </p:handoutMasterIdLst>
  <p:sldIdLst>
    <p:sldId id="281" r:id="rId5"/>
    <p:sldId id="261" r:id="rId6"/>
    <p:sldId id="284" r:id="rId7"/>
    <p:sldId id="435" r:id="rId8"/>
    <p:sldId id="277" r:id="rId9"/>
    <p:sldId id="576" r:id="rId10"/>
    <p:sldId id="577" r:id="rId11"/>
    <p:sldId id="578" r:id="rId12"/>
    <p:sldId id="579" r:id="rId13"/>
    <p:sldId id="580" r:id="rId14"/>
    <p:sldId id="581" r:id="rId15"/>
    <p:sldId id="582" r:id="rId16"/>
    <p:sldId id="589" r:id="rId17"/>
    <p:sldId id="588" r:id="rId18"/>
    <p:sldId id="590" r:id="rId19"/>
    <p:sldId id="591" r:id="rId20"/>
    <p:sldId id="295" r:id="rId21"/>
    <p:sldId id="298" r:id="rId22"/>
    <p:sldId id="296" r:id="rId23"/>
    <p:sldId id="299" r:id="rId24"/>
    <p:sldId id="297" r:id="rId25"/>
    <p:sldId id="300" r:id="rId26"/>
    <p:sldId id="301" r:id="rId27"/>
    <p:sldId id="302" r:id="rId28"/>
    <p:sldId id="303" r:id="rId29"/>
    <p:sldId id="304" r:id="rId30"/>
    <p:sldId id="305" r:id="rId31"/>
    <p:sldId id="306" r:id="rId32"/>
    <p:sldId id="583" r:id="rId33"/>
    <p:sldId id="584" r:id="rId34"/>
    <p:sldId id="307" r:id="rId35"/>
    <p:sldId id="585" r:id="rId36"/>
    <p:sldId id="586" r:id="rId37"/>
    <p:sldId id="308" r:id="rId38"/>
    <p:sldId id="592" r:id="rId39"/>
    <p:sldId id="593" r:id="rId40"/>
    <p:sldId id="594" r:id="rId41"/>
    <p:sldId id="595" r:id="rId42"/>
    <p:sldId id="596" r:id="rId43"/>
    <p:sldId id="597" r:id="rId44"/>
    <p:sldId id="598" r:id="rId45"/>
    <p:sldId id="599" r:id="rId46"/>
    <p:sldId id="600" r:id="rId47"/>
    <p:sldId id="601" r:id="rId48"/>
    <p:sldId id="603" r:id="rId49"/>
    <p:sldId id="604" r:id="rId50"/>
    <p:sldId id="605" r:id="rId51"/>
    <p:sldId id="607" r:id="rId52"/>
    <p:sldId id="606" r:id="rId53"/>
    <p:sldId id="587" r:id="rId54"/>
    <p:sldId id="309" r:id="rId55"/>
    <p:sldId id="285" r:id="rId56"/>
    <p:sldId id="310" r:id="rId57"/>
    <p:sldId id="311" r:id="rId58"/>
    <p:sldId id="317" r:id="rId59"/>
    <p:sldId id="312" r:id="rId60"/>
    <p:sldId id="313" r:id="rId61"/>
    <p:sldId id="314" r:id="rId62"/>
    <p:sldId id="315" r:id="rId63"/>
    <p:sldId id="316" r:id="rId64"/>
    <p:sldId id="28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18" r:id="rId84"/>
    <p:sldId id="319" r:id="rId85"/>
    <p:sldId id="320" r:id="rId86"/>
    <p:sldId id="321" r:id="rId87"/>
    <p:sldId id="322" r:id="rId88"/>
    <p:sldId id="323" r:id="rId89"/>
    <p:sldId id="324" r:id="rId90"/>
    <p:sldId id="362" r:id="rId91"/>
    <p:sldId id="325" r:id="rId92"/>
    <p:sldId id="326" r:id="rId93"/>
    <p:sldId id="610" r:id="rId94"/>
    <p:sldId id="611" r:id="rId95"/>
    <p:sldId id="612" r:id="rId96"/>
    <p:sldId id="613" r:id="rId97"/>
    <p:sldId id="614" r:id="rId98"/>
    <p:sldId id="615" r:id="rId99"/>
    <p:sldId id="616" r:id="rId100"/>
    <p:sldId id="609" r:id="rId101"/>
    <p:sldId id="608" r:id="rId102"/>
    <p:sldId id="287" r:id="rId103"/>
    <p:sldId id="345" r:id="rId104"/>
    <p:sldId id="346" r:id="rId105"/>
    <p:sldId id="347" r:id="rId106"/>
    <p:sldId id="348" r:id="rId107"/>
    <p:sldId id="372" r:id="rId108"/>
    <p:sldId id="373" r:id="rId109"/>
    <p:sldId id="374" r:id="rId110"/>
    <p:sldId id="349" r:id="rId111"/>
    <p:sldId id="350" r:id="rId112"/>
    <p:sldId id="351" r:id="rId113"/>
    <p:sldId id="352" r:id="rId114"/>
    <p:sldId id="353" r:id="rId115"/>
    <p:sldId id="355" r:id="rId116"/>
    <p:sldId id="356" r:id="rId117"/>
    <p:sldId id="357" r:id="rId118"/>
    <p:sldId id="358" r:id="rId119"/>
    <p:sldId id="359" r:id="rId120"/>
    <p:sldId id="360" r:id="rId121"/>
    <p:sldId id="361" r:id="rId122"/>
    <p:sldId id="288" r:id="rId123"/>
    <p:sldId id="363" r:id="rId124"/>
    <p:sldId id="364" r:id="rId125"/>
    <p:sldId id="365" r:id="rId126"/>
    <p:sldId id="366" r:id="rId127"/>
    <p:sldId id="367" r:id="rId128"/>
    <p:sldId id="368" r:id="rId129"/>
    <p:sldId id="369" r:id="rId130"/>
    <p:sldId id="370" r:id="rId131"/>
    <p:sldId id="371" r:id="rId132"/>
    <p:sldId id="289" r:id="rId133"/>
    <p:sldId id="375" r:id="rId134"/>
    <p:sldId id="376" r:id="rId135"/>
    <p:sldId id="377" r:id="rId136"/>
    <p:sldId id="378" r:id="rId137"/>
    <p:sldId id="379" r:id="rId138"/>
    <p:sldId id="380" r:id="rId139"/>
    <p:sldId id="381" r:id="rId140"/>
    <p:sldId id="382" r:id="rId141"/>
    <p:sldId id="383" r:id="rId142"/>
    <p:sldId id="384" r:id="rId143"/>
    <p:sldId id="385" r:id="rId144"/>
    <p:sldId id="386" r:id="rId145"/>
    <p:sldId id="387" r:id="rId146"/>
    <p:sldId id="388" r:id="rId147"/>
    <p:sldId id="389" r:id="rId148"/>
    <p:sldId id="390" r:id="rId149"/>
    <p:sldId id="290" r:id="rId150"/>
    <p:sldId id="391" r:id="rId151"/>
    <p:sldId id="392" r:id="rId152"/>
    <p:sldId id="393" r:id="rId153"/>
    <p:sldId id="398" r:id="rId154"/>
    <p:sldId id="401" r:id="rId155"/>
    <p:sldId id="402" r:id="rId156"/>
    <p:sldId id="399" r:id="rId157"/>
    <p:sldId id="400" r:id="rId158"/>
    <p:sldId id="394" r:id="rId159"/>
    <p:sldId id="427" r:id="rId160"/>
    <p:sldId id="428" r:id="rId161"/>
    <p:sldId id="429" r:id="rId162"/>
    <p:sldId id="430" r:id="rId163"/>
    <p:sldId id="431" r:id="rId164"/>
    <p:sldId id="432" r:id="rId165"/>
    <p:sldId id="433" r:id="rId166"/>
    <p:sldId id="395" r:id="rId167"/>
    <p:sldId id="434" r:id="rId168"/>
    <p:sldId id="396" r:id="rId169"/>
    <p:sldId id="397" r:id="rId170"/>
    <p:sldId id="291" r:id="rId171"/>
    <p:sldId id="403" r:id="rId172"/>
    <p:sldId id="416" r:id="rId173"/>
    <p:sldId id="404" r:id="rId174"/>
    <p:sldId id="405" r:id="rId175"/>
    <p:sldId id="406" r:id="rId176"/>
    <p:sldId id="417" r:id="rId177"/>
    <p:sldId id="418" r:id="rId178"/>
    <p:sldId id="419" r:id="rId179"/>
    <p:sldId id="420" r:id="rId180"/>
    <p:sldId id="421" r:id="rId181"/>
    <p:sldId id="422" r:id="rId182"/>
    <p:sldId id="423" r:id="rId183"/>
    <p:sldId id="425" r:id="rId184"/>
    <p:sldId id="424" r:id="rId185"/>
    <p:sldId id="426" r:id="rId186"/>
    <p:sldId id="407" r:id="rId187"/>
    <p:sldId id="292" r:id="rId188"/>
    <p:sldId id="408" r:id="rId189"/>
    <p:sldId id="409" r:id="rId190"/>
    <p:sldId id="410" r:id="rId191"/>
    <p:sldId id="411" r:id="rId192"/>
    <p:sldId id="412" r:id="rId193"/>
    <p:sldId id="413" r:id="rId194"/>
    <p:sldId id="414" r:id="rId195"/>
    <p:sldId id="486" r:id="rId196"/>
    <p:sldId id="487" r:id="rId197"/>
    <p:sldId id="488" r:id="rId198"/>
    <p:sldId id="489" r:id="rId199"/>
    <p:sldId id="415" r:id="rId200"/>
    <p:sldId id="293" r:id="rId201"/>
    <p:sldId id="436" r:id="rId202"/>
    <p:sldId id="437" r:id="rId203"/>
    <p:sldId id="438" r:id="rId204"/>
    <p:sldId id="490" r:id="rId205"/>
    <p:sldId id="491" r:id="rId206"/>
    <p:sldId id="492" r:id="rId207"/>
    <p:sldId id="493" r:id="rId208"/>
    <p:sldId id="494" r:id="rId209"/>
    <p:sldId id="439" r:id="rId210"/>
    <p:sldId id="440" r:id="rId211"/>
    <p:sldId id="441" r:id="rId212"/>
    <p:sldId id="442" r:id="rId213"/>
    <p:sldId id="443" r:id="rId214"/>
    <p:sldId id="451" r:id="rId215"/>
    <p:sldId id="452" r:id="rId216"/>
    <p:sldId id="453" r:id="rId217"/>
    <p:sldId id="454" r:id="rId218"/>
    <p:sldId id="519" r:id="rId219"/>
    <p:sldId id="520" r:id="rId220"/>
    <p:sldId id="521" r:id="rId221"/>
    <p:sldId id="522" r:id="rId222"/>
    <p:sldId id="527" r:id="rId223"/>
    <p:sldId id="528" r:id="rId224"/>
    <p:sldId id="529" r:id="rId225"/>
    <p:sldId id="530" r:id="rId226"/>
    <p:sldId id="531" r:id="rId227"/>
    <p:sldId id="532" r:id="rId228"/>
    <p:sldId id="533" r:id="rId229"/>
    <p:sldId id="534" r:id="rId230"/>
    <p:sldId id="535" r:id="rId231"/>
    <p:sldId id="536" r:id="rId232"/>
    <p:sldId id="537" r:id="rId233"/>
    <p:sldId id="538" r:id="rId234"/>
    <p:sldId id="539" r:id="rId235"/>
    <p:sldId id="540" r:id="rId236"/>
    <p:sldId id="541" r:id="rId237"/>
    <p:sldId id="542" r:id="rId238"/>
    <p:sldId id="543" r:id="rId239"/>
    <p:sldId id="544" r:id="rId240"/>
    <p:sldId id="545" r:id="rId241"/>
    <p:sldId id="455" r:id="rId242"/>
    <p:sldId id="456" r:id="rId243"/>
    <p:sldId id="457" r:id="rId244"/>
    <p:sldId id="458" r:id="rId245"/>
    <p:sldId id="459" r:id="rId246"/>
    <p:sldId id="460" r:id="rId247"/>
    <p:sldId id="461" r:id="rId248"/>
    <p:sldId id="462" r:id="rId249"/>
    <p:sldId id="463" r:id="rId250"/>
    <p:sldId id="444" r:id="rId251"/>
    <p:sldId id="464" r:id="rId252"/>
    <p:sldId id="465" r:id="rId253"/>
    <p:sldId id="466" r:id="rId254"/>
    <p:sldId id="467" r:id="rId255"/>
    <p:sldId id="468" r:id="rId256"/>
    <p:sldId id="469" r:id="rId257"/>
    <p:sldId id="470" r:id="rId258"/>
    <p:sldId id="523" r:id="rId259"/>
    <p:sldId id="525" r:id="rId260"/>
    <p:sldId id="552" r:id="rId261"/>
    <p:sldId id="553" r:id="rId262"/>
    <p:sldId id="554" r:id="rId263"/>
    <p:sldId id="555" r:id="rId264"/>
    <p:sldId id="526" r:id="rId265"/>
    <p:sldId id="445" r:id="rId266"/>
    <p:sldId id="471" r:id="rId267"/>
    <p:sldId id="473" r:id="rId268"/>
    <p:sldId id="474" r:id="rId269"/>
    <p:sldId id="475" r:id="rId270"/>
    <p:sldId id="472" r:id="rId271"/>
    <p:sldId id="556" r:id="rId272"/>
    <p:sldId id="564" r:id="rId273"/>
    <p:sldId id="563" r:id="rId274"/>
    <p:sldId id="559" r:id="rId275"/>
    <p:sldId id="558" r:id="rId276"/>
    <p:sldId id="561" r:id="rId277"/>
    <p:sldId id="562" r:id="rId278"/>
    <p:sldId id="446" r:id="rId279"/>
    <p:sldId id="478" r:id="rId280"/>
    <p:sldId id="479" r:id="rId281"/>
    <p:sldId id="480" r:id="rId282"/>
    <p:sldId id="481" r:id="rId283"/>
    <p:sldId id="482" r:id="rId284"/>
    <p:sldId id="483" r:id="rId285"/>
    <p:sldId id="484" r:id="rId286"/>
    <p:sldId id="485" r:id="rId287"/>
    <p:sldId id="447" r:id="rId288"/>
    <p:sldId id="496" r:id="rId289"/>
    <p:sldId id="497" r:id="rId290"/>
    <p:sldId id="498" r:id="rId291"/>
    <p:sldId id="499" r:id="rId292"/>
    <p:sldId id="500" r:id="rId293"/>
    <p:sldId id="501" r:id="rId294"/>
    <p:sldId id="575" r:id="rId295"/>
    <p:sldId id="502" r:id="rId296"/>
    <p:sldId id="448" r:id="rId297"/>
    <p:sldId id="503" r:id="rId298"/>
    <p:sldId id="504" r:id="rId299"/>
    <p:sldId id="510" r:id="rId300"/>
    <p:sldId id="511" r:id="rId301"/>
    <p:sldId id="449" r:id="rId302"/>
    <p:sldId id="546" r:id="rId303"/>
    <p:sldId id="547" r:id="rId304"/>
    <p:sldId id="548" r:id="rId305"/>
    <p:sldId id="549" r:id="rId306"/>
    <p:sldId id="550" r:id="rId307"/>
    <p:sldId id="450" r:id="rId308"/>
    <p:sldId id="565" r:id="rId309"/>
    <p:sldId id="566" r:id="rId310"/>
    <p:sldId id="567" r:id="rId311"/>
    <p:sldId id="568" r:id="rId312"/>
    <p:sldId id="569" r:id="rId313"/>
    <p:sldId id="570" r:id="rId314"/>
    <p:sldId id="571" r:id="rId315"/>
    <p:sldId id="572" r:id="rId316"/>
    <p:sldId id="573" r:id="rId317"/>
    <p:sldId id="574" r:id="rId318"/>
    <p:sldId id="551" r:id="rId319"/>
    <p:sldId id="294" r:id="rId3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79" autoAdjust="0"/>
  </p:normalViewPr>
  <p:slideViewPr>
    <p:cSldViewPr snapToGrid="0">
      <p:cViewPr varScale="1">
        <p:scale>
          <a:sx n="63" d="100"/>
          <a:sy n="63" d="100"/>
        </p:scale>
        <p:origin x="804" y="5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viewProps" Target="viewProps.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tableStyles" Target="tableStyles.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microsoft.com/office/2018/10/relationships/authors" Target="authors.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notesMaster" Target="notesMasters/notesMaster1.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theme" Target="theme/theme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8/11/2025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8/11/2025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D1A99-382A-35A3-0211-09C1198EF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D52D5A-21B7-35FC-8885-231EAE0509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9E6452-2F82-4C60-0A36-1F4CC86275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0A742D-3DE5-59F2-6E0A-AB905BDD5AD3}"/>
              </a:ext>
            </a:extLst>
          </p:cNvPr>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881938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87FD9-35F7-8841-EACE-F5DA355C0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FAA65-B36B-2691-ADDF-84B5A338D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F281B-B34E-38B6-4F43-5FB35CFF2E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55A301-4E68-E74D-824D-B0D5D9A21191}"/>
              </a:ext>
            </a:extLst>
          </p:cNvPr>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16501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6C131-280D-4490-9106-953A265FA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6F09D-C92C-CBD0-1574-BB07AD717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658E-9E52-4DC0-1F6E-1EEE295A41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6CA971-539B-E696-A9EE-6198A755955D}"/>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557649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AF263-970F-6B81-5C48-1979176E6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D8D6E-289F-60ED-1284-2CE8824995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E6D14-24E7-BA59-76B8-E8A1A8E7F6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C0BC83-C8BD-AEFD-06E9-7F408761F477}"/>
              </a:ext>
            </a:extLst>
          </p:cNvPr>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3076202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8733F-C467-5EDD-23AD-6C020D5373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874E8-A543-4D64-C6C4-A36263B35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43D4C-B501-A20B-3DAA-2049EDB3C5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6D1D08-3817-BB12-54B2-C012940BB431}"/>
              </a:ext>
            </a:extLst>
          </p:cNvPr>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1813298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A1F59-9A82-C928-14EF-95B532983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6C5179-DB61-0DB2-C14A-A6BD644F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64098-C62B-0382-BB85-89DE3A37C6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00A26E-87D8-94F5-FE51-6E182E0F1D44}"/>
              </a:ext>
            </a:extLst>
          </p:cNvPr>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323110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52</a:t>
            </a:fld>
            <a:endParaRPr lang="en-US"/>
          </a:p>
        </p:txBody>
      </p:sp>
    </p:spTree>
    <p:extLst>
      <p:ext uri="{BB962C8B-B14F-4D97-AF65-F5344CB8AC3E}">
        <p14:creationId xmlns:p14="http://schemas.microsoft.com/office/powerpoint/2010/main" val="2632287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61</a:t>
            </a:fld>
            <a:endParaRPr lang="en-US"/>
          </a:p>
        </p:txBody>
      </p:sp>
    </p:spTree>
    <p:extLst>
      <p:ext uri="{BB962C8B-B14F-4D97-AF65-F5344CB8AC3E}">
        <p14:creationId xmlns:p14="http://schemas.microsoft.com/office/powerpoint/2010/main" val="1745430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99</a:t>
            </a:fld>
            <a:endParaRPr lang="en-US"/>
          </a:p>
        </p:txBody>
      </p:sp>
    </p:spTree>
    <p:extLst>
      <p:ext uri="{BB962C8B-B14F-4D97-AF65-F5344CB8AC3E}">
        <p14:creationId xmlns:p14="http://schemas.microsoft.com/office/powerpoint/2010/main" val="2713219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119</a:t>
            </a:fld>
            <a:endParaRPr lang="en-US"/>
          </a:p>
        </p:txBody>
      </p:sp>
    </p:spTree>
    <p:extLst>
      <p:ext uri="{BB962C8B-B14F-4D97-AF65-F5344CB8AC3E}">
        <p14:creationId xmlns:p14="http://schemas.microsoft.com/office/powerpoint/2010/main" val="297554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129</a:t>
            </a:fld>
            <a:endParaRPr lang="en-US"/>
          </a:p>
        </p:txBody>
      </p:sp>
    </p:spTree>
    <p:extLst>
      <p:ext uri="{BB962C8B-B14F-4D97-AF65-F5344CB8AC3E}">
        <p14:creationId xmlns:p14="http://schemas.microsoft.com/office/powerpoint/2010/main" val="64885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146</a:t>
            </a:fld>
            <a:endParaRPr lang="en-US"/>
          </a:p>
        </p:txBody>
      </p:sp>
    </p:spTree>
    <p:extLst>
      <p:ext uri="{BB962C8B-B14F-4D97-AF65-F5344CB8AC3E}">
        <p14:creationId xmlns:p14="http://schemas.microsoft.com/office/powerpoint/2010/main" val="2340108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167</a:t>
            </a:fld>
            <a:endParaRPr lang="en-US"/>
          </a:p>
        </p:txBody>
      </p:sp>
    </p:spTree>
    <p:extLst>
      <p:ext uri="{BB962C8B-B14F-4D97-AF65-F5344CB8AC3E}">
        <p14:creationId xmlns:p14="http://schemas.microsoft.com/office/powerpoint/2010/main" val="2858764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184</a:t>
            </a:fld>
            <a:endParaRPr lang="en-US"/>
          </a:p>
        </p:txBody>
      </p:sp>
    </p:spTree>
    <p:extLst>
      <p:ext uri="{BB962C8B-B14F-4D97-AF65-F5344CB8AC3E}">
        <p14:creationId xmlns:p14="http://schemas.microsoft.com/office/powerpoint/2010/main" val="1776206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197</a:t>
            </a:fld>
            <a:endParaRPr lang="en-US"/>
          </a:p>
        </p:txBody>
      </p:sp>
    </p:spTree>
    <p:extLst>
      <p:ext uri="{BB962C8B-B14F-4D97-AF65-F5344CB8AC3E}">
        <p14:creationId xmlns:p14="http://schemas.microsoft.com/office/powerpoint/2010/main" val="2802767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209</a:t>
            </a:fld>
            <a:endParaRPr lang="en-US"/>
          </a:p>
        </p:txBody>
      </p:sp>
    </p:spTree>
    <p:extLst>
      <p:ext uri="{BB962C8B-B14F-4D97-AF65-F5344CB8AC3E}">
        <p14:creationId xmlns:p14="http://schemas.microsoft.com/office/powerpoint/2010/main" val="3216928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316</a:t>
            </a:fld>
            <a:endParaRPr lang="en-US"/>
          </a:p>
        </p:txBody>
      </p:sp>
    </p:spTree>
    <p:extLst>
      <p:ext uri="{BB962C8B-B14F-4D97-AF65-F5344CB8AC3E}">
        <p14:creationId xmlns:p14="http://schemas.microsoft.com/office/powerpoint/2010/main" val="417913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161960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3FC1E-277E-A331-6BC0-1F6AD700AD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F087C-1763-5248-F662-E2FBD8898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D4FBD-72EE-8CD3-CD36-98608B5C27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D73A31-E4E5-F572-209C-48E9E5DF43B8}"/>
              </a:ext>
            </a:extLst>
          </p:cNvPr>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80197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5EE3-0B98-7E08-605B-EF3FDB2763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CB4D7-3C93-1585-BD46-B3B9CA3F0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6FDC22-8F9A-29EB-84C9-1F323D1AFA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78C47E-A679-7375-C93B-A319736D3558}"/>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848875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8877A-71B5-D3B7-1DA2-CB996A493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2D30BD-B0AA-399B-0156-F7F5FE288B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15ED37-F9FB-C7FF-BD95-A3607C0A48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393B56-D07F-36DB-BC78-E0BB0117E08D}"/>
              </a:ext>
            </a:extLst>
          </p:cNvPr>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449941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29B3C-C638-1E30-070E-E337E5C3B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AA104-B9A9-B438-0A24-6025FA0EAA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93ADF-9CBC-C38D-CB58-9180F9246C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8513CA-F9C6-5D1D-45F4-B24CA53E2A18}"/>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322196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00BC2-A16C-AD96-FEB6-0890D3E35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55CC2-06B1-B9E2-4F0B-DC78B485F4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90822-BCC0-C540-390F-470834FC97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51B203-0D12-E068-3821-FD2BE5CC5C8D}"/>
              </a:ext>
            </a:extLst>
          </p:cNvPr>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698878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8/11/2025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8/11/2025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microsoft.com/office/2007/relationships/hdphoto" Target="../media/hdphoto3.wdp"/></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microsoft.com/office/2007/relationships/hdphoto" Target="../media/hdphoto3.wdp"/></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microsoft.com/office/2007/relationships/hdphoto" Target="../media/hdphoto3.wdp"/></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microsoft.com/office/2007/relationships/hdphoto" Target="../media/hdphoto3.wdp"/></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2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hyperlink" Target="https://www.tabnine.com/" TargetMode="Externa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0.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0.xml"/></Relationships>
</file>

<file path=ppt/slides/_rels/slide27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0.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0.xml"/></Relationships>
</file>

<file path=ppt/slides/_rels/slide3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30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30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microsoft.com/office/2007/relationships/hdphoto" Target="../media/hdphoto3.wdp"/></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err="1"/>
              <a:t>Programacion</a:t>
            </a:r>
            <a:r>
              <a:rPr lang="en-US" dirty="0"/>
              <a:t> </a:t>
            </a:r>
            <a:r>
              <a:rPr lang="en-US" dirty="0" err="1"/>
              <a:t>eficiente</a:t>
            </a:r>
            <a:endParaRPr lang="en-US" dirty="0"/>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BEFAE-FCB4-E7A0-9924-10C3DB1F67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2290B-2DE9-4BDD-BC0D-0B356BD263A3}"/>
              </a:ext>
            </a:extLst>
          </p:cNvPr>
          <p:cNvSpPr>
            <a:spLocks noGrp="1"/>
          </p:cNvSpPr>
          <p:nvPr>
            <p:ph type="title"/>
          </p:nvPr>
        </p:nvSpPr>
        <p:spPr>
          <a:xfrm>
            <a:off x="838200" y="365760"/>
            <a:ext cx="10515600" cy="1325563"/>
          </a:xfrm>
        </p:spPr>
        <p:txBody>
          <a:bodyPr anchor="ctr">
            <a:normAutofit/>
          </a:bodyPr>
          <a:lstStyle/>
          <a:p>
            <a:r>
              <a:rPr lang="es-ES" b="1" dirty="0"/>
              <a:t>Estrategias Clave de Optimización</a:t>
            </a:r>
          </a:p>
        </p:txBody>
      </p:sp>
      <p:sp>
        <p:nvSpPr>
          <p:cNvPr id="3" name="Content Placeholder 2">
            <a:extLst>
              <a:ext uri="{FF2B5EF4-FFF2-40B4-BE49-F238E27FC236}">
                <a16:creationId xmlns:a16="http://schemas.microsoft.com/office/drawing/2014/main" id="{7A8017A7-7E1E-0154-27C7-33B4F2B4213F}"/>
              </a:ext>
            </a:extLst>
          </p:cNvPr>
          <p:cNvSpPr>
            <a:spLocks noGrp="1"/>
          </p:cNvSpPr>
          <p:nvPr>
            <p:ph sz="quarter" idx="16"/>
          </p:nvPr>
        </p:nvSpPr>
        <p:spPr>
          <a:xfrm>
            <a:off x="1306287" y="1382486"/>
            <a:ext cx="10286274" cy="4835433"/>
          </a:xfrm>
        </p:spPr>
        <p:txBody>
          <a:bodyPr vert="horz" lIns="91440" tIns="45720" rIns="91440" bIns="45720" rtlCol="0">
            <a:normAutofit fontScale="85000" lnSpcReduction="20000"/>
          </a:bodyPr>
          <a:lstStyle/>
          <a:p>
            <a:r>
              <a:rPr lang="es-ES" sz="1600" b="1" dirty="0"/>
              <a:t>B. Reducir la complejidad algorítmica</a:t>
            </a:r>
          </a:p>
          <a:p>
            <a:r>
              <a:rPr lang="es-ES" sz="1600" b="1" dirty="0"/>
              <a:t>Pasar de un algoritmo O(n²) a uno O(n log n) puede mejorar radicalmente el rendimiento.</a:t>
            </a:r>
          </a:p>
          <a:p>
            <a:r>
              <a:rPr lang="es-ES" sz="1600" b="1" dirty="0"/>
              <a:t>Ejemplo clásico (Python):</a:t>
            </a:r>
          </a:p>
          <a:p>
            <a:r>
              <a:rPr lang="es-ES" sz="1600" b="1" dirty="0"/>
              <a:t># Innecesariamente ineficiente</a:t>
            </a:r>
          </a:p>
          <a:p>
            <a:r>
              <a:rPr lang="es-ES" sz="1600" b="1" dirty="0" err="1"/>
              <a:t>for</a:t>
            </a:r>
            <a:r>
              <a:rPr lang="es-ES" sz="1600" b="1" dirty="0"/>
              <a:t> i in </a:t>
            </a:r>
            <a:r>
              <a:rPr lang="es-ES" sz="1600" b="1" dirty="0" err="1"/>
              <a:t>range</a:t>
            </a:r>
            <a:r>
              <a:rPr lang="es-ES" sz="1600" b="1" dirty="0"/>
              <a:t>(n):</a:t>
            </a:r>
          </a:p>
          <a:p>
            <a:r>
              <a:rPr lang="es-ES" sz="1600" b="1" dirty="0"/>
              <a:t>    </a:t>
            </a:r>
            <a:r>
              <a:rPr lang="es-ES" sz="1600" b="1" dirty="0" err="1"/>
              <a:t>for</a:t>
            </a:r>
            <a:r>
              <a:rPr lang="es-ES" sz="1600" b="1" dirty="0"/>
              <a:t> j in </a:t>
            </a:r>
            <a:r>
              <a:rPr lang="es-ES" sz="1600" b="1" dirty="0" err="1"/>
              <a:t>range</a:t>
            </a:r>
            <a:r>
              <a:rPr lang="es-ES" sz="1600" b="1" dirty="0"/>
              <a:t>(n):</a:t>
            </a:r>
          </a:p>
          <a:p>
            <a:r>
              <a:rPr lang="es-ES" sz="1600" b="1" dirty="0"/>
              <a:t>        </a:t>
            </a:r>
            <a:r>
              <a:rPr lang="es-ES" sz="1600" b="1" dirty="0" err="1"/>
              <a:t>if</a:t>
            </a:r>
            <a:r>
              <a:rPr lang="es-ES" sz="1600" b="1" dirty="0"/>
              <a:t> A[i] == B[j]: </a:t>
            </a:r>
            <a:r>
              <a:rPr lang="es-ES" sz="1600" b="1" dirty="0" err="1"/>
              <a:t>print</a:t>
            </a:r>
            <a:r>
              <a:rPr lang="es-ES" sz="1600" b="1" dirty="0"/>
              <a:t>("Encontrado")</a:t>
            </a:r>
          </a:p>
          <a:p>
            <a:r>
              <a:rPr lang="es-ES" sz="1600" b="1" dirty="0"/>
              <a:t># Mejor con uso de set (O(n) en vez de O(n²))</a:t>
            </a:r>
          </a:p>
          <a:p>
            <a:r>
              <a:rPr lang="es-ES" sz="1600" b="1" dirty="0" err="1"/>
              <a:t>conjunto_B</a:t>
            </a:r>
            <a:r>
              <a:rPr lang="es-ES" sz="1600" b="1" dirty="0"/>
              <a:t> = set(B)</a:t>
            </a:r>
          </a:p>
          <a:p>
            <a:r>
              <a:rPr lang="es-ES" sz="1600" b="1" dirty="0" err="1"/>
              <a:t>for</a:t>
            </a:r>
            <a:r>
              <a:rPr lang="es-ES" sz="1600" b="1" dirty="0"/>
              <a:t> a in A:</a:t>
            </a:r>
          </a:p>
          <a:p>
            <a:r>
              <a:rPr lang="es-ES" sz="1600" b="1" dirty="0"/>
              <a:t>    </a:t>
            </a:r>
            <a:r>
              <a:rPr lang="es-ES" sz="1600" b="1" dirty="0" err="1"/>
              <a:t>if</a:t>
            </a:r>
            <a:r>
              <a:rPr lang="es-ES" sz="1600" b="1" dirty="0"/>
              <a:t> a in </a:t>
            </a:r>
            <a:r>
              <a:rPr lang="es-ES" sz="1600" b="1" dirty="0" err="1"/>
              <a:t>conjunto_B</a:t>
            </a:r>
            <a:r>
              <a:rPr lang="es-ES" sz="1600" b="1" dirty="0"/>
              <a:t>:</a:t>
            </a:r>
          </a:p>
          <a:p>
            <a:r>
              <a:rPr lang="es-ES" sz="1600" b="1" dirty="0"/>
              <a:t>        </a:t>
            </a:r>
            <a:r>
              <a:rPr lang="es-ES" sz="1600" b="1" dirty="0" err="1"/>
              <a:t>print</a:t>
            </a:r>
            <a:r>
              <a:rPr lang="es-ES" sz="1600" b="1" dirty="0"/>
              <a:t>("Encontrado")</a:t>
            </a:r>
            <a:endParaRPr lang="es-ES" sz="1600" dirty="0"/>
          </a:p>
        </p:txBody>
      </p:sp>
    </p:spTree>
    <p:extLst>
      <p:ext uri="{BB962C8B-B14F-4D97-AF65-F5344CB8AC3E}">
        <p14:creationId xmlns:p14="http://schemas.microsoft.com/office/powerpoint/2010/main" val="2999341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del Código</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AR" sz="1800" dirty="0">
                <a:effectLst/>
                <a:ea typeface="Calibri" panose="020F0502020204030204" pitchFamily="34" charset="0"/>
                <a:cs typeface="Times New Roman" panose="02020603050405020304" pitchFamily="18" charset="0"/>
              </a:rPr>
              <a:t>Es un proceso que busca mejorar el rendimiento y la eficiencia de un programa eliminando redundancias, simplificando cálculos, y utilizando herramientas que automaticen estas mejoras. A continuación, se proporcionan más detalles sobre estos conceptos junto con ejemplos de código en Python:</a:t>
            </a:r>
          </a:p>
          <a:p>
            <a:r>
              <a:rPr lang="es-AR" sz="1800" b="1" dirty="0">
                <a:effectLst/>
                <a:ea typeface="Times New Roman" panose="02020603050405020304" pitchFamily="18" charset="0"/>
              </a:rPr>
              <a:t>Eliminación del Código Redundante</a:t>
            </a:r>
            <a:endParaRPr lang="en-US" sz="1800" b="1" dirty="0">
              <a:effectLst/>
              <a:ea typeface="Times New Roman" panose="02020603050405020304" pitchFamily="18" charset="0"/>
            </a:endParaRPr>
          </a:p>
          <a:p>
            <a:r>
              <a:rPr lang="es-AR" sz="1800" dirty="0">
                <a:effectLst/>
                <a:ea typeface="Times New Roman" panose="02020603050405020304" pitchFamily="18" charset="0"/>
              </a:rPr>
              <a:t>El código redundante incluye cálculos innecesarios o duplicados que pueden ralentizar la ejecución del programa. Al eliminar estas redundancias, el código se vuelve más limpio y rápido.</a:t>
            </a:r>
            <a:endParaRPr lang="en-US" sz="1800" dirty="0">
              <a:effectLst/>
              <a:ea typeface="Times New Roman" panose="02020603050405020304" pitchFamily="18" charset="0"/>
            </a:endParaRPr>
          </a:p>
          <a:p>
            <a:endParaRPr lang="es-ES" sz="1800" dirty="0" err="1">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175401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del Código</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Bef>
                <a:spcPts val="200"/>
              </a:spcBef>
            </a:pPr>
            <a:r>
              <a:rPr lang="es-AR" sz="1800" b="1" kern="100" dirty="0">
                <a:effectLst/>
                <a:ea typeface="Times New Roman" panose="02020603050405020304" pitchFamily="18" charset="0"/>
                <a:cs typeface="Times New Roman" panose="02020603050405020304" pitchFamily="18" charset="0"/>
              </a:rPr>
              <a:t>Evitar Cálculos Duplicados</a:t>
            </a:r>
            <a:endParaRPr lang="en-US" sz="1800" b="1" kern="100" dirty="0">
              <a:effectLst/>
              <a:ea typeface="Times New Roman" panose="02020603050405020304" pitchFamily="18" charset="0"/>
              <a:cs typeface="Times New Roman" panose="02020603050405020304" pitchFamily="18" charset="0"/>
            </a:endParaRPr>
          </a:p>
          <a:p>
            <a:r>
              <a:rPr lang="es-AR" sz="1800" b="1" dirty="0">
                <a:effectLst/>
                <a:latin typeface="Times New Roman" panose="02020603050405020304" pitchFamily="18" charset="0"/>
                <a:ea typeface="Times New Roman" panose="02020603050405020304" pitchFamily="18" charset="0"/>
              </a:rPr>
              <a:t>Ejemplo</a:t>
            </a:r>
            <a:r>
              <a:rPr lang="es-AR" sz="1800" dirty="0">
                <a:effectLst/>
                <a:latin typeface="Times New Roman" panose="02020603050405020304" pitchFamily="18" charset="0"/>
                <a:ea typeface="Times New Roman" panose="02020603050405020304" pitchFamily="18" charset="0"/>
              </a:rPr>
              <a:t>: Supongamos que tenemos un cálculo costoso que se realiza repetidamente en un bucle.</a:t>
            </a:r>
            <a:endParaRPr lang="en-US" sz="1800" dirty="0">
              <a:effectLst/>
              <a:latin typeface="Times New Roman" panose="02020603050405020304" pitchFamily="18" charset="0"/>
              <a:ea typeface="Times New Roman" panose="02020603050405020304" pitchFamily="18" charset="0"/>
            </a:endParaRPr>
          </a:p>
          <a:p>
            <a:endParaRPr lang="es-ES" sz="1800" dirty="0" err="1">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52D81978-F6D2-2154-AF6D-036F0C806927}"/>
              </a:ext>
            </a:extLst>
          </p:cNvPr>
          <p:cNvPicPr>
            <a:picLocks noChangeAspect="1"/>
          </p:cNvPicPr>
          <p:nvPr/>
        </p:nvPicPr>
        <p:blipFill>
          <a:blip r:embed="rId2"/>
          <a:stretch>
            <a:fillRect/>
          </a:stretch>
        </p:blipFill>
        <p:spPr>
          <a:xfrm>
            <a:off x="5754196" y="2950091"/>
            <a:ext cx="5981700" cy="1901039"/>
          </a:xfrm>
          <a:prstGeom prst="rect">
            <a:avLst/>
          </a:prstGeom>
        </p:spPr>
      </p:pic>
      <p:pic>
        <p:nvPicPr>
          <p:cNvPr id="16" name="Picture 15">
            <a:extLst>
              <a:ext uri="{FF2B5EF4-FFF2-40B4-BE49-F238E27FC236}">
                <a16:creationId xmlns:a16="http://schemas.microsoft.com/office/drawing/2014/main" id="{1F83B6F8-3514-E314-88A8-520DAC22A24E}"/>
              </a:ext>
            </a:extLst>
          </p:cNvPr>
          <p:cNvPicPr>
            <a:picLocks noChangeAspect="1"/>
          </p:cNvPicPr>
          <p:nvPr/>
        </p:nvPicPr>
        <p:blipFill>
          <a:blip r:embed="rId3"/>
          <a:stretch>
            <a:fillRect/>
          </a:stretch>
        </p:blipFill>
        <p:spPr>
          <a:xfrm>
            <a:off x="838200" y="2777924"/>
            <a:ext cx="4915996" cy="1974201"/>
          </a:xfrm>
          <a:prstGeom prst="rect">
            <a:avLst/>
          </a:prstGeom>
        </p:spPr>
      </p:pic>
    </p:spTree>
    <p:extLst>
      <p:ext uri="{BB962C8B-B14F-4D97-AF65-F5344CB8AC3E}">
        <p14:creationId xmlns:p14="http://schemas.microsoft.com/office/powerpoint/2010/main" val="11298347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del Código</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Bef>
                <a:spcPts val="200"/>
              </a:spcBef>
            </a:pPr>
            <a:r>
              <a:rPr lang="es-AR" sz="1800" b="1" dirty="0">
                <a:effectLst/>
                <a:latin typeface="Calibri" panose="020F0502020204030204" pitchFamily="34" charset="0"/>
                <a:ea typeface="Calibri" panose="020F0502020204030204" pitchFamily="34" charset="0"/>
                <a:cs typeface="Times New Roman" panose="02020603050405020304" pitchFamily="18" charset="0"/>
              </a:rPr>
              <a:t>Simplificación de Expresiones</a:t>
            </a:r>
          </a:p>
          <a:p>
            <a:pPr>
              <a:lnSpc>
                <a:spcPct val="107000"/>
              </a:lnSpc>
              <a:spcBef>
                <a:spcPts val="200"/>
              </a:spcBef>
            </a:pPr>
            <a:r>
              <a:rPr lang="es-AR" sz="1800" dirty="0">
                <a:effectLst/>
                <a:latin typeface="Calibri" panose="020F0502020204030204" pitchFamily="34" charset="0"/>
                <a:ea typeface="Calibri" panose="020F0502020204030204" pitchFamily="34" charset="0"/>
                <a:cs typeface="Times New Roman" panose="02020603050405020304" pitchFamily="18" charset="0"/>
              </a:rPr>
              <a:t>Algunas expresiones pueden simplificarse para evitar cálculos innecesarios</a:t>
            </a:r>
            <a:endParaRPr lang="en-US" sz="1800" b="1"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s-ES" sz="1800" dirty="0" err="1">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50C388E9-63CB-98D2-B270-30EFF02160A6}"/>
              </a:ext>
            </a:extLst>
          </p:cNvPr>
          <p:cNvPicPr>
            <a:picLocks noChangeAspect="1"/>
          </p:cNvPicPr>
          <p:nvPr/>
        </p:nvPicPr>
        <p:blipFill>
          <a:blip r:embed="rId2"/>
          <a:stretch>
            <a:fillRect/>
          </a:stretch>
        </p:blipFill>
        <p:spPr>
          <a:xfrm>
            <a:off x="702413" y="2456600"/>
            <a:ext cx="5619750" cy="2451066"/>
          </a:xfrm>
          <a:prstGeom prst="rect">
            <a:avLst/>
          </a:prstGeom>
        </p:spPr>
      </p:pic>
      <p:pic>
        <p:nvPicPr>
          <p:cNvPr id="6" name="Picture 5">
            <a:extLst>
              <a:ext uri="{FF2B5EF4-FFF2-40B4-BE49-F238E27FC236}">
                <a16:creationId xmlns:a16="http://schemas.microsoft.com/office/drawing/2014/main" id="{15385213-4161-5E9D-1E89-C0FD084680B9}"/>
              </a:ext>
            </a:extLst>
          </p:cNvPr>
          <p:cNvPicPr>
            <a:picLocks noChangeAspect="1"/>
          </p:cNvPicPr>
          <p:nvPr/>
        </p:nvPicPr>
        <p:blipFill>
          <a:blip r:embed="rId3"/>
          <a:stretch>
            <a:fillRect/>
          </a:stretch>
        </p:blipFill>
        <p:spPr>
          <a:xfrm>
            <a:off x="6076949" y="2586640"/>
            <a:ext cx="5276850" cy="2321026"/>
          </a:xfrm>
          <a:prstGeom prst="rect">
            <a:avLst/>
          </a:prstGeom>
        </p:spPr>
      </p:pic>
    </p:spTree>
    <p:extLst>
      <p:ext uri="{BB962C8B-B14F-4D97-AF65-F5344CB8AC3E}">
        <p14:creationId xmlns:p14="http://schemas.microsoft.com/office/powerpoint/2010/main" val="13145186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del Código</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Bef>
                <a:spcPts val="200"/>
              </a:spcBef>
            </a:pPr>
            <a:r>
              <a:rPr lang="es-AR" sz="1800" b="1" dirty="0">
                <a:effectLst/>
                <a:latin typeface="Calibri" panose="020F0502020204030204" pitchFamily="34" charset="0"/>
                <a:ea typeface="Calibri" panose="020F0502020204030204" pitchFamily="34" charset="0"/>
                <a:cs typeface="Times New Roman" panose="02020603050405020304" pitchFamily="18" charset="0"/>
              </a:rPr>
              <a:t>Uso de Búsqueda en Lugar de Recalcular</a:t>
            </a:r>
          </a:p>
          <a:p>
            <a:r>
              <a:rPr lang="es-AR" sz="1800" dirty="0">
                <a:effectLst/>
                <a:latin typeface="Times New Roman" panose="02020603050405020304" pitchFamily="18" charset="0"/>
                <a:ea typeface="Times New Roman" panose="02020603050405020304" pitchFamily="18" charset="0"/>
              </a:rPr>
              <a:t>Si un cálculo o una operación de búsqueda se repite con los mismos parámetros, puede almacenarse (</a:t>
            </a:r>
            <a:r>
              <a:rPr lang="es-AR" sz="1800" dirty="0" err="1">
                <a:effectLst/>
                <a:latin typeface="Times New Roman" panose="02020603050405020304" pitchFamily="18" charset="0"/>
                <a:ea typeface="Times New Roman" panose="02020603050405020304" pitchFamily="18" charset="0"/>
              </a:rPr>
              <a:t>caching</a:t>
            </a:r>
            <a:r>
              <a:rPr lang="es-AR" sz="1800" dirty="0">
                <a:effectLst/>
                <a:latin typeface="Times New Roman" panose="02020603050405020304" pitchFamily="18" charset="0"/>
                <a:ea typeface="Times New Roman" panose="02020603050405020304" pitchFamily="18" charset="0"/>
              </a:rPr>
              <a:t>) en lugar de recalcularse.</a:t>
            </a:r>
          </a:p>
          <a:p>
            <a:endParaRPr lang="en-US" sz="1800" dirty="0">
              <a:effectLst/>
              <a:latin typeface="Times New Roman" panose="02020603050405020304" pitchFamily="18" charset="0"/>
              <a:ea typeface="Times New Roman" panose="02020603050405020304" pitchFamily="18" charset="0"/>
            </a:endParaRPr>
          </a:p>
          <a:p>
            <a:endParaRPr lang="es-ES" sz="1800" dirty="0" err="1">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2B8CBBF-58E5-567E-E7A0-7678915549EF}"/>
              </a:ext>
            </a:extLst>
          </p:cNvPr>
          <p:cNvPicPr>
            <a:picLocks noChangeAspect="1"/>
          </p:cNvPicPr>
          <p:nvPr/>
        </p:nvPicPr>
        <p:blipFill>
          <a:blip r:embed="rId2"/>
          <a:stretch>
            <a:fillRect/>
          </a:stretch>
        </p:blipFill>
        <p:spPr>
          <a:xfrm>
            <a:off x="571578" y="3225098"/>
            <a:ext cx="5910246" cy="2434922"/>
          </a:xfrm>
          <a:prstGeom prst="rect">
            <a:avLst/>
          </a:prstGeom>
        </p:spPr>
      </p:pic>
      <p:pic>
        <p:nvPicPr>
          <p:cNvPr id="8" name="Picture 7">
            <a:extLst>
              <a:ext uri="{FF2B5EF4-FFF2-40B4-BE49-F238E27FC236}">
                <a16:creationId xmlns:a16="http://schemas.microsoft.com/office/drawing/2014/main" id="{C90057B5-788D-1FD5-FB0F-1C0CBBA6D0D0}"/>
              </a:ext>
            </a:extLst>
          </p:cNvPr>
          <p:cNvPicPr>
            <a:picLocks noChangeAspect="1"/>
          </p:cNvPicPr>
          <p:nvPr/>
        </p:nvPicPr>
        <p:blipFill>
          <a:blip r:embed="rId3"/>
          <a:stretch>
            <a:fillRect/>
          </a:stretch>
        </p:blipFill>
        <p:spPr>
          <a:xfrm>
            <a:off x="6292347" y="3429000"/>
            <a:ext cx="5224463" cy="1987952"/>
          </a:xfrm>
          <a:prstGeom prst="rect">
            <a:avLst/>
          </a:prstGeom>
        </p:spPr>
      </p:pic>
    </p:spTree>
    <p:extLst>
      <p:ext uri="{BB962C8B-B14F-4D97-AF65-F5344CB8AC3E}">
        <p14:creationId xmlns:p14="http://schemas.microsoft.com/office/powerpoint/2010/main" val="5913610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1" dirty="0">
                <a:effectLst/>
                <a:latin typeface="Calibri" panose="020F0502020204030204" pitchFamily="34" charset="0"/>
                <a:ea typeface="Calibri" panose="020F0502020204030204" pitchFamily="34" charset="0"/>
                <a:cs typeface="Times New Roman" panose="02020603050405020304" pitchFamily="18" charset="0"/>
              </a:rPr>
              <a:t>Implementaciones de Python</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414130"/>
            <a:ext cx="10515599" cy="4699591"/>
          </a:xfrm>
        </p:spPr>
        <p:txBody>
          <a:bodyPr>
            <a:noAutofit/>
          </a:bodyPr>
          <a:lstStyle/>
          <a:p>
            <a:r>
              <a:rPr lang="es-ES" sz="1200" dirty="0">
                <a:effectLst/>
                <a:latin typeface="Calibri" panose="020F0502020204030204" pitchFamily="34" charset="0"/>
                <a:ea typeface="Calibri" panose="020F0502020204030204" pitchFamily="34" charset="0"/>
                <a:cs typeface="Times New Roman" panose="02020603050405020304" pitchFamily="18" charset="0"/>
              </a:rPr>
              <a:t>Además de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CPython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 que es la implementación de referencia de Python escrita en C, existen varias otras implementaciones de Python, cada una diseñada con propósitos específicos:</a:t>
            </a:r>
          </a:p>
          <a:p>
            <a:r>
              <a:rPr lang="es-ES" sz="1200" b="1" dirty="0" err="1">
                <a:effectLst/>
                <a:latin typeface="Calibri" panose="020F0502020204030204" pitchFamily="34" charset="0"/>
                <a:ea typeface="Calibri" panose="020F0502020204030204" pitchFamily="34" charset="0"/>
                <a:cs typeface="Times New Roman" panose="02020603050405020304" pitchFamily="18" charset="0"/>
              </a:rPr>
              <a:t>PyPy</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Descripción: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PyPy</a:t>
            </a:r>
            <a:r>
              <a:rPr lang="es-ES" sz="1200" dirty="0">
                <a:effectLst/>
                <a:latin typeface="Calibri" panose="020F0502020204030204" pitchFamily="34" charset="0"/>
                <a:ea typeface="Calibri" panose="020F0502020204030204" pitchFamily="34" charset="0"/>
                <a:cs typeface="Times New Roman" panose="02020603050405020304" pitchFamily="18" charset="0"/>
              </a:rPr>
              <a:t> es una implementación de Python que se centra en la velocidad. Utiliza una técnica llamada Just-In-Time (JIT)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compilation</a:t>
            </a:r>
            <a:r>
              <a:rPr lang="es-ES" sz="1200" dirty="0">
                <a:effectLst/>
                <a:latin typeface="Calibri" panose="020F0502020204030204" pitchFamily="34" charset="0"/>
                <a:ea typeface="Calibri" panose="020F0502020204030204" pitchFamily="34" charset="0"/>
                <a:cs typeface="Times New Roman" panose="02020603050405020304" pitchFamily="18" charset="0"/>
              </a:rPr>
              <a:t> para mejorar el rendimiento de la ejecución del código Python.</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Ventajas: Mayor velocidad de ejecución en comparación con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CPython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 en muchos casos, y también mejor uso de la memoria.</a:t>
            </a:r>
          </a:p>
          <a:p>
            <a:r>
              <a:rPr lang="es-ES" sz="1200" b="1" dirty="0" err="1">
                <a:effectLst/>
                <a:latin typeface="Calibri" panose="020F0502020204030204" pitchFamily="34" charset="0"/>
                <a:ea typeface="Calibri" panose="020F0502020204030204" pitchFamily="34" charset="0"/>
                <a:cs typeface="Times New Roman" panose="02020603050405020304" pitchFamily="18" charset="0"/>
              </a:rPr>
              <a:t>Jython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Descripción: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Jython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 es una implementación de Python escrita en Java. Permite a los desarrolladores ejecutar código Python en la JVM (Java Virtual Machine).</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Ventajas: Interoperabilidad con bibliotecas de Java, lo que permite a los programadores de Python utilizar recursos del ecosistema de Java.</a:t>
            </a:r>
          </a:p>
          <a:p>
            <a:r>
              <a:rPr lang="es-ES" sz="1200" b="1" dirty="0" err="1">
                <a:effectLst/>
                <a:latin typeface="Calibri" panose="020F0502020204030204" pitchFamily="34" charset="0"/>
                <a:ea typeface="Calibri" panose="020F0502020204030204" pitchFamily="34" charset="0"/>
                <a:cs typeface="Times New Roman" panose="02020603050405020304" pitchFamily="18" charset="0"/>
              </a:rPr>
              <a:t>IronPython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Descripción: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IronPython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 es una implementación de Python que se ejecuta en el .NET Framework de Microsoft. Está escrita en C#.</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Ventajas: Permite una integración estrecha con bibliotecas y aplicaciones de .NET, lo que es útil en entornos donde se utiliza este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framework</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3802238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1" dirty="0">
                <a:effectLst/>
                <a:latin typeface="Calibri" panose="020F0502020204030204" pitchFamily="34" charset="0"/>
                <a:ea typeface="Calibri" panose="020F0502020204030204" pitchFamily="34" charset="0"/>
                <a:cs typeface="Times New Roman" panose="02020603050405020304" pitchFamily="18" charset="0"/>
              </a:rPr>
              <a:t>Implementaciones de Python</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414130"/>
            <a:ext cx="10515599" cy="4699591"/>
          </a:xfrm>
        </p:spPr>
        <p:txBody>
          <a:bodyPr>
            <a:noAutofit/>
          </a:bodyPr>
          <a:lstStyle/>
          <a:p>
            <a:r>
              <a:rPr lang="es-ES" sz="1200" b="1" dirty="0" err="1">
                <a:effectLst/>
                <a:latin typeface="Calibri" panose="020F0502020204030204" pitchFamily="34" charset="0"/>
                <a:ea typeface="Calibri" panose="020F0502020204030204" pitchFamily="34" charset="0"/>
                <a:cs typeface="Times New Roman" panose="02020603050405020304" pitchFamily="18" charset="0"/>
              </a:rPr>
              <a:t>MicroPython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Descripción: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MicroPython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 es una implementación ligera de Python diseñada para microcontroladores y sistemas embebidos.</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Ventajas: Es ideal para entornos con recursos muy limitados, como sensores o dispositivos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IoT</a:t>
            </a:r>
            <a:r>
              <a:rPr lang="es-ES" sz="1200" dirty="0">
                <a:effectLst/>
                <a:latin typeface="Calibri" panose="020F0502020204030204" pitchFamily="34" charset="0"/>
                <a:ea typeface="Calibri" panose="020F0502020204030204" pitchFamily="34" charset="0"/>
                <a:cs typeface="Times New Roman" panose="02020603050405020304" pitchFamily="18" charset="0"/>
              </a:rPr>
              <a:t> (Internet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of</a:t>
            </a:r>
            <a:r>
              <a:rPr lang="es-ES" sz="1200" dirty="0">
                <a:effectLst/>
                <a:latin typeface="Calibri" panose="020F0502020204030204" pitchFamily="34" charset="0"/>
                <a:ea typeface="Calibri" panose="020F0502020204030204" pitchFamily="34" charset="0"/>
                <a:cs typeface="Times New Roman" panose="02020603050405020304" pitchFamily="18" charset="0"/>
              </a:rPr>
              <a:t>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Things</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r>
              <a:rPr lang="es-ES" sz="1200" b="1" dirty="0" err="1">
                <a:effectLst/>
                <a:latin typeface="Calibri" panose="020F0502020204030204" pitchFamily="34" charset="0"/>
                <a:ea typeface="Calibri" panose="020F0502020204030204" pitchFamily="34" charset="0"/>
                <a:cs typeface="Times New Roman" panose="02020603050405020304" pitchFamily="18" charset="0"/>
              </a:rPr>
              <a:t>Stackless</a:t>
            </a:r>
            <a:r>
              <a:rPr lang="es-ES" sz="1200" b="1" dirty="0">
                <a:effectLst/>
                <a:latin typeface="Calibri" panose="020F0502020204030204" pitchFamily="34" charset="0"/>
                <a:ea typeface="Calibri" panose="020F0502020204030204" pitchFamily="34" charset="0"/>
                <a:cs typeface="Times New Roman" panose="02020603050405020304" pitchFamily="18" charset="0"/>
              </a:rPr>
              <a:t> Python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Descripción: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Stackless</a:t>
            </a:r>
            <a:r>
              <a:rPr lang="es-ES" sz="1200" dirty="0">
                <a:effectLst/>
                <a:latin typeface="Calibri" panose="020F0502020204030204" pitchFamily="34" charset="0"/>
                <a:ea typeface="Calibri" panose="020F0502020204030204" pitchFamily="34" charset="0"/>
                <a:cs typeface="Times New Roman" panose="02020603050405020304" pitchFamily="18" charset="0"/>
              </a:rPr>
              <a:t> Python es una variante de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CPython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 que permite la ejecución de código Python sin el uso del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stack</a:t>
            </a:r>
            <a:r>
              <a:rPr lang="es-ES" sz="1200" dirty="0">
                <a:effectLst/>
                <a:latin typeface="Calibri" panose="020F0502020204030204" pitchFamily="34" charset="0"/>
                <a:ea typeface="Calibri" panose="020F0502020204030204" pitchFamily="34" charset="0"/>
                <a:cs typeface="Times New Roman" panose="02020603050405020304" pitchFamily="18" charset="0"/>
              </a:rPr>
              <a:t> del sistema para llamadas a funciones. Esto facilita la creación de aplicaciones con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microthreads</a:t>
            </a:r>
            <a:r>
              <a:rPr lang="es-ES" sz="1200" dirty="0">
                <a:effectLst/>
                <a:latin typeface="Calibri" panose="020F0502020204030204" pitchFamily="34" charset="0"/>
                <a:ea typeface="Calibri" panose="020F0502020204030204" pitchFamily="34" charset="0"/>
                <a:cs typeface="Times New Roman" panose="02020603050405020304" pitchFamily="18" charset="0"/>
              </a:rPr>
              <a:t> y permite una mejor gestión de la concurrencia.</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Ventajas: Ideal para aplicaciones que requieren alta concurrencia y bajo consumo de recursos, como servidores de juegos o aplicaciones en tiempo real.</a:t>
            </a:r>
          </a:p>
          <a:p>
            <a:r>
              <a:rPr lang="es-ES" sz="1200" b="1" dirty="0" err="1">
                <a:effectLst/>
                <a:latin typeface="Calibri" panose="020F0502020204030204" pitchFamily="34" charset="0"/>
                <a:ea typeface="Calibri" panose="020F0502020204030204" pitchFamily="34" charset="0"/>
                <a:cs typeface="Times New Roman" panose="02020603050405020304" pitchFamily="18" charset="0"/>
              </a:rPr>
              <a:t>Pyston</a:t>
            </a:r>
            <a:r>
              <a:rPr lang="es-ES" sz="1200" dirty="0">
                <a:effectLst/>
                <a:latin typeface="Calibri" panose="020F0502020204030204" pitchFamily="34" charset="0"/>
                <a:ea typeface="Calibri" panose="020F0502020204030204" pitchFamily="34" charset="0"/>
                <a:cs typeface="Times New Roman" panose="02020603050405020304" pitchFamily="18" charset="0"/>
              </a:rPr>
              <a:t>:</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Descripción: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Pyston</a:t>
            </a:r>
            <a:r>
              <a:rPr lang="es-ES" sz="1200" dirty="0">
                <a:effectLst/>
                <a:latin typeface="Calibri" panose="020F0502020204030204" pitchFamily="34" charset="0"/>
                <a:ea typeface="Calibri" panose="020F0502020204030204" pitchFamily="34" charset="0"/>
                <a:cs typeface="Times New Roman" panose="02020603050405020304" pitchFamily="18" charset="0"/>
              </a:rPr>
              <a:t> es una implementación optimizada de Python que tiene como objetivo mejorar el rendimiento de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CPython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 Utiliza técnicas como JIT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compilation</a:t>
            </a:r>
            <a:r>
              <a:rPr lang="es-ES" sz="1200" dirty="0">
                <a:effectLst/>
                <a:latin typeface="Calibri" panose="020F0502020204030204" pitchFamily="34" charset="0"/>
                <a:ea typeface="Calibri" panose="020F0502020204030204" pitchFamily="34" charset="0"/>
                <a:cs typeface="Times New Roman" panose="02020603050405020304" pitchFamily="18" charset="0"/>
              </a:rPr>
              <a:t> y optimizaciones adicionales.</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Ventajas: Compatible con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CPython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 y generalmente más rápido en ejecución para ciertas aplicaciones.</a:t>
            </a:r>
          </a:p>
        </p:txBody>
      </p:sp>
    </p:spTree>
    <p:extLst>
      <p:ext uri="{BB962C8B-B14F-4D97-AF65-F5344CB8AC3E}">
        <p14:creationId xmlns:p14="http://schemas.microsoft.com/office/powerpoint/2010/main" val="27011017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1" dirty="0">
                <a:effectLst/>
                <a:latin typeface="Calibri" panose="020F0502020204030204" pitchFamily="34" charset="0"/>
                <a:ea typeface="Calibri" panose="020F0502020204030204" pitchFamily="34" charset="0"/>
                <a:cs typeface="Times New Roman" panose="02020603050405020304" pitchFamily="18" charset="0"/>
              </a:rPr>
              <a:t>Implementaciones de Python</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414130"/>
            <a:ext cx="10515599" cy="4699591"/>
          </a:xfrm>
        </p:spPr>
        <p:txBody>
          <a:bodyPr>
            <a:noAutofit/>
          </a:bodyPr>
          <a:lstStyle/>
          <a:p>
            <a:r>
              <a:rPr lang="es-ES" sz="1200" b="1" dirty="0" err="1">
                <a:effectLst/>
                <a:latin typeface="Calibri" panose="020F0502020204030204" pitchFamily="34" charset="0"/>
                <a:ea typeface="Calibri" panose="020F0502020204030204" pitchFamily="34" charset="0"/>
                <a:cs typeface="Times New Roman" panose="02020603050405020304" pitchFamily="18" charset="0"/>
              </a:rPr>
              <a:t>Brython</a:t>
            </a:r>
            <a:r>
              <a:rPr lang="es-ES" sz="1200" b="1" dirty="0">
                <a:effectLst/>
                <a:latin typeface="Calibri" panose="020F0502020204030204" pitchFamily="34" charset="0"/>
                <a:ea typeface="Calibri" panose="020F0502020204030204" pitchFamily="34" charset="0"/>
                <a:cs typeface="Times New Roman" panose="02020603050405020304" pitchFamily="18" charset="0"/>
              </a:rPr>
              <a:t>:</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Descripción: </a:t>
            </a:r>
            <a:r>
              <a:rPr lang="es-ES" sz="1200" dirty="0" err="1">
                <a:effectLst/>
                <a:latin typeface="Calibri" panose="020F0502020204030204" pitchFamily="34" charset="0"/>
                <a:ea typeface="Calibri" panose="020F0502020204030204" pitchFamily="34" charset="0"/>
                <a:cs typeface="Times New Roman" panose="02020603050405020304" pitchFamily="18" charset="0"/>
              </a:rPr>
              <a:t>Brython</a:t>
            </a:r>
            <a:r>
              <a:rPr lang="es-ES" sz="1200" dirty="0">
                <a:effectLst/>
                <a:latin typeface="Calibri" panose="020F0502020204030204" pitchFamily="34" charset="0"/>
                <a:ea typeface="Calibri" panose="020F0502020204030204" pitchFamily="34" charset="0"/>
                <a:cs typeface="Times New Roman" panose="02020603050405020304" pitchFamily="18" charset="0"/>
              </a:rPr>
              <a:t> es una implementación de Python que se ejecuta en el navegador web, convirtiendo código Python en JavaScript.</a:t>
            </a:r>
          </a:p>
          <a:p>
            <a:r>
              <a:rPr lang="es-ES" sz="1200" dirty="0">
                <a:effectLst/>
                <a:latin typeface="Calibri" panose="020F0502020204030204" pitchFamily="34" charset="0"/>
                <a:ea typeface="Calibri" panose="020F0502020204030204" pitchFamily="34" charset="0"/>
                <a:cs typeface="Times New Roman" panose="02020603050405020304" pitchFamily="18" charset="0"/>
              </a:rPr>
              <a:t>Ventajas: Facilita el uso de Python para desarrollo web del lado del cliente.</a:t>
            </a:r>
          </a:p>
          <a:p>
            <a:endParaRPr lang="es-ES" sz="1200" b="1" dirty="0">
              <a:effectLst/>
              <a:latin typeface="Calibri" panose="020F0502020204030204" pitchFamily="34" charset="0"/>
              <a:ea typeface="Calibri" panose="020F0502020204030204" pitchFamily="34" charset="0"/>
              <a:cs typeface="Times New Roman" panose="02020603050405020304" pitchFamily="18" charset="0"/>
            </a:endParaRPr>
          </a:p>
          <a:p>
            <a:r>
              <a:rPr lang="es-ES" sz="1200" dirty="0">
                <a:effectLst/>
                <a:latin typeface="Calibri" panose="020F0502020204030204" pitchFamily="34" charset="0"/>
                <a:ea typeface="Calibri" panose="020F0502020204030204" pitchFamily="34" charset="0"/>
                <a:cs typeface="Times New Roman" panose="02020603050405020304" pitchFamily="18" charset="0"/>
              </a:rPr>
              <a:t>Estas implementaciones permiten a los desarrolladores elegir la mejor herramienta en función de sus necesidades específicas, ya sea mejorar el rendimiento, trabajar en un ecosistema específico como Java o .NET, o incluso ejecutar Python en dispositivos con recursos muy limitados.</a:t>
            </a:r>
          </a:p>
        </p:txBody>
      </p:sp>
    </p:spTree>
    <p:extLst>
      <p:ext uri="{BB962C8B-B14F-4D97-AF65-F5344CB8AC3E}">
        <p14:creationId xmlns:p14="http://schemas.microsoft.com/office/powerpoint/2010/main" val="30456326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1" dirty="0">
                <a:effectLst/>
                <a:latin typeface="Calibri" panose="020F0502020204030204" pitchFamily="34" charset="0"/>
                <a:ea typeface="Calibri" panose="020F0502020204030204" pitchFamily="34" charset="0"/>
                <a:cs typeface="Times New Roman" panose="02020603050405020304" pitchFamily="18" charset="0"/>
              </a:rPr>
              <a:t>Uso de Compiladores y Herramientas de Optimización</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AR" sz="1800" dirty="0">
                <a:effectLst/>
                <a:latin typeface="Calibri" panose="020F0502020204030204" pitchFamily="34" charset="0"/>
                <a:ea typeface="Calibri" panose="020F0502020204030204" pitchFamily="34" charset="0"/>
                <a:cs typeface="Times New Roman" panose="02020603050405020304" pitchFamily="18" charset="0"/>
              </a:rPr>
              <a:t>Python, siendo un lenguaje interpretado, tiene varias herramientas y técnicas para mejorar el rendimiento del código. Aquí se incluyen el uso de </a:t>
            </a:r>
            <a:r>
              <a:rPr lang="es-AR" sz="1800" b="1" dirty="0">
                <a:effectLst/>
                <a:latin typeface="Calibri" panose="020F0502020204030204" pitchFamily="34" charset="0"/>
                <a:ea typeface="Calibri" panose="020F0502020204030204" pitchFamily="34" charset="0"/>
                <a:cs typeface="Times New Roman" panose="02020603050405020304" pitchFamily="18" charset="0"/>
              </a:rPr>
              <a:t>compiladores JIT (Just-In-Time)</a:t>
            </a:r>
            <a:r>
              <a:rPr lang="es-AR" sz="1800" dirty="0">
                <a:effectLst/>
                <a:latin typeface="Calibri" panose="020F0502020204030204" pitchFamily="34" charset="0"/>
                <a:ea typeface="Calibri" panose="020F0502020204030204" pitchFamily="34" charset="0"/>
                <a:cs typeface="Times New Roman" panose="02020603050405020304" pitchFamily="18" charset="0"/>
              </a:rPr>
              <a:t> y </a:t>
            </a:r>
            <a:r>
              <a:rPr lang="es-AR" sz="1800" b="1" dirty="0">
                <a:effectLst/>
                <a:latin typeface="Calibri" panose="020F0502020204030204" pitchFamily="34" charset="0"/>
                <a:ea typeface="Calibri" panose="020F0502020204030204" pitchFamily="34" charset="0"/>
                <a:cs typeface="Times New Roman" panose="02020603050405020304" pitchFamily="18" charset="0"/>
              </a:rPr>
              <a:t>herramientas de análisis</a:t>
            </a:r>
            <a:r>
              <a:rPr lang="es-AR" sz="1800" dirty="0">
                <a:effectLst/>
                <a:latin typeface="Calibri" panose="020F0502020204030204" pitchFamily="34" charset="0"/>
                <a:ea typeface="Calibri" panose="020F0502020204030204" pitchFamily="34" charset="0"/>
                <a:cs typeface="Times New Roman" panose="02020603050405020304" pitchFamily="18" charset="0"/>
              </a:rPr>
              <a:t> que identifican cuellos de botella en el código.</a:t>
            </a:r>
          </a:p>
          <a:p>
            <a:pPr>
              <a:lnSpc>
                <a:spcPct val="107000"/>
              </a:lnSpc>
              <a:spcBef>
                <a:spcPts val="200"/>
              </a:spcBef>
            </a:pPr>
            <a:endParaRPr lang="es-AR" b="1" i="1" kern="10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Bef>
                <a:spcPts val="200"/>
              </a:spcBef>
            </a:pPr>
            <a:r>
              <a:rPr lang="es-AR" sz="1800" b="1"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Compiladores JIT: </a:t>
            </a:r>
            <a:r>
              <a:rPr lang="es-AR" sz="1800" b="1" i="1" kern="100"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PyPy</a:t>
            </a:r>
            <a:endParaRPr lang="en-US" sz="1800" b="1"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s-AR" sz="1800" b="1" dirty="0" err="1">
                <a:effectLst/>
                <a:latin typeface="Calibri" panose="020F0502020204030204" pitchFamily="34" charset="0"/>
                <a:ea typeface="Calibri" panose="020F0502020204030204" pitchFamily="34" charset="0"/>
                <a:cs typeface="Times New Roman" panose="02020603050405020304" pitchFamily="18" charset="0"/>
              </a:rPr>
              <a:t>PyPy</a:t>
            </a:r>
            <a:r>
              <a:rPr lang="es-AR" sz="1800" dirty="0">
                <a:effectLst/>
                <a:latin typeface="Calibri" panose="020F0502020204030204" pitchFamily="34" charset="0"/>
                <a:ea typeface="Calibri" panose="020F0502020204030204" pitchFamily="34" charset="0"/>
                <a:cs typeface="Times New Roman" panose="02020603050405020304" pitchFamily="18" charset="0"/>
              </a:rPr>
              <a:t> es una implementación alternativa de Python que incluye un compilador JIT. Esto puede hacer que algunos programas en Python se ejecuten significativamente más rápido que en la implementación estándar de </a:t>
            </a:r>
            <a:r>
              <a:rPr lang="es-AR" sz="1800" dirty="0" err="1">
                <a:effectLst/>
                <a:latin typeface="Calibri" panose="020F0502020204030204" pitchFamily="34" charset="0"/>
                <a:ea typeface="Calibri" panose="020F0502020204030204" pitchFamily="34" charset="0"/>
                <a:cs typeface="Times New Roman" panose="02020603050405020304" pitchFamily="18" charset="0"/>
              </a:rPr>
              <a:t>CPython</a:t>
            </a:r>
            <a:r>
              <a:rPr lang="es-AR" sz="18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dirty="0" err="1">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13355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Ejemplo</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AR" sz="1800" dirty="0">
                <a:effectLst/>
                <a:latin typeface="Times New Roman" panose="02020603050405020304" pitchFamily="18" charset="0"/>
                <a:ea typeface="Times New Roman" panose="02020603050405020304" pitchFamily="18" charset="0"/>
              </a:rPr>
              <a:t>Si se tiene un código que realiza muchas operaciones numéricas intensivas:</a:t>
            </a: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s-ES" sz="1800" dirty="0" err="1">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C1B22A96-348A-08F9-0B4F-AF7C20FEA18C}"/>
              </a:ext>
            </a:extLst>
          </p:cNvPr>
          <p:cNvPicPr>
            <a:picLocks noChangeAspect="1"/>
          </p:cNvPicPr>
          <p:nvPr/>
        </p:nvPicPr>
        <p:blipFill>
          <a:blip r:embed="rId2"/>
          <a:stretch>
            <a:fillRect/>
          </a:stretch>
        </p:blipFill>
        <p:spPr>
          <a:xfrm>
            <a:off x="968354" y="2251812"/>
            <a:ext cx="8982075" cy="3400425"/>
          </a:xfrm>
          <a:prstGeom prst="rect">
            <a:avLst/>
          </a:prstGeom>
        </p:spPr>
      </p:pic>
    </p:spTree>
    <p:extLst>
      <p:ext uri="{BB962C8B-B14F-4D97-AF65-F5344CB8AC3E}">
        <p14:creationId xmlns:p14="http://schemas.microsoft.com/office/powerpoint/2010/main" val="32239641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1" dirty="0">
                <a:effectLst/>
                <a:latin typeface="Calibri" panose="020F0502020204030204" pitchFamily="34" charset="0"/>
                <a:ea typeface="Calibri" panose="020F0502020204030204" pitchFamily="34" charset="0"/>
                <a:cs typeface="Times New Roman" panose="02020603050405020304" pitchFamily="18" charset="0"/>
              </a:rPr>
              <a:t>Compiladores JIT (Just-</a:t>
            </a:r>
            <a:r>
              <a:rPr lang="es-AR" sz="1800" b="1" dirty="0" err="1">
                <a:effectLst/>
                <a:latin typeface="Calibri" panose="020F0502020204030204" pitchFamily="34" charset="0"/>
                <a:ea typeface="Calibri" panose="020F0502020204030204" pitchFamily="34" charset="0"/>
                <a:cs typeface="Times New Roman" panose="02020603050405020304" pitchFamily="18" charset="0"/>
              </a:rPr>
              <a:t>In_time</a:t>
            </a:r>
            <a:r>
              <a:rPr lang="es-AR" sz="1800" b="1" dirty="0">
                <a:effectLst/>
                <a:latin typeface="Calibri" panose="020F0502020204030204" pitchFamily="34" charset="0"/>
                <a:ea typeface="Calibri" panose="020F0502020204030204" pitchFamily="34" charset="0"/>
                <a:cs typeface="Times New Roman" panose="02020603050405020304" pitchFamily="18" charset="0"/>
              </a:rPr>
              <a:t>)</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ES" dirty="0"/>
              <a:t>Un </a:t>
            </a:r>
            <a:r>
              <a:rPr lang="es-ES" b="1" dirty="0"/>
              <a:t>compilador JIT (Just-In-Time)</a:t>
            </a:r>
            <a:r>
              <a:rPr lang="es-ES" dirty="0"/>
              <a:t> es un tipo de compilador que convierte el código en un formato ejecutable en tiempo de ejecución, es decir, justo antes de que sea necesario ejecutar ese código. A diferencia de los compiladores tradicionales que convierten todo el código fuente a código máquina antes de la ejecución, los compiladores JIT realizan esta conversión durante la ejecución del programa.</a:t>
            </a:r>
            <a:endParaRPr lang="es-E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67724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4D08A-9DC5-18BF-A539-8ECF9EA2A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966A1E-2C41-42AA-09B6-8EDE13BC66ED}"/>
              </a:ext>
            </a:extLst>
          </p:cNvPr>
          <p:cNvSpPr>
            <a:spLocks noGrp="1"/>
          </p:cNvSpPr>
          <p:nvPr>
            <p:ph type="title"/>
          </p:nvPr>
        </p:nvSpPr>
        <p:spPr>
          <a:xfrm>
            <a:off x="838200" y="365760"/>
            <a:ext cx="10515600" cy="1325563"/>
          </a:xfrm>
        </p:spPr>
        <p:txBody>
          <a:bodyPr anchor="ctr">
            <a:normAutofit/>
          </a:bodyPr>
          <a:lstStyle/>
          <a:p>
            <a:r>
              <a:rPr lang="es-ES" b="1" dirty="0"/>
              <a:t>Estrategias Clave de Optimización</a:t>
            </a:r>
          </a:p>
        </p:txBody>
      </p:sp>
      <p:sp>
        <p:nvSpPr>
          <p:cNvPr id="3" name="Content Placeholder 2">
            <a:extLst>
              <a:ext uri="{FF2B5EF4-FFF2-40B4-BE49-F238E27FC236}">
                <a16:creationId xmlns:a16="http://schemas.microsoft.com/office/drawing/2014/main" id="{0D1E43F7-D3FB-65A0-4FB2-F2CF79947D94}"/>
              </a:ext>
            </a:extLst>
          </p:cNvPr>
          <p:cNvSpPr>
            <a:spLocks noGrp="1"/>
          </p:cNvSpPr>
          <p:nvPr>
            <p:ph sz="quarter" idx="16"/>
          </p:nvPr>
        </p:nvSpPr>
        <p:spPr>
          <a:xfrm>
            <a:off x="1306287" y="1382487"/>
            <a:ext cx="10286274" cy="2651034"/>
          </a:xfrm>
        </p:spPr>
        <p:txBody>
          <a:bodyPr vert="horz" lIns="91440" tIns="45720" rIns="91440" bIns="45720" rtlCol="0">
            <a:normAutofit/>
          </a:bodyPr>
          <a:lstStyle/>
          <a:p>
            <a:r>
              <a:rPr lang="es-ES" sz="1600" b="1" dirty="0"/>
              <a:t>C. Evitar trabajo redundante</a:t>
            </a:r>
          </a:p>
          <a:p>
            <a:r>
              <a:rPr lang="es-ES" sz="1600" dirty="0"/>
              <a:t>Aplicando:</a:t>
            </a:r>
          </a:p>
          <a:p>
            <a:r>
              <a:rPr lang="es-ES" sz="1600" b="1" dirty="0" err="1"/>
              <a:t>Memoización</a:t>
            </a:r>
            <a:r>
              <a:rPr lang="es-ES" sz="1600" dirty="0"/>
              <a:t> (guardar resultados ya calculados)</a:t>
            </a:r>
          </a:p>
          <a:p>
            <a:r>
              <a:rPr lang="es-ES" sz="1600" b="1" dirty="0"/>
              <a:t>Programación dinámica</a:t>
            </a:r>
            <a:endParaRPr lang="es-ES" sz="1600" dirty="0"/>
          </a:p>
          <a:p>
            <a:r>
              <a:rPr lang="es-ES" sz="1600" b="1" dirty="0" err="1"/>
              <a:t>Caching</a:t>
            </a:r>
            <a:r>
              <a:rPr lang="es-ES" sz="1600" b="1" dirty="0"/>
              <a:t> inteligente</a:t>
            </a:r>
            <a:endParaRPr lang="es-ES" sz="1600" dirty="0"/>
          </a:p>
          <a:p>
            <a:endParaRPr lang="es-ES" sz="1600" dirty="0"/>
          </a:p>
        </p:txBody>
      </p:sp>
    </p:spTree>
    <p:extLst>
      <p:ext uri="{BB962C8B-B14F-4D97-AF65-F5344CB8AC3E}">
        <p14:creationId xmlns:p14="http://schemas.microsoft.com/office/powerpoint/2010/main" val="12436692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dirty="0" err="1"/>
              <a:t>Características</a:t>
            </a:r>
            <a:r>
              <a:rPr lang="en-US" sz="1800" b="1" dirty="0"/>
              <a:t> clave de </a:t>
            </a:r>
            <a:r>
              <a:rPr lang="en-US" sz="1800" b="1" dirty="0" err="1"/>
              <a:t>los</a:t>
            </a:r>
            <a:r>
              <a:rPr lang="en-US" sz="1800" b="1" dirty="0"/>
              <a:t> </a:t>
            </a:r>
            <a:r>
              <a:rPr lang="en-US" sz="1800" b="1" dirty="0" err="1"/>
              <a:t>compiladores</a:t>
            </a:r>
            <a:r>
              <a:rPr lang="en-US" sz="1800" b="1" dirty="0"/>
              <a:t> JIT:</a:t>
            </a:r>
          </a:p>
        </p:txBody>
      </p:sp>
      <p:pic>
        <p:nvPicPr>
          <p:cNvPr id="4" name="Content Placeholder 3">
            <a:extLst>
              <a:ext uri="{FF2B5EF4-FFF2-40B4-BE49-F238E27FC236}">
                <a16:creationId xmlns:a16="http://schemas.microsoft.com/office/drawing/2014/main" id="{ABE007B7-9B17-13E5-A6CD-62C8C1FD0803}"/>
              </a:ext>
            </a:extLst>
          </p:cNvPr>
          <p:cNvPicPr>
            <a:picLocks noGrp="1" noChangeAspect="1"/>
          </p:cNvPicPr>
          <p:nvPr>
            <p:ph sz="quarter" idx="16"/>
          </p:nvPr>
        </p:nvPicPr>
        <p:blipFill>
          <a:blip r:embed="rId2"/>
          <a:stretch>
            <a:fillRect/>
          </a:stretch>
        </p:blipFill>
        <p:spPr>
          <a:xfrm>
            <a:off x="1770928" y="1354238"/>
            <a:ext cx="9132424" cy="4768770"/>
          </a:xfrm>
        </p:spPr>
      </p:pic>
    </p:spTree>
    <p:extLst>
      <p:ext uri="{BB962C8B-B14F-4D97-AF65-F5344CB8AC3E}">
        <p14:creationId xmlns:p14="http://schemas.microsoft.com/office/powerpoint/2010/main" val="39415487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dirty="0" err="1"/>
              <a:t>Tipos</a:t>
            </a:r>
            <a:r>
              <a:rPr lang="en-US" sz="1800" dirty="0"/>
              <a:t> de </a:t>
            </a:r>
            <a:r>
              <a:rPr lang="en-US" sz="1800" dirty="0" err="1"/>
              <a:t>Compilación</a:t>
            </a:r>
            <a:r>
              <a:rPr lang="en-US" sz="1800" dirty="0"/>
              <a:t> JIT:</a:t>
            </a:r>
            <a:endParaRPr lang="en-US" sz="1800" b="1" dirty="0"/>
          </a:p>
        </p:txBody>
      </p:sp>
      <p:pic>
        <p:nvPicPr>
          <p:cNvPr id="9" name="Picture 8">
            <a:extLst>
              <a:ext uri="{FF2B5EF4-FFF2-40B4-BE49-F238E27FC236}">
                <a16:creationId xmlns:a16="http://schemas.microsoft.com/office/drawing/2014/main" id="{B7CD44F3-A9F0-A61B-573D-09F010D7E460}"/>
              </a:ext>
            </a:extLst>
          </p:cNvPr>
          <p:cNvPicPr>
            <a:picLocks noChangeAspect="1"/>
          </p:cNvPicPr>
          <p:nvPr/>
        </p:nvPicPr>
        <p:blipFill>
          <a:blip r:embed="rId2"/>
          <a:stretch>
            <a:fillRect/>
          </a:stretch>
        </p:blipFill>
        <p:spPr>
          <a:xfrm>
            <a:off x="2913321" y="1691323"/>
            <a:ext cx="6411432" cy="3518629"/>
          </a:xfrm>
          <a:prstGeom prst="rect">
            <a:avLst/>
          </a:prstGeom>
        </p:spPr>
      </p:pic>
    </p:spTree>
    <p:extLst>
      <p:ext uri="{BB962C8B-B14F-4D97-AF65-F5344CB8AC3E}">
        <p14:creationId xmlns:p14="http://schemas.microsoft.com/office/powerpoint/2010/main" val="41851754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90464D-44D0-D866-6862-61B6853B3285}"/>
              </a:ext>
            </a:extLst>
          </p:cNvPr>
          <p:cNvSpPr>
            <a:spLocks noGrp="1"/>
          </p:cNvSpPr>
          <p:nvPr>
            <p:ph type="title"/>
          </p:nvPr>
        </p:nvSpPr>
        <p:spPr>
          <a:xfrm>
            <a:off x="838200" y="365760"/>
            <a:ext cx="10515600" cy="1325880"/>
          </a:xfrm>
        </p:spPr>
        <p:txBody>
          <a:bodyPr/>
          <a:lstStyle/>
          <a:p>
            <a:r>
              <a:rPr lang="es-AR" dirty="0"/>
              <a:t>Uso de PYPY</a:t>
            </a:r>
            <a:endParaRPr lang="en-US" dirty="0"/>
          </a:p>
        </p:txBody>
      </p:sp>
      <p:sp>
        <p:nvSpPr>
          <p:cNvPr id="6" name="TextBox 5">
            <a:extLst>
              <a:ext uri="{FF2B5EF4-FFF2-40B4-BE49-F238E27FC236}">
                <a16:creationId xmlns:a16="http://schemas.microsoft.com/office/drawing/2014/main" id="{3C676CE3-C51F-98D7-46AC-E3ED9A76BF64}"/>
              </a:ext>
            </a:extLst>
          </p:cNvPr>
          <p:cNvSpPr txBox="1"/>
          <p:nvPr/>
        </p:nvSpPr>
        <p:spPr>
          <a:xfrm>
            <a:off x="838199" y="1446029"/>
            <a:ext cx="9584185" cy="4715942"/>
          </a:xfrm>
          <a:prstGeom prst="rect">
            <a:avLst/>
          </a:prstGeom>
        </p:spPr>
        <p:txBody>
          <a:bodyPr vert="horz" lIns="91440" tIns="45720" rIns="91440" bIns="45720" rtlCol="0">
            <a:noAutofit/>
          </a:bodyPr>
          <a:lstStyle/>
          <a:p>
            <a:pPr>
              <a:lnSpc>
                <a:spcPct val="90000"/>
              </a:lnSpc>
              <a:spcBef>
                <a:spcPts val="1000"/>
              </a:spcBef>
              <a:buClr>
                <a:schemeClr val="accent2"/>
              </a:buClr>
              <a:buFont typeface="Wingdings" panose="05000000000000000000" pitchFamily="2" charset="2"/>
            </a:pPr>
            <a:r>
              <a:rPr lang="en-US" sz="1400" b="1" dirty="0">
                <a:effectLst/>
              </a:rPr>
              <a:t>Paso 1: </a:t>
            </a:r>
            <a:r>
              <a:rPr lang="en-US" sz="1400" b="1" dirty="0" err="1">
                <a:effectLst/>
              </a:rPr>
              <a:t>Instalar</a:t>
            </a:r>
            <a:r>
              <a:rPr lang="en-US" sz="1400" b="1" dirty="0">
                <a:effectLst/>
              </a:rPr>
              <a:t> </a:t>
            </a:r>
            <a:r>
              <a:rPr lang="en-US" sz="1400" b="1" dirty="0" err="1">
                <a:effectLst/>
              </a:rPr>
              <a:t>PyPy</a:t>
            </a:r>
            <a:endParaRPr lang="en-US" sz="1400" dirty="0">
              <a:effectLst/>
            </a:endParaRPr>
          </a:p>
          <a:p>
            <a:pPr>
              <a:lnSpc>
                <a:spcPct val="90000"/>
              </a:lnSpc>
              <a:spcBef>
                <a:spcPts val="1000"/>
              </a:spcBef>
              <a:buClr>
                <a:schemeClr val="accent2"/>
              </a:buClr>
              <a:buFont typeface="Wingdings" panose="05000000000000000000" pitchFamily="2" charset="2"/>
            </a:pPr>
            <a:r>
              <a:rPr lang="en-US" sz="1400" dirty="0">
                <a:effectLst/>
              </a:rPr>
              <a:t>Primero, </a:t>
            </a:r>
            <a:r>
              <a:rPr lang="en-US" sz="1400" dirty="0" err="1">
                <a:effectLst/>
              </a:rPr>
              <a:t>instalar</a:t>
            </a:r>
            <a:r>
              <a:rPr lang="en-US" sz="1400" dirty="0">
                <a:effectLst/>
              </a:rPr>
              <a:t> </a:t>
            </a:r>
            <a:r>
              <a:rPr lang="en-US" sz="1400" dirty="0" err="1">
                <a:effectLst/>
              </a:rPr>
              <a:t>PyPy</a:t>
            </a:r>
            <a:r>
              <a:rPr lang="en-US" sz="1400" dirty="0">
                <a:effectLst/>
              </a:rPr>
              <a:t> </a:t>
            </a:r>
            <a:r>
              <a:rPr lang="en-US" sz="1400" dirty="0" err="1">
                <a:effectLst/>
              </a:rPr>
              <a:t>en</a:t>
            </a:r>
            <a:r>
              <a:rPr lang="en-US" sz="1400" dirty="0">
                <a:effectLst/>
              </a:rPr>
              <a:t> </a:t>
            </a:r>
            <a:r>
              <a:rPr lang="en-US" sz="1400" dirty="0" err="1">
                <a:effectLst/>
              </a:rPr>
              <a:t>el</a:t>
            </a:r>
            <a:r>
              <a:rPr lang="en-US" sz="1400" dirty="0">
                <a:effectLst/>
              </a:rPr>
              <a:t> </a:t>
            </a:r>
            <a:r>
              <a:rPr lang="en-US" sz="1400" dirty="0" err="1">
                <a:effectLst/>
              </a:rPr>
              <a:t>sistema</a:t>
            </a:r>
            <a:r>
              <a:rPr lang="en-US" sz="1400" dirty="0">
                <a:effectLst/>
              </a:rPr>
              <a:t>. </a:t>
            </a:r>
            <a:r>
              <a:rPr lang="en-US" sz="1400" dirty="0" err="1">
                <a:effectLst/>
              </a:rPr>
              <a:t>Dependiendo</a:t>
            </a:r>
            <a:r>
              <a:rPr lang="en-US" sz="1400" dirty="0">
                <a:effectLst/>
              </a:rPr>
              <a:t> del </a:t>
            </a:r>
            <a:r>
              <a:rPr lang="en-US" sz="1400" dirty="0" err="1">
                <a:effectLst/>
              </a:rPr>
              <a:t>sistema</a:t>
            </a:r>
            <a:r>
              <a:rPr lang="en-US" sz="1400" dirty="0">
                <a:effectLst/>
              </a:rPr>
              <a:t> </a:t>
            </a:r>
            <a:r>
              <a:rPr lang="en-US" sz="1400" dirty="0" err="1">
                <a:effectLst/>
              </a:rPr>
              <a:t>operativo</a:t>
            </a:r>
            <a:r>
              <a:rPr lang="en-US" sz="1400" dirty="0">
                <a:effectLst/>
              </a:rPr>
              <a:t>, </a:t>
            </a:r>
            <a:r>
              <a:rPr lang="en-US" sz="1400" dirty="0" err="1">
                <a:effectLst/>
              </a:rPr>
              <a:t>seguir</a:t>
            </a:r>
            <a:r>
              <a:rPr lang="en-US" sz="1400" dirty="0">
                <a:effectLst/>
              </a:rPr>
              <a:t> uno de </a:t>
            </a:r>
            <a:r>
              <a:rPr lang="en-US" sz="1400" dirty="0" err="1">
                <a:effectLst/>
              </a:rPr>
              <a:t>estos</a:t>
            </a:r>
            <a:r>
              <a:rPr lang="en-US" sz="1400" dirty="0">
                <a:effectLst/>
              </a:rPr>
              <a:t> </a:t>
            </a:r>
            <a:r>
              <a:rPr lang="en-US" sz="1400" dirty="0" err="1">
                <a:effectLst/>
              </a:rPr>
              <a:t>métodos</a:t>
            </a:r>
            <a:r>
              <a:rPr lang="en-US" sz="1400" dirty="0">
                <a:effectLst/>
              </a:rPr>
              <a:t>:</a:t>
            </a:r>
          </a:p>
          <a:p>
            <a:pPr>
              <a:lnSpc>
                <a:spcPct val="90000"/>
              </a:lnSpc>
              <a:spcBef>
                <a:spcPts val="1000"/>
              </a:spcBef>
              <a:buClr>
                <a:schemeClr val="accent2"/>
              </a:buClr>
              <a:buFont typeface="Wingdings" panose="05000000000000000000" pitchFamily="2" charset="2"/>
            </a:pPr>
            <a:r>
              <a:rPr lang="en-US" sz="1400" b="1" dirty="0">
                <a:effectLst/>
              </a:rPr>
              <a:t>En Linux/MacOS:</a:t>
            </a:r>
            <a:endParaRPr lang="en-US" sz="1400" dirty="0">
              <a:effectLst/>
            </a:endParaRPr>
          </a:p>
          <a:p>
            <a:pPr lvl="0">
              <a:lnSpc>
                <a:spcPct val="90000"/>
              </a:lnSpc>
              <a:spcBef>
                <a:spcPts val="1000"/>
              </a:spcBef>
              <a:buClr>
                <a:schemeClr val="accent2"/>
              </a:buClr>
              <a:buFont typeface="Wingdings" panose="05000000000000000000" pitchFamily="2" charset="2"/>
              <a:tabLst>
                <a:tab pos="457200" algn="l"/>
              </a:tabLst>
            </a:pPr>
            <a:r>
              <a:rPr lang="en-US" sz="1400" b="1" dirty="0" err="1">
                <a:effectLst/>
              </a:rPr>
              <a:t>Usando</a:t>
            </a:r>
            <a:r>
              <a:rPr lang="en-US" sz="1400" b="1" dirty="0">
                <a:effectLst/>
              </a:rPr>
              <a:t> </a:t>
            </a:r>
            <a:r>
              <a:rPr lang="en-US" sz="1400" b="1" dirty="0" err="1">
                <a:effectLst/>
              </a:rPr>
              <a:t>el</a:t>
            </a:r>
            <a:r>
              <a:rPr lang="en-US" sz="1400" b="1" dirty="0">
                <a:effectLst/>
              </a:rPr>
              <a:t> gestor de </a:t>
            </a:r>
            <a:r>
              <a:rPr lang="en-US" sz="1400" b="1" dirty="0" err="1">
                <a:effectLst/>
              </a:rPr>
              <a:t>paquetes</a:t>
            </a:r>
            <a:r>
              <a:rPr lang="en-US" sz="1400" b="1" dirty="0">
                <a:effectLst/>
              </a:rPr>
              <a:t>:</a:t>
            </a:r>
            <a:endParaRPr lang="en-US" sz="1400" dirty="0">
              <a:effectLst/>
            </a:endParaRPr>
          </a:p>
          <a:p>
            <a:pPr marL="0" lvl="1">
              <a:lnSpc>
                <a:spcPct val="90000"/>
              </a:lnSpc>
              <a:spcBef>
                <a:spcPts val="1000"/>
              </a:spcBef>
              <a:buClr>
                <a:schemeClr val="accent2"/>
              </a:buClr>
              <a:buSzPts val="1000"/>
              <a:buFont typeface="Wingdings" panose="05000000000000000000" pitchFamily="2" charset="2"/>
              <a:tabLst>
                <a:tab pos="914400" algn="l"/>
              </a:tabLst>
            </a:pPr>
            <a:r>
              <a:rPr lang="en-US" sz="1400" dirty="0">
                <a:effectLst/>
              </a:rPr>
              <a:t>En Ubuntu/Debian:</a:t>
            </a:r>
          </a:p>
          <a:p>
            <a:pPr>
              <a:lnSpc>
                <a:spcPct val="90000"/>
              </a:lnSpc>
              <a:spcBef>
                <a:spcPts val="1000"/>
              </a:spcBef>
              <a:buClr>
                <a:schemeClr val="accent2"/>
              </a:buClr>
              <a:buFont typeface="Wingdings" panose="05000000000000000000" pitchFamily="2" charset="2"/>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err="1">
                <a:effectLst/>
              </a:rPr>
              <a:t>sudo</a:t>
            </a:r>
            <a:r>
              <a:rPr lang="en-US" sz="1400" dirty="0">
                <a:effectLst/>
              </a:rPr>
              <a:t> apt-get install pypy3</a:t>
            </a:r>
          </a:p>
          <a:p>
            <a:pPr marL="0" lvl="1">
              <a:lnSpc>
                <a:spcPct val="90000"/>
              </a:lnSpc>
              <a:spcBef>
                <a:spcPts val="1000"/>
              </a:spcBef>
              <a:buClr>
                <a:schemeClr val="accent2"/>
              </a:buClr>
              <a:buSzPts val="1000"/>
              <a:buFont typeface="Wingdings" panose="05000000000000000000" pitchFamily="2" charset="2"/>
              <a:tabLst>
                <a:tab pos="914400" algn="l"/>
              </a:tabLst>
            </a:pPr>
            <a:r>
              <a:rPr lang="en-US" sz="1400" dirty="0">
                <a:effectLst/>
              </a:rPr>
              <a:t>En macOS (con Homebrew):</a:t>
            </a:r>
          </a:p>
          <a:p>
            <a:pPr>
              <a:lnSpc>
                <a:spcPct val="90000"/>
              </a:lnSpc>
              <a:spcBef>
                <a:spcPts val="1000"/>
              </a:spcBef>
              <a:buClr>
                <a:schemeClr val="accent2"/>
              </a:buClr>
              <a:buFont typeface="Wingdings" panose="05000000000000000000" pitchFamily="2" charset="2"/>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effectLst/>
              </a:rPr>
              <a:t>brew install pypy3</a:t>
            </a:r>
          </a:p>
          <a:p>
            <a:pPr lvl="0">
              <a:lnSpc>
                <a:spcPct val="90000"/>
              </a:lnSpc>
              <a:spcBef>
                <a:spcPts val="1000"/>
              </a:spcBef>
              <a:buClr>
                <a:schemeClr val="accent2"/>
              </a:buClr>
              <a:buFont typeface="Wingdings" panose="05000000000000000000" pitchFamily="2" charset="2"/>
              <a:tabLst>
                <a:tab pos="457200" algn="l"/>
              </a:tabLst>
            </a:pPr>
            <a:r>
              <a:rPr lang="en-US" sz="1400" b="1" dirty="0" err="1">
                <a:effectLst/>
              </a:rPr>
              <a:t>Descargando</a:t>
            </a:r>
            <a:r>
              <a:rPr lang="en-US" sz="1400" b="1" dirty="0">
                <a:effectLst/>
              </a:rPr>
              <a:t> </a:t>
            </a:r>
            <a:r>
              <a:rPr lang="en-US" sz="1400" b="1" dirty="0" err="1">
                <a:effectLst/>
              </a:rPr>
              <a:t>desde</a:t>
            </a:r>
            <a:r>
              <a:rPr lang="en-US" sz="1400" b="1" dirty="0">
                <a:effectLst/>
              </a:rPr>
              <a:t> </a:t>
            </a:r>
            <a:r>
              <a:rPr lang="en-US" sz="1400" b="1" dirty="0" err="1">
                <a:effectLst/>
              </a:rPr>
              <a:t>el</a:t>
            </a:r>
            <a:r>
              <a:rPr lang="en-US" sz="1400" b="1" dirty="0">
                <a:effectLst/>
              </a:rPr>
              <a:t> sitio web </a:t>
            </a:r>
            <a:r>
              <a:rPr lang="en-US" sz="1400" b="1" dirty="0" err="1">
                <a:effectLst/>
              </a:rPr>
              <a:t>oficial</a:t>
            </a:r>
            <a:r>
              <a:rPr lang="en-US" sz="1400" b="1" dirty="0">
                <a:effectLst/>
              </a:rPr>
              <a:t>:</a:t>
            </a:r>
            <a:endParaRPr lang="en-US" sz="1400" dirty="0">
              <a:effectLst/>
            </a:endParaRPr>
          </a:p>
          <a:p>
            <a:pPr marL="0" lvl="1">
              <a:lnSpc>
                <a:spcPct val="90000"/>
              </a:lnSpc>
              <a:spcBef>
                <a:spcPts val="1000"/>
              </a:spcBef>
              <a:buClr>
                <a:schemeClr val="accent2"/>
              </a:buClr>
              <a:buSzPts val="1000"/>
              <a:buFont typeface="Wingdings" panose="05000000000000000000" pitchFamily="2" charset="2"/>
              <a:tabLst>
                <a:tab pos="914400" algn="l"/>
              </a:tabLst>
            </a:pPr>
            <a:r>
              <a:rPr lang="en-US" sz="1400" dirty="0">
                <a:effectLst/>
              </a:rPr>
              <a:t>Ve a https://www.pypy.org/download.html y </a:t>
            </a:r>
            <a:r>
              <a:rPr lang="en-US" sz="1400" dirty="0" err="1">
                <a:effectLst/>
              </a:rPr>
              <a:t>descarga</a:t>
            </a:r>
            <a:r>
              <a:rPr lang="en-US" sz="1400" dirty="0">
                <a:effectLst/>
              </a:rPr>
              <a:t> la </a:t>
            </a:r>
            <a:r>
              <a:rPr lang="en-US" sz="1400" dirty="0" err="1">
                <a:effectLst/>
              </a:rPr>
              <a:t>versión</a:t>
            </a:r>
            <a:r>
              <a:rPr lang="en-US" sz="1400" dirty="0">
                <a:effectLst/>
              </a:rPr>
              <a:t> </a:t>
            </a:r>
            <a:r>
              <a:rPr lang="en-US" sz="1400" dirty="0" err="1">
                <a:effectLst/>
              </a:rPr>
              <a:t>adecuada</a:t>
            </a:r>
            <a:r>
              <a:rPr lang="en-US" sz="1400" dirty="0">
                <a:effectLst/>
              </a:rPr>
              <a:t> para </a:t>
            </a:r>
            <a:r>
              <a:rPr lang="en-US" sz="1400" dirty="0" err="1">
                <a:effectLst/>
              </a:rPr>
              <a:t>tu</a:t>
            </a:r>
            <a:r>
              <a:rPr lang="en-US" sz="1400" dirty="0">
                <a:effectLst/>
              </a:rPr>
              <a:t> </a:t>
            </a:r>
            <a:r>
              <a:rPr lang="en-US" sz="1400" dirty="0" err="1">
                <a:effectLst/>
              </a:rPr>
              <a:t>sistema</a:t>
            </a:r>
            <a:r>
              <a:rPr lang="en-US" sz="1400" dirty="0">
                <a:effectLst/>
              </a:rPr>
              <a:t> </a:t>
            </a:r>
            <a:r>
              <a:rPr lang="en-US" sz="1400" dirty="0" err="1">
                <a:effectLst/>
              </a:rPr>
              <a:t>operativo</a:t>
            </a:r>
            <a:r>
              <a:rPr lang="en-US" sz="1400" dirty="0">
                <a:effectLst/>
              </a:rPr>
              <a:t>.</a:t>
            </a:r>
          </a:p>
          <a:p>
            <a:pPr marL="0" lvl="1">
              <a:lnSpc>
                <a:spcPct val="90000"/>
              </a:lnSpc>
              <a:spcBef>
                <a:spcPts val="1000"/>
              </a:spcBef>
              <a:buClr>
                <a:schemeClr val="accent2"/>
              </a:buClr>
              <a:buSzPts val="1000"/>
              <a:buFont typeface="Wingdings" panose="05000000000000000000" pitchFamily="2" charset="2"/>
              <a:tabLst>
                <a:tab pos="914400" algn="l"/>
              </a:tabLst>
            </a:pPr>
            <a:r>
              <a:rPr lang="en-US" sz="1400" dirty="0" err="1">
                <a:effectLst/>
              </a:rPr>
              <a:t>Extrae</a:t>
            </a:r>
            <a:r>
              <a:rPr lang="en-US" sz="1400" dirty="0">
                <a:effectLst/>
              </a:rPr>
              <a:t> </a:t>
            </a:r>
            <a:r>
              <a:rPr lang="en-US" sz="1400" dirty="0" err="1">
                <a:effectLst/>
              </a:rPr>
              <a:t>el</a:t>
            </a:r>
            <a:r>
              <a:rPr lang="en-US" sz="1400" dirty="0">
                <a:effectLst/>
              </a:rPr>
              <a:t> </a:t>
            </a:r>
            <a:r>
              <a:rPr lang="en-US" sz="1400" dirty="0" err="1">
                <a:effectLst/>
              </a:rPr>
              <a:t>archivo</a:t>
            </a:r>
            <a:r>
              <a:rPr lang="en-US" sz="1400" dirty="0">
                <a:effectLst/>
              </a:rPr>
              <a:t> </a:t>
            </a:r>
            <a:r>
              <a:rPr lang="en-US" sz="1400" dirty="0" err="1">
                <a:effectLst/>
              </a:rPr>
              <a:t>descargado</a:t>
            </a:r>
            <a:r>
              <a:rPr lang="en-US" sz="1400" dirty="0">
                <a:effectLst/>
              </a:rPr>
              <a:t> y </a:t>
            </a:r>
            <a:r>
              <a:rPr lang="en-US" sz="1400" dirty="0" err="1">
                <a:effectLst/>
              </a:rPr>
              <a:t>sigue</a:t>
            </a:r>
            <a:r>
              <a:rPr lang="en-US" sz="1400" dirty="0">
                <a:effectLst/>
              </a:rPr>
              <a:t> las </a:t>
            </a:r>
            <a:r>
              <a:rPr lang="en-US" sz="1400" dirty="0" err="1">
                <a:effectLst/>
              </a:rPr>
              <a:t>instrucciones</a:t>
            </a:r>
            <a:r>
              <a:rPr lang="en-US" sz="1400" dirty="0">
                <a:effectLst/>
              </a:rPr>
              <a:t> de </a:t>
            </a:r>
            <a:r>
              <a:rPr lang="en-US" sz="1400" dirty="0" err="1">
                <a:effectLst/>
              </a:rPr>
              <a:t>instalación</a:t>
            </a:r>
            <a:r>
              <a:rPr lang="en-US" sz="1400" dirty="0">
                <a:effectLst/>
              </a:rPr>
              <a:t>.</a:t>
            </a:r>
          </a:p>
          <a:p>
            <a:pPr>
              <a:lnSpc>
                <a:spcPct val="90000"/>
              </a:lnSpc>
              <a:spcBef>
                <a:spcPts val="1000"/>
              </a:spcBef>
              <a:buClr>
                <a:schemeClr val="accent2"/>
              </a:buClr>
              <a:buFont typeface="Wingdings" panose="05000000000000000000" pitchFamily="2" charset="2"/>
            </a:pPr>
            <a:r>
              <a:rPr lang="en-US" sz="1400" b="1" dirty="0">
                <a:effectLst/>
              </a:rPr>
              <a:t>En Windows:</a:t>
            </a:r>
            <a:endParaRPr lang="en-US" sz="1400" dirty="0">
              <a:effectLst/>
            </a:endParaRPr>
          </a:p>
          <a:p>
            <a:pPr lvl="0">
              <a:lnSpc>
                <a:spcPct val="90000"/>
              </a:lnSpc>
              <a:spcBef>
                <a:spcPts val="1000"/>
              </a:spcBef>
              <a:buClr>
                <a:schemeClr val="accent2"/>
              </a:buClr>
              <a:buFont typeface="Wingdings" panose="05000000000000000000" pitchFamily="2" charset="2"/>
              <a:tabLst>
                <a:tab pos="457200" algn="l"/>
              </a:tabLst>
            </a:pPr>
            <a:r>
              <a:rPr lang="en-US" sz="1400" b="1" dirty="0" err="1">
                <a:effectLst/>
              </a:rPr>
              <a:t>Descargando</a:t>
            </a:r>
            <a:r>
              <a:rPr lang="en-US" sz="1400" b="1" dirty="0">
                <a:effectLst/>
              </a:rPr>
              <a:t> </a:t>
            </a:r>
            <a:r>
              <a:rPr lang="en-US" sz="1400" b="1" dirty="0" err="1">
                <a:effectLst/>
              </a:rPr>
              <a:t>desde</a:t>
            </a:r>
            <a:r>
              <a:rPr lang="en-US" sz="1400" b="1" dirty="0">
                <a:effectLst/>
              </a:rPr>
              <a:t> </a:t>
            </a:r>
            <a:r>
              <a:rPr lang="en-US" sz="1400" b="1" dirty="0" err="1">
                <a:effectLst/>
              </a:rPr>
              <a:t>el</a:t>
            </a:r>
            <a:r>
              <a:rPr lang="en-US" sz="1400" b="1" dirty="0">
                <a:effectLst/>
              </a:rPr>
              <a:t> sitio web </a:t>
            </a:r>
            <a:r>
              <a:rPr lang="en-US" sz="1400" b="1" dirty="0" err="1">
                <a:effectLst/>
              </a:rPr>
              <a:t>oficial</a:t>
            </a:r>
            <a:r>
              <a:rPr lang="en-US" sz="1400" b="1" dirty="0">
                <a:effectLst/>
              </a:rPr>
              <a:t>:</a:t>
            </a:r>
            <a:endParaRPr lang="en-US" sz="1400" dirty="0">
              <a:effectLst/>
            </a:endParaRPr>
          </a:p>
          <a:p>
            <a:pPr marL="0" lvl="1">
              <a:lnSpc>
                <a:spcPct val="90000"/>
              </a:lnSpc>
              <a:spcBef>
                <a:spcPts val="1000"/>
              </a:spcBef>
              <a:buClr>
                <a:schemeClr val="accent2"/>
              </a:buClr>
              <a:buSzPts val="1000"/>
              <a:buFont typeface="Wingdings" panose="05000000000000000000" pitchFamily="2" charset="2"/>
              <a:tabLst>
                <a:tab pos="914400" algn="l"/>
              </a:tabLst>
            </a:pPr>
            <a:r>
              <a:rPr lang="en-US" sz="1400" dirty="0">
                <a:effectLst/>
              </a:rPr>
              <a:t>Ve a https://www.pypy.org/download.html y </a:t>
            </a:r>
            <a:r>
              <a:rPr lang="en-US" sz="1400" dirty="0" err="1">
                <a:effectLst/>
              </a:rPr>
              <a:t>descarga</a:t>
            </a:r>
            <a:r>
              <a:rPr lang="en-US" sz="1400" dirty="0">
                <a:effectLst/>
              </a:rPr>
              <a:t> </a:t>
            </a:r>
            <a:r>
              <a:rPr lang="en-US" sz="1400" dirty="0" err="1">
                <a:effectLst/>
              </a:rPr>
              <a:t>el</a:t>
            </a:r>
            <a:r>
              <a:rPr lang="en-US" sz="1400" dirty="0">
                <a:effectLst/>
              </a:rPr>
              <a:t> </a:t>
            </a:r>
            <a:r>
              <a:rPr lang="en-US" sz="1400" dirty="0" err="1">
                <a:effectLst/>
              </a:rPr>
              <a:t>instalador</a:t>
            </a:r>
            <a:r>
              <a:rPr lang="en-US" sz="1400" dirty="0">
                <a:effectLst/>
              </a:rPr>
              <a:t> </a:t>
            </a:r>
            <a:r>
              <a:rPr lang="en-US" sz="1400" dirty="0" err="1">
                <a:effectLst/>
              </a:rPr>
              <a:t>adecuado</a:t>
            </a:r>
            <a:r>
              <a:rPr lang="en-US" sz="1400" dirty="0">
                <a:effectLst/>
              </a:rPr>
              <a:t> para Windows.</a:t>
            </a:r>
          </a:p>
          <a:p>
            <a:pPr marL="0" lvl="1">
              <a:lnSpc>
                <a:spcPct val="90000"/>
              </a:lnSpc>
              <a:spcBef>
                <a:spcPts val="1000"/>
              </a:spcBef>
              <a:buClr>
                <a:schemeClr val="accent2"/>
              </a:buClr>
              <a:buSzPts val="1000"/>
              <a:buFont typeface="Wingdings" panose="05000000000000000000" pitchFamily="2" charset="2"/>
              <a:tabLst>
                <a:tab pos="914400" algn="l"/>
              </a:tabLst>
            </a:pPr>
            <a:r>
              <a:rPr lang="en-US" sz="1400" dirty="0" err="1">
                <a:effectLst/>
              </a:rPr>
              <a:t>Ejecuta</a:t>
            </a:r>
            <a:r>
              <a:rPr lang="en-US" sz="1400" dirty="0">
                <a:effectLst/>
              </a:rPr>
              <a:t> </a:t>
            </a:r>
            <a:r>
              <a:rPr lang="en-US" sz="1400" dirty="0" err="1">
                <a:effectLst/>
              </a:rPr>
              <a:t>el</a:t>
            </a:r>
            <a:r>
              <a:rPr lang="en-US" sz="1400" dirty="0">
                <a:effectLst/>
              </a:rPr>
              <a:t> </a:t>
            </a:r>
            <a:r>
              <a:rPr lang="en-US" sz="1400" dirty="0" err="1">
                <a:effectLst/>
              </a:rPr>
              <a:t>instalador</a:t>
            </a:r>
            <a:r>
              <a:rPr lang="en-US" sz="1400" dirty="0">
                <a:effectLst/>
              </a:rPr>
              <a:t> y </a:t>
            </a:r>
            <a:r>
              <a:rPr lang="en-US" sz="1400" dirty="0" err="1">
                <a:effectLst/>
              </a:rPr>
              <a:t>sigue</a:t>
            </a:r>
            <a:r>
              <a:rPr lang="en-US" sz="1400" dirty="0">
                <a:effectLst/>
              </a:rPr>
              <a:t> las </a:t>
            </a:r>
            <a:r>
              <a:rPr lang="en-US" sz="1400" dirty="0" err="1">
                <a:effectLst/>
              </a:rPr>
              <a:t>instrucciones</a:t>
            </a:r>
            <a:r>
              <a:rPr lang="en-US" sz="1400" dirty="0">
                <a:effectLst/>
              </a:rPr>
              <a:t>.</a:t>
            </a:r>
          </a:p>
        </p:txBody>
      </p:sp>
    </p:spTree>
    <p:extLst>
      <p:ext uri="{BB962C8B-B14F-4D97-AF65-F5344CB8AC3E}">
        <p14:creationId xmlns:p14="http://schemas.microsoft.com/office/powerpoint/2010/main" val="10079398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90464D-44D0-D866-6862-61B6853B3285}"/>
              </a:ext>
            </a:extLst>
          </p:cNvPr>
          <p:cNvSpPr>
            <a:spLocks noGrp="1"/>
          </p:cNvSpPr>
          <p:nvPr>
            <p:ph type="title"/>
          </p:nvPr>
        </p:nvSpPr>
        <p:spPr>
          <a:xfrm>
            <a:off x="838200" y="365760"/>
            <a:ext cx="10515600" cy="1325880"/>
          </a:xfrm>
        </p:spPr>
        <p:txBody>
          <a:bodyPr/>
          <a:lstStyle/>
          <a:p>
            <a:r>
              <a:rPr lang="es-AR" dirty="0"/>
              <a:t>Uso de PYPY</a:t>
            </a:r>
            <a:endParaRPr lang="en-US" dirty="0"/>
          </a:p>
        </p:txBody>
      </p:sp>
      <p:sp>
        <p:nvSpPr>
          <p:cNvPr id="6" name="TextBox 5">
            <a:extLst>
              <a:ext uri="{FF2B5EF4-FFF2-40B4-BE49-F238E27FC236}">
                <a16:creationId xmlns:a16="http://schemas.microsoft.com/office/drawing/2014/main" id="{3C676CE3-C51F-98D7-46AC-E3ED9A76BF64}"/>
              </a:ext>
            </a:extLst>
          </p:cNvPr>
          <p:cNvSpPr txBox="1"/>
          <p:nvPr/>
        </p:nvSpPr>
        <p:spPr>
          <a:xfrm>
            <a:off x="838199" y="1446029"/>
            <a:ext cx="7391401" cy="4715942"/>
          </a:xfrm>
          <a:prstGeom prst="rect">
            <a:avLst/>
          </a:prstGeom>
        </p:spPr>
        <p:txBody>
          <a:bodyPr vert="horz" lIns="91440" tIns="45720" rIns="91440" bIns="45720" rtlCol="0">
            <a:normAutofit/>
          </a:bodyPr>
          <a:lstStyle/>
          <a:p>
            <a:pPr>
              <a:lnSpc>
                <a:spcPct val="90000"/>
              </a:lnSpc>
              <a:spcBef>
                <a:spcPts val="1000"/>
              </a:spcBef>
              <a:buClr>
                <a:schemeClr val="accent2"/>
              </a:buClr>
              <a:buFont typeface="Wingdings" panose="05000000000000000000" pitchFamily="2" charset="2"/>
            </a:pPr>
            <a:endParaRPr lang="en-US" sz="900" dirty="0">
              <a:effectLst/>
            </a:endParaRPr>
          </a:p>
        </p:txBody>
      </p:sp>
      <p:pic>
        <p:nvPicPr>
          <p:cNvPr id="4" name="Picture 3">
            <a:extLst>
              <a:ext uri="{FF2B5EF4-FFF2-40B4-BE49-F238E27FC236}">
                <a16:creationId xmlns:a16="http://schemas.microsoft.com/office/drawing/2014/main" id="{3A551209-72A9-EF11-BE2E-6BFC6213D083}"/>
              </a:ext>
            </a:extLst>
          </p:cNvPr>
          <p:cNvPicPr>
            <a:picLocks noChangeAspect="1"/>
          </p:cNvPicPr>
          <p:nvPr/>
        </p:nvPicPr>
        <p:blipFill>
          <a:blip r:embed="rId2"/>
          <a:stretch>
            <a:fillRect/>
          </a:stretch>
        </p:blipFill>
        <p:spPr>
          <a:xfrm>
            <a:off x="809623" y="1484662"/>
            <a:ext cx="9028857" cy="4638675"/>
          </a:xfrm>
          <a:prstGeom prst="rect">
            <a:avLst/>
          </a:prstGeom>
        </p:spPr>
      </p:pic>
    </p:spTree>
    <p:extLst>
      <p:ext uri="{BB962C8B-B14F-4D97-AF65-F5344CB8AC3E}">
        <p14:creationId xmlns:p14="http://schemas.microsoft.com/office/powerpoint/2010/main" val="31141686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90464D-44D0-D866-6862-61B6853B3285}"/>
              </a:ext>
            </a:extLst>
          </p:cNvPr>
          <p:cNvSpPr>
            <a:spLocks noGrp="1"/>
          </p:cNvSpPr>
          <p:nvPr>
            <p:ph type="title"/>
          </p:nvPr>
        </p:nvSpPr>
        <p:spPr>
          <a:xfrm>
            <a:off x="838200" y="365760"/>
            <a:ext cx="10515600" cy="1325880"/>
          </a:xfrm>
        </p:spPr>
        <p:txBody>
          <a:bodyPr/>
          <a:lstStyle/>
          <a:p>
            <a:r>
              <a:rPr lang="es-AR" dirty="0"/>
              <a:t>Uso de PYPY</a:t>
            </a:r>
            <a:endParaRPr lang="en-US" dirty="0"/>
          </a:p>
        </p:txBody>
      </p:sp>
      <p:sp>
        <p:nvSpPr>
          <p:cNvPr id="6" name="TextBox 5">
            <a:extLst>
              <a:ext uri="{FF2B5EF4-FFF2-40B4-BE49-F238E27FC236}">
                <a16:creationId xmlns:a16="http://schemas.microsoft.com/office/drawing/2014/main" id="{3C676CE3-C51F-98D7-46AC-E3ED9A76BF64}"/>
              </a:ext>
            </a:extLst>
          </p:cNvPr>
          <p:cNvSpPr txBox="1"/>
          <p:nvPr/>
        </p:nvSpPr>
        <p:spPr>
          <a:xfrm>
            <a:off x="838199" y="1446029"/>
            <a:ext cx="7391401" cy="4715942"/>
          </a:xfrm>
          <a:prstGeom prst="rect">
            <a:avLst/>
          </a:prstGeom>
        </p:spPr>
        <p:txBody>
          <a:bodyPr vert="horz" lIns="91440" tIns="45720" rIns="91440" bIns="45720" rtlCol="0">
            <a:normAutofit/>
          </a:bodyPr>
          <a:lstStyle/>
          <a:p>
            <a:pPr>
              <a:lnSpc>
                <a:spcPct val="90000"/>
              </a:lnSpc>
              <a:spcBef>
                <a:spcPts val="1000"/>
              </a:spcBef>
              <a:buClr>
                <a:schemeClr val="accent2"/>
              </a:buClr>
              <a:buFont typeface="Wingdings" panose="05000000000000000000" pitchFamily="2" charset="2"/>
            </a:pPr>
            <a:endParaRPr lang="en-US" sz="900" dirty="0">
              <a:effectLst/>
            </a:endParaRPr>
          </a:p>
        </p:txBody>
      </p:sp>
      <p:pic>
        <p:nvPicPr>
          <p:cNvPr id="3" name="Picture 2">
            <a:extLst>
              <a:ext uri="{FF2B5EF4-FFF2-40B4-BE49-F238E27FC236}">
                <a16:creationId xmlns:a16="http://schemas.microsoft.com/office/drawing/2014/main" id="{0C54C527-6D9A-6C56-A291-2CA2D9DF5DC6}"/>
              </a:ext>
            </a:extLst>
          </p:cNvPr>
          <p:cNvPicPr>
            <a:picLocks noChangeAspect="1"/>
          </p:cNvPicPr>
          <p:nvPr/>
        </p:nvPicPr>
        <p:blipFill>
          <a:blip r:embed="rId2"/>
          <a:stretch>
            <a:fillRect/>
          </a:stretch>
        </p:blipFill>
        <p:spPr>
          <a:xfrm>
            <a:off x="501991" y="1446029"/>
            <a:ext cx="7229475" cy="4514850"/>
          </a:xfrm>
          <a:prstGeom prst="rect">
            <a:avLst/>
          </a:prstGeom>
        </p:spPr>
      </p:pic>
    </p:spTree>
    <p:extLst>
      <p:ext uri="{BB962C8B-B14F-4D97-AF65-F5344CB8AC3E}">
        <p14:creationId xmlns:p14="http://schemas.microsoft.com/office/powerpoint/2010/main" val="23131259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90464D-44D0-D866-6862-61B6853B3285}"/>
              </a:ext>
            </a:extLst>
          </p:cNvPr>
          <p:cNvSpPr>
            <a:spLocks noGrp="1"/>
          </p:cNvSpPr>
          <p:nvPr>
            <p:ph type="title"/>
          </p:nvPr>
        </p:nvSpPr>
        <p:spPr>
          <a:xfrm>
            <a:off x="838200" y="365760"/>
            <a:ext cx="10515600" cy="1325880"/>
          </a:xfrm>
        </p:spPr>
        <p:txBody>
          <a:bodyPr/>
          <a:lstStyle/>
          <a:p>
            <a:r>
              <a:rPr lang="es-AR" dirty="0"/>
              <a:t>Uso de PYPY</a:t>
            </a:r>
            <a:endParaRPr lang="en-US" dirty="0"/>
          </a:p>
        </p:txBody>
      </p:sp>
      <p:sp>
        <p:nvSpPr>
          <p:cNvPr id="6" name="TextBox 5">
            <a:extLst>
              <a:ext uri="{FF2B5EF4-FFF2-40B4-BE49-F238E27FC236}">
                <a16:creationId xmlns:a16="http://schemas.microsoft.com/office/drawing/2014/main" id="{3C676CE3-C51F-98D7-46AC-E3ED9A76BF64}"/>
              </a:ext>
            </a:extLst>
          </p:cNvPr>
          <p:cNvSpPr txBox="1"/>
          <p:nvPr/>
        </p:nvSpPr>
        <p:spPr>
          <a:xfrm>
            <a:off x="838199" y="1446029"/>
            <a:ext cx="7391401" cy="4715942"/>
          </a:xfrm>
          <a:prstGeom prst="rect">
            <a:avLst/>
          </a:prstGeom>
        </p:spPr>
        <p:txBody>
          <a:bodyPr vert="horz" lIns="91440" tIns="45720" rIns="91440" bIns="45720" rtlCol="0">
            <a:normAutofit/>
          </a:bodyPr>
          <a:lstStyle/>
          <a:p>
            <a:pPr>
              <a:lnSpc>
                <a:spcPct val="90000"/>
              </a:lnSpc>
              <a:spcBef>
                <a:spcPts val="1000"/>
              </a:spcBef>
              <a:buClr>
                <a:schemeClr val="accent2"/>
              </a:buClr>
              <a:buFont typeface="Wingdings" panose="05000000000000000000" pitchFamily="2" charset="2"/>
            </a:pPr>
            <a:endParaRPr lang="en-US" sz="900" dirty="0">
              <a:effectLst/>
            </a:endParaRPr>
          </a:p>
        </p:txBody>
      </p:sp>
      <p:pic>
        <p:nvPicPr>
          <p:cNvPr id="4" name="Picture 3">
            <a:extLst>
              <a:ext uri="{FF2B5EF4-FFF2-40B4-BE49-F238E27FC236}">
                <a16:creationId xmlns:a16="http://schemas.microsoft.com/office/drawing/2014/main" id="{26B56FFA-4ADE-A14D-4137-F14CD8921A0F}"/>
              </a:ext>
            </a:extLst>
          </p:cNvPr>
          <p:cNvPicPr>
            <a:picLocks noChangeAspect="1"/>
          </p:cNvPicPr>
          <p:nvPr/>
        </p:nvPicPr>
        <p:blipFill>
          <a:blip r:embed="rId2"/>
          <a:stretch>
            <a:fillRect/>
          </a:stretch>
        </p:blipFill>
        <p:spPr>
          <a:xfrm>
            <a:off x="1602968" y="1446029"/>
            <a:ext cx="6753225" cy="1714500"/>
          </a:xfrm>
          <a:prstGeom prst="rect">
            <a:avLst/>
          </a:prstGeom>
        </p:spPr>
      </p:pic>
    </p:spTree>
    <p:extLst>
      <p:ext uri="{BB962C8B-B14F-4D97-AF65-F5344CB8AC3E}">
        <p14:creationId xmlns:p14="http://schemas.microsoft.com/office/powerpoint/2010/main" val="26913065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90464D-44D0-D866-6862-61B6853B3285}"/>
              </a:ext>
            </a:extLst>
          </p:cNvPr>
          <p:cNvSpPr>
            <a:spLocks noGrp="1"/>
          </p:cNvSpPr>
          <p:nvPr>
            <p:ph type="title"/>
          </p:nvPr>
        </p:nvSpPr>
        <p:spPr>
          <a:xfrm>
            <a:off x="838200" y="365760"/>
            <a:ext cx="10515600" cy="1325880"/>
          </a:xfrm>
        </p:spPr>
        <p:txBody>
          <a:bodyPr anchor="ctr">
            <a:normAutofit/>
          </a:bodyPr>
          <a:lstStyle/>
          <a:p>
            <a:r>
              <a:rPr lang="es-AR" dirty="0"/>
              <a:t>Herramientas de perfilado</a:t>
            </a:r>
            <a:endParaRPr lang="en-US" dirty="0"/>
          </a:p>
        </p:txBody>
      </p:sp>
      <p:pic>
        <p:nvPicPr>
          <p:cNvPr id="10" name="Picture 9" descr="A screenshot of a computer code&#10;&#10;Description automatically generated">
            <a:extLst>
              <a:ext uri="{FF2B5EF4-FFF2-40B4-BE49-F238E27FC236}">
                <a16:creationId xmlns:a16="http://schemas.microsoft.com/office/drawing/2014/main" id="{6E6B96DD-F7DF-8A18-C9F6-D58CDFDA5B6A}"/>
              </a:ext>
            </a:extLst>
          </p:cNvPr>
          <p:cNvPicPr>
            <a:picLocks noChangeAspect="1"/>
          </p:cNvPicPr>
          <p:nvPr/>
        </p:nvPicPr>
        <p:blipFill>
          <a:blip r:embed="rId2"/>
          <a:stretch>
            <a:fillRect/>
          </a:stretch>
        </p:blipFill>
        <p:spPr>
          <a:xfrm>
            <a:off x="838200" y="1329070"/>
            <a:ext cx="9975112" cy="4832901"/>
          </a:xfrm>
          <a:prstGeom prst="rect">
            <a:avLst/>
          </a:prstGeom>
          <a:noFill/>
        </p:spPr>
      </p:pic>
      <p:sp>
        <p:nvSpPr>
          <p:cNvPr id="6" name="TextBox 5">
            <a:extLst>
              <a:ext uri="{FF2B5EF4-FFF2-40B4-BE49-F238E27FC236}">
                <a16:creationId xmlns:a16="http://schemas.microsoft.com/office/drawing/2014/main" id="{3C676CE3-C51F-98D7-46AC-E3ED9A76BF64}"/>
              </a:ext>
            </a:extLst>
          </p:cNvPr>
          <p:cNvSpPr txBox="1"/>
          <p:nvPr/>
        </p:nvSpPr>
        <p:spPr>
          <a:xfrm>
            <a:off x="838199" y="1446029"/>
            <a:ext cx="7391401" cy="4715942"/>
          </a:xfrm>
          <a:prstGeom prst="rect">
            <a:avLst/>
          </a:prstGeom>
        </p:spPr>
        <p:txBody>
          <a:bodyPr vert="horz" lIns="91440" tIns="45720" rIns="91440" bIns="45720" rtlCol="0">
            <a:normAutofit/>
          </a:bodyPr>
          <a:lstStyle/>
          <a:p>
            <a:pPr>
              <a:lnSpc>
                <a:spcPct val="90000"/>
              </a:lnSpc>
              <a:spcBef>
                <a:spcPts val="1000"/>
              </a:spcBef>
              <a:buClr>
                <a:schemeClr val="accent2"/>
              </a:buClr>
              <a:buFont typeface="Wingdings" panose="05000000000000000000" pitchFamily="2" charset="2"/>
            </a:pPr>
            <a:endParaRPr lang="en-US" sz="900" dirty="0">
              <a:effectLst/>
            </a:endParaRPr>
          </a:p>
        </p:txBody>
      </p:sp>
    </p:spTree>
    <p:extLst>
      <p:ext uri="{BB962C8B-B14F-4D97-AF65-F5344CB8AC3E}">
        <p14:creationId xmlns:p14="http://schemas.microsoft.com/office/powerpoint/2010/main" val="9920401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90464D-44D0-D866-6862-61B6853B3285}"/>
              </a:ext>
            </a:extLst>
          </p:cNvPr>
          <p:cNvSpPr>
            <a:spLocks noGrp="1"/>
          </p:cNvSpPr>
          <p:nvPr>
            <p:ph type="title"/>
          </p:nvPr>
        </p:nvSpPr>
        <p:spPr>
          <a:xfrm>
            <a:off x="838200" y="365760"/>
            <a:ext cx="10515600" cy="1325880"/>
          </a:xfrm>
        </p:spPr>
        <p:txBody>
          <a:bodyPr anchor="ctr">
            <a:normAutofit/>
          </a:bodyPr>
          <a:lstStyle/>
          <a:p>
            <a:r>
              <a:rPr lang="es-AR" dirty="0"/>
              <a:t>Uso de </a:t>
            </a:r>
            <a:r>
              <a:rPr lang="es-AR" dirty="0" err="1"/>
              <a:t>timeit</a:t>
            </a:r>
            <a:r>
              <a:rPr lang="es-AR" dirty="0"/>
              <a:t> para medir y optimizar</a:t>
            </a:r>
            <a:endParaRPr lang="en-US" dirty="0"/>
          </a:p>
        </p:txBody>
      </p:sp>
      <p:pic>
        <p:nvPicPr>
          <p:cNvPr id="5" name="Picture 4" descr="A screenshot of a computer code&#10;&#10;Description automatically generated">
            <a:extLst>
              <a:ext uri="{FF2B5EF4-FFF2-40B4-BE49-F238E27FC236}">
                <a16:creationId xmlns:a16="http://schemas.microsoft.com/office/drawing/2014/main" id="{FD50400D-460B-29BC-F0CA-1BDD3488EEA3}"/>
              </a:ext>
            </a:extLst>
          </p:cNvPr>
          <p:cNvPicPr>
            <a:picLocks noChangeAspect="1"/>
          </p:cNvPicPr>
          <p:nvPr/>
        </p:nvPicPr>
        <p:blipFill>
          <a:blip r:embed="rId2"/>
          <a:stretch>
            <a:fillRect/>
          </a:stretch>
        </p:blipFill>
        <p:spPr>
          <a:xfrm>
            <a:off x="838200" y="1446029"/>
            <a:ext cx="10400414" cy="4816549"/>
          </a:xfrm>
          <a:prstGeom prst="rect">
            <a:avLst/>
          </a:prstGeom>
          <a:noFill/>
        </p:spPr>
      </p:pic>
      <p:sp>
        <p:nvSpPr>
          <p:cNvPr id="6" name="TextBox 5">
            <a:extLst>
              <a:ext uri="{FF2B5EF4-FFF2-40B4-BE49-F238E27FC236}">
                <a16:creationId xmlns:a16="http://schemas.microsoft.com/office/drawing/2014/main" id="{3C676CE3-C51F-98D7-46AC-E3ED9A76BF64}"/>
              </a:ext>
            </a:extLst>
          </p:cNvPr>
          <p:cNvSpPr txBox="1"/>
          <p:nvPr/>
        </p:nvSpPr>
        <p:spPr>
          <a:xfrm>
            <a:off x="838199" y="1446029"/>
            <a:ext cx="7391401" cy="4715942"/>
          </a:xfrm>
          <a:prstGeom prst="rect">
            <a:avLst/>
          </a:prstGeom>
        </p:spPr>
        <p:txBody>
          <a:bodyPr vert="horz" lIns="91440" tIns="45720" rIns="91440" bIns="45720" rtlCol="0">
            <a:normAutofit/>
          </a:bodyPr>
          <a:lstStyle/>
          <a:p>
            <a:pPr>
              <a:lnSpc>
                <a:spcPct val="90000"/>
              </a:lnSpc>
              <a:spcBef>
                <a:spcPts val="1000"/>
              </a:spcBef>
              <a:buClr>
                <a:schemeClr val="accent2"/>
              </a:buClr>
              <a:buFont typeface="Wingdings" panose="05000000000000000000" pitchFamily="2" charset="2"/>
            </a:pPr>
            <a:endParaRPr lang="en-US" sz="900" dirty="0">
              <a:effectLst/>
            </a:endParaRPr>
          </a:p>
        </p:txBody>
      </p:sp>
    </p:spTree>
    <p:extLst>
      <p:ext uri="{BB962C8B-B14F-4D97-AF65-F5344CB8AC3E}">
        <p14:creationId xmlns:p14="http://schemas.microsoft.com/office/powerpoint/2010/main" val="5873218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1" dirty="0">
                <a:effectLst/>
                <a:latin typeface="Calibri" panose="020F0502020204030204" pitchFamily="34" charset="0"/>
                <a:ea typeface="Calibri" panose="020F0502020204030204" pitchFamily="34" charset="0"/>
                <a:cs typeface="Times New Roman" panose="02020603050405020304" pitchFamily="18" charset="0"/>
              </a:rPr>
              <a:t>Resumen</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ES" dirty="0"/>
              <a:t>La optimización del código es un proceso continuo que implica:</a:t>
            </a:r>
          </a:p>
          <a:p>
            <a:r>
              <a:rPr lang="es-ES" dirty="0"/>
              <a:t>1.	Eliminar código redundante para reducir el número de cálculos innecesarios.</a:t>
            </a:r>
          </a:p>
          <a:p>
            <a:r>
              <a:rPr lang="es-ES" dirty="0"/>
              <a:t>2.	Utilizar herramientas de análisis y compilación, como </a:t>
            </a:r>
            <a:r>
              <a:rPr lang="es-ES" dirty="0" err="1"/>
              <a:t>cProfile</a:t>
            </a:r>
            <a:r>
              <a:rPr lang="es-ES" dirty="0"/>
              <a:t>, </a:t>
            </a:r>
            <a:r>
              <a:rPr lang="es-ES" dirty="0" err="1"/>
              <a:t>timeit</a:t>
            </a:r>
            <a:r>
              <a:rPr lang="es-ES" dirty="0"/>
              <a:t> y compiladores JIT como </a:t>
            </a:r>
            <a:r>
              <a:rPr lang="es-ES" dirty="0" err="1"/>
              <a:t>PyPy</a:t>
            </a:r>
            <a:r>
              <a:rPr lang="es-ES" dirty="0"/>
              <a:t>, para identificar y resolver cuellos de botella en el rendimiento.</a:t>
            </a:r>
          </a:p>
          <a:p>
            <a:r>
              <a:rPr lang="es-ES"/>
              <a:t>Al combinar estos enfoques, se puede mejorar la eficiencia y velocidad de los programas en Python, haciendo que el código sea más robusto y capaz de manejar tareas complejas de manera efectiva.</a:t>
            </a:r>
            <a:endParaRPr lang="es-ES" dirty="0"/>
          </a:p>
        </p:txBody>
      </p:sp>
    </p:spTree>
    <p:extLst>
      <p:ext uri="{BB962C8B-B14F-4D97-AF65-F5344CB8AC3E}">
        <p14:creationId xmlns:p14="http://schemas.microsoft.com/office/powerpoint/2010/main" val="15026078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pPr>
              <a:lnSpc>
                <a:spcPct val="107000"/>
              </a:lnSpc>
              <a:spcAft>
                <a:spcPts val="800"/>
              </a:spcAf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5. Consideraciones de E/S (Entrada/Salida)</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Optimizar la lectura y escritura de datos, especialmente cuando se trata de operaciones con archivos o bases de datos.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Batching</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Procesar datos en lotes para reducir el número de operaciones de 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945553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62D07-5B7A-BBF5-DFD7-7E955427C8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01B23-2228-2B3F-F127-DB1309366303}"/>
              </a:ext>
            </a:extLst>
          </p:cNvPr>
          <p:cNvSpPr>
            <a:spLocks noGrp="1"/>
          </p:cNvSpPr>
          <p:nvPr>
            <p:ph type="title"/>
          </p:nvPr>
        </p:nvSpPr>
        <p:spPr>
          <a:xfrm>
            <a:off x="838200" y="365760"/>
            <a:ext cx="10515600" cy="1325563"/>
          </a:xfrm>
        </p:spPr>
        <p:txBody>
          <a:bodyPr anchor="ctr">
            <a:normAutofit/>
          </a:bodyPr>
          <a:lstStyle/>
          <a:p>
            <a:r>
              <a:rPr lang="es-ES" b="1" dirty="0"/>
              <a:t>Estrategias Clave de Optimización</a:t>
            </a:r>
          </a:p>
        </p:txBody>
      </p:sp>
      <p:sp>
        <p:nvSpPr>
          <p:cNvPr id="3" name="Content Placeholder 2">
            <a:extLst>
              <a:ext uri="{FF2B5EF4-FFF2-40B4-BE49-F238E27FC236}">
                <a16:creationId xmlns:a16="http://schemas.microsoft.com/office/drawing/2014/main" id="{D179213A-D59E-5EF3-85F3-01A33CB079FD}"/>
              </a:ext>
            </a:extLst>
          </p:cNvPr>
          <p:cNvSpPr>
            <a:spLocks noGrp="1"/>
          </p:cNvSpPr>
          <p:nvPr>
            <p:ph sz="quarter" idx="16"/>
          </p:nvPr>
        </p:nvSpPr>
        <p:spPr>
          <a:xfrm>
            <a:off x="1023984" y="1321163"/>
            <a:ext cx="10286274" cy="4215673"/>
          </a:xfrm>
        </p:spPr>
        <p:txBody>
          <a:bodyPr vert="horz" lIns="91440" tIns="45720" rIns="91440" bIns="45720" rtlCol="0">
            <a:normAutofit/>
          </a:bodyPr>
          <a:lstStyle/>
          <a:p>
            <a:r>
              <a:rPr lang="es-ES" sz="1600" b="1" dirty="0"/>
              <a:t>D. Procesamiento perezoso o por lotes (</a:t>
            </a:r>
            <a:r>
              <a:rPr lang="es-ES" sz="1600" b="1" dirty="0" err="1"/>
              <a:t>lazy</a:t>
            </a:r>
            <a:r>
              <a:rPr lang="es-ES" sz="1600" b="1" dirty="0"/>
              <a:t>/</a:t>
            </a:r>
            <a:r>
              <a:rPr lang="es-ES" sz="1600" b="1" dirty="0" err="1"/>
              <a:t>batching</a:t>
            </a:r>
            <a:r>
              <a:rPr lang="es-ES" sz="1600" b="1" dirty="0"/>
              <a:t>)</a:t>
            </a:r>
          </a:p>
          <a:p>
            <a:r>
              <a:rPr lang="es-ES" sz="1600" dirty="0"/>
              <a:t>Usar </a:t>
            </a:r>
            <a:r>
              <a:rPr lang="es-ES" sz="1600" b="1" dirty="0"/>
              <a:t>generadores</a:t>
            </a:r>
            <a:r>
              <a:rPr lang="es-ES" sz="1600" dirty="0"/>
              <a:t> en Python</a:t>
            </a:r>
          </a:p>
          <a:p>
            <a:r>
              <a:rPr lang="es-ES" sz="1600" dirty="0"/>
              <a:t>Leer archivos por bloques</a:t>
            </a:r>
          </a:p>
          <a:p>
            <a:r>
              <a:rPr lang="es-ES" sz="1600" dirty="0"/>
              <a:t>Transmitir datos por </a:t>
            </a:r>
            <a:r>
              <a:rPr lang="es-ES" sz="1600" dirty="0" err="1"/>
              <a:t>streaming</a:t>
            </a:r>
            <a:endParaRPr lang="es-ES" sz="1600" dirty="0"/>
          </a:p>
          <a:p>
            <a:r>
              <a:rPr lang="es-ES" sz="1600" dirty="0"/>
              <a:t>Ejemplo en Python:</a:t>
            </a:r>
          </a:p>
          <a:p>
            <a:endParaRPr lang="es-ES" sz="1600" dirty="0"/>
          </a:p>
          <a:p>
            <a:endParaRPr lang="es-ES" sz="1600" dirty="0"/>
          </a:p>
          <a:p>
            <a:r>
              <a:rPr lang="es-ES" sz="1600" dirty="0"/>
              <a:t>La función </a:t>
            </a:r>
            <a:r>
              <a:rPr lang="es-ES" sz="1600" dirty="0" err="1"/>
              <a:t>yield</a:t>
            </a:r>
            <a:r>
              <a:rPr lang="es-ES" sz="1600" dirty="0"/>
              <a:t> hace que los valores se generen uno a uno bajo demanda, sin almacenar toda la secuencia en memoria.</a:t>
            </a:r>
          </a:p>
        </p:txBody>
      </p:sp>
      <p:pic>
        <p:nvPicPr>
          <p:cNvPr id="5" name="Picture 4">
            <a:extLst>
              <a:ext uri="{FF2B5EF4-FFF2-40B4-BE49-F238E27FC236}">
                <a16:creationId xmlns:a16="http://schemas.microsoft.com/office/drawing/2014/main" id="{E6EF7653-BBF6-70BA-689D-2FEFCE303625}"/>
              </a:ext>
            </a:extLst>
          </p:cNvPr>
          <p:cNvPicPr>
            <a:picLocks noChangeAspect="1"/>
          </p:cNvPicPr>
          <p:nvPr/>
        </p:nvPicPr>
        <p:blipFill>
          <a:blip r:embed="rId3"/>
          <a:stretch>
            <a:fillRect/>
          </a:stretch>
        </p:blipFill>
        <p:spPr>
          <a:xfrm>
            <a:off x="6313426" y="1495698"/>
            <a:ext cx="4010585" cy="3077004"/>
          </a:xfrm>
          <a:prstGeom prst="rect">
            <a:avLst/>
          </a:prstGeom>
        </p:spPr>
      </p:pic>
    </p:spTree>
    <p:extLst>
      <p:ext uri="{BB962C8B-B14F-4D97-AF65-F5344CB8AC3E}">
        <p14:creationId xmlns:p14="http://schemas.microsoft.com/office/powerpoint/2010/main" val="24263710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1" dirty="0">
                <a:latin typeface="Calibri" panose="020F0502020204030204" pitchFamily="34" charset="0"/>
                <a:cs typeface="Times New Roman" panose="02020603050405020304" pitchFamily="18" charset="0"/>
              </a:rPr>
              <a:t>Entrada / salida</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AR" sz="1800" dirty="0">
                <a:effectLst/>
                <a:latin typeface="Times New Roman" panose="02020603050405020304" pitchFamily="18" charset="0"/>
                <a:ea typeface="Times New Roman" panose="02020603050405020304" pitchFamily="18" charset="0"/>
              </a:rPr>
              <a:t>Las operaciones de </a:t>
            </a:r>
            <a:r>
              <a:rPr lang="es-AR" sz="1800" b="1" dirty="0">
                <a:effectLst/>
                <a:latin typeface="Times New Roman" panose="02020603050405020304" pitchFamily="18" charset="0"/>
                <a:ea typeface="Times New Roman" panose="02020603050405020304" pitchFamily="18" charset="0"/>
              </a:rPr>
              <a:t>Entrada/Salida (E/S)</a:t>
            </a:r>
            <a:r>
              <a:rPr lang="es-AR" sz="1800" dirty="0">
                <a:effectLst/>
                <a:latin typeface="Times New Roman" panose="02020603050405020304" pitchFamily="18" charset="0"/>
                <a:ea typeface="Times New Roman" panose="02020603050405020304" pitchFamily="18" charset="0"/>
              </a:rPr>
              <a:t> son fundamentales en muchos programas, especialmente cuando se trabaja con archivos grandes, bases de datos o redes. Optimizar estas operaciones puede tener un impacto significativo en el rendimiento de la aplicación. Aquí explicamos cómo se puede optimizar la E/S y cómo el procesamiento en lotes (</a:t>
            </a:r>
            <a:r>
              <a:rPr lang="es-AR" sz="1800" dirty="0" err="1">
                <a:effectLst/>
                <a:latin typeface="Times New Roman" panose="02020603050405020304" pitchFamily="18" charset="0"/>
                <a:ea typeface="Times New Roman" panose="02020603050405020304" pitchFamily="18" charset="0"/>
              </a:rPr>
              <a:t>batching</a:t>
            </a:r>
            <a:r>
              <a:rPr lang="es-AR" sz="1800" dirty="0">
                <a:effectLst/>
                <a:latin typeface="Times New Roman" panose="02020603050405020304" pitchFamily="18" charset="0"/>
                <a:ea typeface="Times New Roman" panose="02020603050405020304" pitchFamily="18" charset="0"/>
              </a:rPr>
              <a:t>) puede ayudar, acompañado de ejemplos en Python.</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011498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a:effectLst/>
                <a:latin typeface="Calibri" panose="020F0502020204030204" pitchFamily="34" charset="0"/>
                <a:ea typeface="Calibri" panose="020F0502020204030204" pitchFamily="34" charset="0"/>
                <a:cs typeface="Times New Roman" panose="02020603050405020304" pitchFamily="18" charset="0"/>
              </a:rPr>
              <a:t>Optimización de la Lectura y Escritura de Datos</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AR" sz="1800" dirty="0">
                <a:effectLst/>
                <a:latin typeface="Times New Roman" panose="02020603050405020304" pitchFamily="18" charset="0"/>
                <a:ea typeface="Times New Roman" panose="02020603050405020304" pitchFamily="18" charset="0"/>
              </a:rPr>
              <a:t>Las operaciones de lectura y escritura de datos pueden ser costosas en términos de tiempo, especialmente cuando se trata de archivos grandes o bases de datos. Aquí algunos métodos para optimizar estas operaciones.</a:t>
            </a:r>
          </a:p>
          <a:p>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r>
              <a:rPr lang="es-AR" sz="1800" b="1"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 </a:t>
            </a:r>
            <a:r>
              <a:rPr lang="es-AR" sz="1800" b="0"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Lectura y Escritura de Archivos</a:t>
            </a:r>
            <a:endParaRPr lang="en-US" sz="1800" b="1"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En Python, la lectura y escritura de archivos puede optimizarse utilizando diferentes métodos. Por ejemplo, si se lee un archivo grande línea por línea en lugar de cargar todo el archivo en memoria, se puede ahorrar mucho tiempo y memoria.</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480306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a:effectLst/>
                <a:latin typeface="Calibri" panose="020F0502020204030204" pitchFamily="34" charset="0"/>
                <a:ea typeface="Calibri" panose="020F0502020204030204" pitchFamily="34" charset="0"/>
                <a:cs typeface="Times New Roman" panose="02020603050405020304" pitchFamily="18" charset="0"/>
              </a:rPr>
              <a:t>Optimización de la Lectura y Escritura de Datos</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758301" y="1691323"/>
            <a:ext cx="10515599" cy="4323392"/>
          </a:xfrm>
        </p:spPr>
        <p:txBody>
          <a:bodyPr>
            <a:normAutofit/>
          </a:bodyPr>
          <a:lstStyle/>
          <a:p>
            <a:r>
              <a:rPr lang="es-AR" sz="1800" b="1" dirty="0">
                <a:effectLst/>
                <a:latin typeface="Times New Roman" panose="02020603050405020304" pitchFamily="18" charset="0"/>
                <a:ea typeface="Times New Roman" panose="02020603050405020304" pitchFamily="18" charset="0"/>
              </a:rPr>
              <a:t>Ejemplo</a:t>
            </a:r>
            <a:r>
              <a:rPr lang="es-AR" sz="1800" dirty="0">
                <a:effectLst/>
                <a:latin typeface="Times New Roman" panose="02020603050405020304" pitchFamily="18" charset="0"/>
                <a:ea typeface="Times New Roman" panose="02020603050405020304" pitchFamily="18" charset="0"/>
              </a:rPr>
              <a:t>: Leer un archivo línea por línea.</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C7BA196-5184-D071-0818-4C38BF81D1B5}"/>
              </a:ext>
            </a:extLst>
          </p:cNvPr>
          <p:cNvPicPr>
            <a:picLocks noChangeAspect="1"/>
          </p:cNvPicPr>
          <p:nvPr/>
        </p:nvPicPr>
        <p:blipFill>
          <a:blip r:embed="rId2"/>
          <a:stretch>
            <a:fillRect/>
          </a:stretch>
        </p:blipFill>
        <p:spPr>
          <a:xfrm>
            <a:off x="758301" y="2456293"/>
            <a:ext cx="9719199" cy="3420632"/>
          </a:xfrm>
          <a:prstGeom prst="rect">
            <a:avLst/>
          </a:prstGeom>
        </p:spPr>
      </p:pic>
    </p:spTree>
    <p:extLst>
      <p:ext uri="{BB962C8B-B14F-4D97-AF65-F5344CB8AC3E}">
        <p14:creationId xmlns:p14="http://schemas.microsoft.com/office/powerpoint/2010/main" val="29365422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Optimización de la Lectura y Escritura de Datos</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5"/>
          </p:nvPr>
        </p:nvSpPr>
        <p:spPr>
          <a:xfrm>
            <a:off x="838200" y="1790329"/>
            <a:ext cx="5134335" cy="4113054"/>
          </a:xfrm>
        </p:spPr>
        <p:txBody>
          <a:bodyPr>
            <a:normAutofit/>
          </a:bodyPr>
          <a:lstStyle/>
          <a:p>
            <a:pPr>
              <a:spcBef>
                <a:spcPts val="200"/>
              </a:spcBef>
            </a:pPr>
            <a:r>
              <a:rPr lang="es-AR" b="1" i="1" kern="100" dirty="0">
                <a:effectLst/>
              </a:rPr>
              <a:t>b. </a:t>
            </a:r>
            <a:r>
              <a:rPr lang="es-AR" b="0" i="1" kern="100" dirty="0">
                <a:effectLst/>
              </a:rPr>
              <a:t>Uso de Buffers</a:t>
            </a:r>
            <a:endParaRPr lang="en-US" b="1" i="1" kern="100" dirty="0">
              <a:effectLst/>
            </a:endParaRPr>
          </a:p>
          <a:p>
            <a:r>
              <a:rPr lang="es-AR" dirty="0">
                <a:effectLst/>
              </a:rPr>
              <a:t>Cuando se escriben datos en un archivo, el uso de un buffer puede mejorar el rendimiento al reducir el número de operaciones de escritura.</a:t>
            </a:r>
            <a:endParaRPr lang="en-US" dirty="0">
              <a:effectLst/>
            </a:endParaRPr>
          </a:p>
        </p:txBody>
      </p:sp>
      <p:pic>
        <p:nvPicPr>
          <p:cNvPr id="4" name="Picture 3">
            <a:extLst>
              <a:ext uri="{FF2B5EF4-FFF2-40B4-BE49-F238E27FC236}">
                <a16:creationId xmlns:a16="http://schemas.microsoft.com/office/drawing/2014/main" id="{7050B084-27DE-DC52-1EF1-F1DD411F40EB}"/>
              </a:ext>
            </a:extLst>
          </p:cNvPr>
          <p:cNvPicPr>
            <a:picLocks noChangeAspect="1"/>
          </p:cNvPicPr>
          <p:nvPr/>
        </p:nvPicPr>
        <p:blipFill>
          <a:blip r:embed="rId2"/>
          <a:stretch>
            <a:fillRect/>
          </a:stretch>
        </p:blipFill>
        <p:spPr>
          <a:xfrm>
            <a:off x="5972536" y="1533524"/>
            <a:ext cx="5962290" cy="4638676"/>
          </a:xfrm>
          <a:prstGeom prst="rect">
            <a:avLst/>
          </a:prstGeom>
          <a:noFill/>
        </p:spPr>
      </p:pic>
    </p:spTree>
    <p:extLst>
      <p:ext uri="{BB962C8B-B14F-4D97-AF65-F5344CB8AC3E}">
        <p14:creationId xmlns:p14="http://schemas.microsoft.com/office/powerpoint/2010/main" val="5087102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err="1">
                <a:effectLst/>
                <a:latin typeface="Calibri" panose="020F0502020204030204" pitchFamily="34" charset="0"/>
                <a:ea typeface="Calibri" panose="020F0502020204030204" pitchFamily="34" charset="0"/>
                <a:cs typeface="Times New Roman" panose="02020603050405020304" pitchFamily="18" charset="0"/>
              </a:rPr>
              <a:t>Batching</a:t>
            </a:r>
            <a:r>
              <a:rPr lang="es-AR" sz="1800" b="0" dirty="0">
                <a:effectLst/>
                <a:latin typeface="Calibri" panose="020F0502020204030204" pitchFamily="34" charset="0"/>
                <a:ea typeface="Calibri" panose="020F0502020204030204" pitchFamily="34" charset="0"/>
                <a:cs typeface="Times New Roman" panose="02020603050405020304" pitchFamily="18" charset="0"/>
              </a:rPr>
              <a:t>: Procesamiento de Datos en Lotes</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AR" sz="1800" dirty="0">
                <a:effectLst/>
                <a:latin typeface="Times New Roman" panose="02020603050405020304" pitchFamily="18" charset="0"/>
                <a:ea typeface="Times New Roman" panose="02020603050405020304" pitchFamily="18" charset="0"/>
              </a:rPr>
              <a:t>El </a:t>
            </a:r>
            <a:r>
              <a:rPr lang="es-AR" sz="1800" b="1" dirty="0" err="1">
                <a:effectLst/>
                <a:latin typeface="Times New Roman" panose="02020603050405020304" pitchFamily="18" charset="0"/>
                <a:ea typeface="Times New Roman" panose="02020603050405020304" pitchFamily="18" charset="0"/>
              </a:rPr>
              <a:t>batching</a:t>
            </a:r>
            <a:r>
              <a:rPr lang="es-AR" sz="1800" dirty="0">
                <a:effectLst/>
                <a:latin typeface="Times New Roman" panose="02020603050405020304" pitchFamily="18" charset="0"/>
                <a:ea typeface="Times New Roman" panose="02020603050405020304" pitchFamily="18" charset="0"/>
              </a:rPr>
              <a:t> consiste en procesar datos en lotes (grupos) en lugar de hacerlo de manera individual. Esto puede reducir significativamente el número de operaciones de E/S, especialmente cuando se trabaja con bases de datos o archivos.</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r>
              <a:rPr lang="es-AR" sz="1800" b="1"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 </a:t>
            </a:r>
            <a:r>
              <a:rPr lang="es-AR" sz="1800" b="0"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Lectura de Archivos en Lotes</a:t>
            </a:r>
            <a:endParaRPr lang="en-US" sz="1800" b="1"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En lugar de procesar cada línea o registro uno por uno, se puede leer un lote de datos a la vez, procesarlos y luego continuar con el siguiente lote.</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36419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err="1">
                <a:effectLst/>
                <a:latin typeface="Calibri" panose="020F0502020204030204" pitchFamily="34" charset="0"/>
                <a:ea typeface="Calibri" panose="020F0502020204030204" pitchFamily="34" charset="0"/>
                <a:cs typeface="Times New Roman" panose="02020603050405020304" pitchFamily="18" charset="0"/>
              </a:rPr>
              <a:t>Batching</a:t>
            </a:r>
            <a:r>
              <a:rPr lang="es-AR" sz="1800" b="0" dirty="0">
                <a:effectLst/>
                <a:latin typeface="Calibri" panose="020F0502020204030204" pitchFamily="34" charset="0"/>
                <a:ea typeface="Calibri" panose="020F0502020204030204" pitchFamily="34" charset="0"/>
                <a:cs typeface="Times New Roman" panose="02020603050405020304" pitchFamily="18" charset="0"/>
              </a:rPr>
              <a:t>: Procesamiento de Datos en Lotes</a:t>
            </a:r>
            <a:endParaRPr lang="en-US" b="1" dirty="0"/>
          </a:p>
        </p:txBody>
      </p:sp>
      <p:pic>
        <p:nvPicPr>
          <p:cNvPr id="4" name="Content Placeholder 3">
            <a:extLst>
              <a:ext uri="{FF2B5EF4-FFF2-40B4-BE49-F238E27FC236}">
                <a16:creationId xmlns:a16="http://schemas.microsoft.com/office/drawing/2014/main" id="{6C70FB23-4B80-3536-C89D-F9D78C839766}"/>
              </a:ext>
            </a:extLst>
          </p:cNvPr>
          <p:cNvPicPr>
            <a:picLocks noGrp="1" noChangeAspect="1"/>
          </p:cNvPicPr>
          <p:nvPr>
            <p:ph sz="quarter" idx="16"/>
          </p:nvPr>
        </p:nvPicPr>
        <p:blipFill>
          <a:blip r:embed="rId2"/>
          <a:stretch>
            <a:fillRect/>
          </a:stretch>
        </p:blipFill>
        <p:spPr>
          <a:xfrm>
            <a:off x="838200" y="1450760"/>
            <a:ext cx="9953625" cy="4654765"/>
          </a:xfrm>
        </p:spPr>
      </p:pic>
    </p:spTree>
    <p:extLst>
      <p:ext uri="{BB962C8B-B14F-4D97-AF65-F5344CB8AC3E}">
        <p14:creationId xmlns:p14="http://schemas.microsoft.com/office/powerpoint/2010/main" val="14681591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1" dirty="0" err="1">
                <a:effectLst/>
                <a:latin typeface="Calibri" panose="020F0502020204030204" pitchFamily="34" charset="0"/>
                <a:ea typeface="Calibri" panose="020F0502020204030204" pitchFamily="34" charset="0"/>
                <a:cs typeface="Times New Roman" panose="02020603050405020304" pitchFamily="18" charset="0"/>
              </a:rPr>
              <a:t>Batching</a:t>
            </a:r>
            <a:r>
              <a:rPr lang="es-AR" sz="1800" b="1" dirty="0">
                <a:effectLst/>
                <a:latin typeface="Calibri" panose="020F0502020204030204" pitchFamily="34" charset="0"/>
                <a:ea typeface="Calibri" panose="020F0502020204030204" pitchFamily="34" charset="0"/>
                <a:cs typeface="Times New Roman" panose="02020603050405020304" pitchFamily="18" charset="0"/>
              </a:rPr>
              <a:t> en Operaciones de Base de Datos</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AR" sz="1800" dirty="0">
                <a:effectLst/>
                <a:latin typeface="Times New Roman" panose="02020603050405020304" pitchFamily="18" charset="0"/>
                <a:ea typeface="Times New Roman" panose="02020603050405020304" pitchFamily="18" charset="0"/>
              </a:rPr>
              <a:t>Cuando se trabaja con bases de datos, insertar o actualizar registros en lotes puede ser mucho más eficiente que realizar una operación de E/S por cada registro.</a:t>
            </a:r>
            <a:endParaRPr lang="en-US" sz="1800" dirty="0">
              <a:effectLst/>
              <a:latin typeface="Times New Roman" panose="02020603050405020304" pitchFamily="18" charset="0"/>
              <a:ea typeface="Times New Roman" panose="02020603050405020304" pitchFamily="18" charset="0"/>
            </a:endParaRPr>
          </a:p>
          <a:p>
            <a:r>
              <a:rPr lang="es-AR" sz="1800" b="1" dirty="0">
                <a:effectLst/>
                <a:latin typeface="Times New Roman" panose="02020603050405020304" pitchFamily="18" charset="0"/>
                <a:ea typeface="Times New Roman" panose="02020603050405020304" pitchFamily="18" charset="0"/>
              </a:rPr>
              <a:t>Ejemplo</a:t>
            </a:r>
            <a:r>
              <a:rPr lang="es-AR" sz="1800" dirty="0">
                <a:effectLst/>
                <a:latin typeface="Times New Roman" panose="02020603050405020304" pitchFamily="18" charset="0"/>
                <a:ea typeface="Times New Roman" panose="02020603050405020304" pitchFamily="18" charset="0"/>
              </a:rPr>
              <a:t>: Inserción de registros en lotes usando SQLite.</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101784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err="1">
                <a:effectLst/>
              </a:rPr>
              <a:t>Batching</a:t>
            </a:r>
            <a:r>
              <a:rPr lang="es-AR" b="1">
                <a:effectLst/>
              </a:rPr>
              <a:t> en Operaciones de Base de Datos</a:t>
            </a:r>
            <a:endParaRPr lang="en-US" b="1" dirty="0"/>
          </a:p>
        </p:txBody>
      </p:sp>
      <p:pic>
        <p:nvPicPr>
          <p:cNvPr id="4" name="Content Placeholder 3" descr="A screenshot of a computer code&#10;&#10;Description automatically generated">
            <a:extLst>
              <a:ext uri="{FF2B5EF4-FFF2-40B4-BE49-F238E27FC236}">
                <a16:creationId xmlns:a16="http://schemas.microsoft.com/office/drawing/2014/main" id="{E4DAACF4-A846-6947-3FE5-AAD05A2ED8BC}"/>
              </a:ext>
            </a:extLst>
          </p:cNvPr>
          <p:cNvPicPr>
            <a:picLocks noGrp="1" noChangeAspect="1"/>
          </p:cNvPicPr>
          <p:nvPr>
            <p:ph sz="quarter" idx="15"/>
          </p:nvPr>
        </p:nvPicPr>
        <p:blipFill>
          <a:blip r:embed="rId2"/>
          <a:stretch>
            <a:fillRect/>
          </a:stretch>
        </p:blipFill>
        <p:spPr>
          <a:xfrm>
            <a:off x="752956" y="1369986"/>
            <a:ext cx="5466508" cy="4953739"/>
          </a:xfrm>
          <a:noFill/>
        </p:spPr>
      </p:pic>
      <p:sp>
        <p:nvSpPr>
          <p:cNvPr id="9" name="Content Placeholder 3">
            <a:extLst>
              <a:ext uri="{FF2B5EF4-FFF2-40B4-BE49-F238E27FC236}">
                <a16:creationId xmlns:a16="http://schemas.microsoft.com/office/drawing/2014/main" id="{9FEDFC13-043D-B7B0-9E99-36742AACB52D}"/>
              </a:ext>
            </a:extLst>
          </p:cNvPr>
          <p:cNvSpPr>
            <a:spLocks noGrp="1"/>
          </p:cNvSpPr>
          <p:nvPr>
            <p:ph sz="quarter" idx="16"/>
          </p:nvPr>
        </p:nvSpPr>
        <p:spPr>
          <a:xfrm>
            <a:off x="6219464" y="1790329"/>
            <a:ext cx="5134335" cy="4113054"/>
          </a:xfrm>
        </p:spPr>
        <p:txBody>
          <a:bodyPr/>
          <a:lstStyle/>
          <a:p>
            <a:r>
              <a:rPr lang="es-AR" sz="1800" dirty="0">
                <a:effectLst/>
                <a:latin typeface="Times New Roman" panose="02020603050405020304" pitchFamily="18" charset="0"/>
                <a:ea typeface="Times New Roman" panose="02020603050405020304" pitchFamily="18" charset="0"/>
              </a:rPr>
              <a:t>En este ejemplo, los registros se insertan en la base de datos en lotes de 1000, lo que reduce significativamente el tiempo de inserción en comparación con la inserción de un solo registro a la vez.</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3402754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1" dirty="0">
                <a:latin typeface="Calibri" panose="020F0502020204030204" pitchFamily="34" charset="0"/>
                <a:cs typeface="Times New Roman" panose="02020603050405020304" pitchFamily="18" charset="0"/>
              </a:rPr>
              <a:t>resumen</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AR" sz="1800" dirty="0">
                <a:effectLst/>
                <a:latin typeface="Times New Roman" panose="02020603050405020304" pitchFamily="18" charset="0"/>
                <a:ea typeface="Times New Roman" panose="02020603050405020304" pitchFamily="18" charset="0"/>
              </a:rPr>
              <a:t>Optimizar las operaciones de E/S y utilizar técnicas como el </a:t>
            </a:r>
            <a:r>
              <a:rPr lang="es-AR" sz="1800" dirty="0" err="1">
                <a:effectLst/>
                <a:latin typeface="Times New Roman" panose="02020603050405020304" pitchFamily="18" charset="0"/>
                <a:ea typeface="Times New Roman" panose="02020603050405020304" pitchFamily="18" charset="0"/>
              </a:rPr>
              <a:t>batching</a:t>
            </a:r>
            <a:r>
              <a:rPr lang="es-AR" sz="1800" dirty="0">
                <a:effectLst/>
                <a:latin typeface="Times New Roman" panose="02020603050405020304" pitchFamily="18" charset="0"/>
                <a:ea typeface="Times New Roman" panose="02020603050405020304" pitchFamily="18" charset="0"/>
              </a:rPr>
              <a:t> puede mejorar significativamente el rendimiento de las aplicaciones. Al leer y escribir datos de manera eficiente y agrupar operaciones en lotes, se puede reducir la sobrecarga de E/S, ahorrar tiempo y hacer un uso más eficiente de los recursos del sistema. Estos enfoques son especialmente valiosos en aplicaciones que manejan grandes volúmenes de datos o que realizan muchas operaciones de E/S.</a:t>
            </a:r>
            <a:endParaRPr lang="en-US" sz="180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885675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6. Buena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Práctica</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de Código</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Legibilidad y mantenibilidad</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Asegurar de que el código sea fácil de entender y mantener. Un código confuso puede llevar a errores que dificultan la optimización.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Refactorización</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Mejorar continuamente el código, eliminando lo que no sea necesario y simplificando la lógica.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2889617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41BD4-6173-93E7-E28B-0205FBE82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DA9E5-EE28-C70B-6A22-BF07392CFAEB}"/>
              </a:ext>
            </a:extLst>
          </p:cNvPr>
          <p:cNvSpPr>
            <a:spLocks noGrp="1"/>
          </p:cNvSpPr>
          <p:nvPr>
            <p:ph type="title"/>
          </p:nvPr>
        </p:nvSpPr>
        <p:spPr>
          <a:xfrm>
            <a:off x="838200" y="365760"/>
            <a:ext cx="10515600" cy="1325563"/>
          </a:xfrm>
        </p:spPr>
        <p:txBody>
          <a:bodyPr anchor="ctr">
            <a:normAutofit/>
          </a:bodyPr>
          <a:lstStyle/>
          <a:p>
            <a:r>
              <a:rPr lang="es-ES" b="1" dirty="0"/>
              <a:t>Estrategias Clave de Optimización</a:t>
            </a:r>
          </a:p>
        </p:txBody>
      </p:sp>
      <p:sp>
        <p:nvSpPr>
          <p:cNvPr id="3" name="Content Placeholder 2">
            <a:extLst>
              <a:ext uri="{FF2B5EF4-FFF2-40B4-BE49-F238E27FC236}">
                <a16:creationId xmlns:a16="http://schemas.microsoft.com/office/drawing/2014/main" id="{146389D5-FA66-0F20-8976-05EFAE47731A}"/>
              </a:ext>
            </a:extLst>
          </p:cNvPr>
          <p:cNvSpPr>
            <a:spLocks noGrp="1"/>
          </p:cNvSpPr>
          <p:nvPr>
            <p:ph sz="quarter" idx="16"/>
          </p:nvPr>
        </p:nvSpPr>
        <p:spPr>
          <a:xfrm>
            <a:off x="1023984" y="1321163"/>
            <a:ext cx="10286274" cy="4215673"/>
          </a:xfrm>
        </p:spPr>
        <p:txBody>
          <a:bodyPr vert="horz" lIns="91440" tIns="45720" rIns="91440" bIns="45720" rtlCol="0">
            <a:normAutofit/>
          </a:bodyPr>
          <a:lstStyle/>
          <a:p>
            <a:r>
              <a:rPr lang="es-ES" sz="1600" b="1" dirty="0"/>
              <a:t>D. Procesamiento perezoso o por lotes (</a:t>
            </a:r>
            <a:r>
              <a:rPr lang="es-ES" sz="1600" b="1" dirty="0" err="1"/>
              <a:t>lazy</a:t>
            </a:r>
            <a:r>
              <a:rPr lang="es-ES" sz="1600" b="1" dirty="0"/>
              <a:t>/</a:t>
            </a:r>
            <a:r>
              <a:rPr lang="es-ES" sz="1600" b="1" dirty="0" err="1"/>
              <a:t>batching</a:t>
            </a:r>
            <a:r>
              <a:rPr lang="es-ES" sz="1600" b="1" dirty="0"/>
              <a:t>)</a:t>
            </a:r>
          </a:p>
          <a:p>
            <a:r>
              <a:rPr lang="es-ES" sz="1600" dirty="0"/>
              <a:t>Ejemplo en Java: </a:t>
            </a:r>
            <a:r>
              <a:rPr lang="es-ES" sz="1600" dirty="0" err="1"/>
              <a:t>Stream.iterate</a:t>
            </a:r>
            <a:r>
              <a:rPr lang="es-ES" sz="1600" dirty="0"/>
              <a:t> crea una secuencia infinita, pero nada se evalúa hasta que se invoca </a:t>
            </a:r>
            <a:r>
              <a:rPr lang="es-ES" sz="1600" dirty="0" err="1"/>
              <a:t>forEach</a:t>
            </a:r>
            <a:r>
              <a:rPr lang="es-ES" sz="1600" dirty="0"/>
              <a:t>, y solo se procesan los primeros 5 pares.</a:t>
            </a:r>
          </a:p>
          <a:p>
            <a:endParaRPr lang="es-ES" sz="1600" dirty="0"/>
          </a:p>
          <a:p>
            <a:endParaRPr lang="es-ES" sz="1600" dirty="0"/>
          </a:p>
        </p:txBody>
      </p:sp>
      <p:pic>
        <p:nvPicPr>
          <p:cNvPr id="6" name="Picture 5">
            <a:extLst>
              <a:ext uri="{FF2B5EF4-FFF2-40B4-BE49-F238E27FC236}">
                <a16:creationId xmlns:a16="http://schemas.microsoft.com/office/drawing/2014/main" id="{6452A01D-871C-81C7-3639-7C5898A3EB50}"/>
              </a:ext>
            </a:extLst>
          </p:cNvPr>
          <p:cNvPicPr>
            <a:picLocks noChangeAspect="1"/>
          </p:cNvPicPr>
          <p:nvPr/>
        </p:nvPicPr>
        <p:blipFill>
          <a:blip r:embed="rId3"/>
          <a:stretch>
            <a:fillRect/>
          </a:stretch>
        </p:blipFill>
        <p:spPr>
          <a:xfrm>
            <a:off x="980442" y="2646726"/>
            <a:ext cx="9993120" cy="3419952"/>
          </a:xfrm>
          <a:prstGeom prst="rect">
            <a:avLst/>
          </a:prstGeom>
        </p:spPr>
      </p:pic>
    </p:spTree>
    <p:extLst>
      <p:ext uri="{BB962C8B-B14F-4D97-AF65-F5344CB8AC3E}">
        <p14:creationId xmlns:p14="http://schemas.microsoft.com/office/powerpoint/2010/main" val="1748648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Buena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Práctica</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de Código</a:t>
            </a:r>
            <a:endParaRPr lang="en-US" b="1"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AR" sz="1800" dirty="0">
                <a:effectLst/>
                <a:latin typeface="Times New Roman" panose="02020603050405020304" pitchFamily="18" charset="0"/>
                <a:ea typeface="Times New Roman" panose="02020603050405020304" pitchFamily="18" charset="0"/>
              </a:rPr>
              <a:t>Las </a:t>
            </a:r>
            <a:r>
              <a:rPr lang="es-AR" sz="1800" b="1" dirty="0">
                <a:effectLst/>
                <a:latin typeface="Times New Roman" panose="02020603050405020304" pitchFamily="18" charset="0"/>
                <a:ea typeface="Times New Roman" panose="02020603050405020304" pitchFamily="18" charset="0"/>
              </a:rPr>
              <a:t>buenas prácticas de código</a:t>
            </a:r>
            <a:r>
              <a:rPr lang="es-AR" sz="1800" dirty="0">
                <a:effectLst/>
                <a:latin typeface="Times New Roman" panose="02020603050405020304" pitchFamily="18" charset="0"/>
                <a:ea typeface="Times New Roman" panose="02020603050405020304" pitchFamily="18" charset="0"/>
              </a:rPr>
              <a:t> son esenciales para crear software de alta calidad, fácil de entender y mantener. Estas prácticas ayudan a evitar errores, mejorar la eficiencia y facilitar el trabajo en equipo. Vamos a explorar dos aspectos clave: </a:t>
            </a:r>
            <a:r>
              <a:rPr lang="es-AR" sz="1800" b="1" dirty="0">
                <a:effectLst/>
                <a:latin typeface="Times New Roman" panose="02020603050405020304" pitchFamily="18" charset="0"/>
                <a:ea typeface="Times New Roman" panose="02020603050405020304" pitchFamily="18" charset="0"/>
              </a:rPr>
              <a:t>legibilidad y mantenibilidad</a:t>
            </a:r>
            <a:r>
              <a:rPr lang="es-AR" sz="1800" dirty="0">
                <a:effectLst/>
                <a:latin typeface="Times New Roman" panose="02020603050405020304" pitchFamily="18" charset="0"/>
                <a:ea typeface="Times New Roman" panose="02020603050405020304" pitchFamily="18" charset="0"/>
              </a:rPr>
              <a:t> y </a:t>
            </a:r>
            <a:r>
              <a:rPr lang="es-AR" sz="1800" b="1" dirty="0">
                <a:effectLst/>
                <a:latin typeface="Times New Roman" panose="02020603050405020304" pitchFamily="18" charset="0"/>
                <a:ea typeface="Times New Roman" panose="02020603050405020304" pitchFamily="18" charset="0"/>
              </a:rPr>
              <a:t>refactorización</a:t>
            </a:r>
            <a:r>
              <a:rPr lang="es-AR" sz="1800" dirty="0">
                <a:effectLst/>
                <a:latin typeface="Times New Roman" panose="02020603050405020304" pitchFamily="18" charset="0"/>
                <a:ea typeface="Times New Roman" panose="02020603050405020304" pitchFamily="18" charset="0"/>
              </a:rPr>
              <a:t>, junto con ejemplos en Python.</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608832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Legibilidad y Mantenibilidad</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r>
              <a:rPr lang="es-AR" dirty="0">
                <a:effectLst/>
              </a:rPr>
              <a:t>Un código legible y mantenible es aquel que cualquier desarrollador puede entender rápidamente y modificar sin introducir errores. Algunas prácticas para lograr esto incluyen:</a:t>
            </a:r>
            <a:endParaRPr lang="en-US" dirty="0">
              <a:effectLst/>
            </a:endParaRPr>
          </a:p>
          <a:p>
            <a:pPr>
              <a:spcBef>
                <a:spcPts val="200"/>
              </a:spcBef>
            </a:pPr>
            <a:r>
              <a:rPr lang="es-AR" b="1" i="1" kern="100" dirty="0">
                <a:effectLst/>
              </a:rPr>
              <a:t>a. Uso de Nombres Claros y Descriptivos</a:t>
            </a:r>
            <a:endParaRPr lang="en-US" b="1" i="1" kern="100" dirty="0">
              <a:effectLst/>
            </a:endParaRPr>
          </a:p>
          <a:p>
            <a:r>
              <a:rPr lang="es-AR" dirty="0">
                <a:effectLst/>
              </a:rPr>
              <a:t>Los nombres de variables, funciones y clases deben ser descriptivos y reflejar su propósito.</a:t>
            </a:r>
            <a:endParaRPr lang="en-US" dirty="0">
              <a:effectLst/>
            </a:endParaRPr>
          </a:p>
          <a:p>
            <a:r>
              <a:rPr lang="es-AR" sz="1800" dirty="0">
                <a:effectLst/>
                <a:latin typeface="Times New Roman" panose="02020603050405020304" pitchFamily="18" charset="0"/>
                <a:ea typeface="Times New Roman" panose="02020603050405020304" pitchFamily="18" charset="0"/>
              </a:rPr>
              <a:t>En el segundo ejemplo, los nombres de las variables dejan claro su propósito, haciendo que el código sea más fácil de entender.</a:t>
            </a:r>
            <a:endParaRPr lang="en-US" sz="1800" dirty="0">
              <a:effectLst/>
              <a:latin typeface="Times New Roman" panose="02020603050405020304" pitchFamily="18" charset="0"/>
              <a:ea typeface="Times New Roman" panose="02020603050405020304" pitchFamily="18" charset="0"/>
            </a:endParaRPr>
          </a:p>
          <a:p>
            <a:endParaRPr lang="en-US" dirty="0">
              <a:effectLst/>
            </a:endParaRPr>
          </a:p>
        </p:txBody>
      </p:sp>
      <p:pic>
        <p:nvPicPr>
          <p:cNvPr id="5" name="Picture 4">
            <a:extLst>
              <a:ext uri="{FF2B5EF4-FFF2-40B4-BE49-F238E27FC236}">
                <a16:creationId xmlns:a16="http://schemas.microsoft.com/office/drawing/2014/main" id="{64AD0471-63CD-582A-2D9F-03A5061FFEB7}"/>
              </a:ext>
            </a:extLst>
          </p:cNvPr>
          <p:cNvPicPr>
            <a:picLocks noChangeAspect="1"/>
          </p:cNvPicPr>
          <p:nvPr/>
        </p:nvPicPr>
        <p:blipFill>
          <a:blip r:embed="rId2"/>
          <a:stretch>
            <a:fillRect/>
          </a:stretch>
        </p:blipFill>
        <p:spPr>
          <a:xfrm>
            <a:off x="6899633" y="1691323"/>
            <a:ext cx="4894006" cy="3308940"/>
          </a:xfrm>
          <a:prstGeom prst="rect">
            <a:avLst/>
          </a:prstGeom>
          <a:noFill/>
        </p:spPr>
      </p:pic>
    </p:spTree>
    <p:extLst>
      <p:ext uri="{BB962C8B-B14F-4D97-AF65-F5344CB8AC3E}">
        <p14:creationId xmlns:p14="http://schemas.microsoft.com/office/powerpoint/2010/main" val="35800851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Legibilidad y Mantenibilidad</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pPr>
              <a:lnSpc>
                <a:spcPct val="107000"/>
              </a:lnSpc>
              <a:spcBef>
                <a:spcPts val="200"/>
              </a:spcBef>
            </a:pPr>
            <a:r>
              <a:rPr lang="es-AR" sz="1800" b="1" i="1" kern="100" dirty="0">
                <a:effectLst/>
                <a:ea typeface="Times New Roman" panose="02020603050405020304" pitchFamily="18" charset="0"/>
                <a:cs typeface="Times New Roman" panose="02020603050405020304" pitchFamily="18" charset="0"/>
              </a:rPr>
              <a:t>b. Comentarios y </a:t>
            </a:r>
            <a:r>
              <a:rPr lang="es-AR" sz="1800" b="1" i="1" kern="100" dirty="0" err="1">
                <a:effectLst/>
                <a:ea typeface="Times New Roman" panose="02020603050405020304" pitchFamily="18" charset="0"/>
                <a:cs typeface="Times New Roman" panose="02020603050405020304" pitchFamily="18" charset="0"/>
              </a:rPr>
              <a:t>Docstrings</a:t>
            </a:r>
            <a:endParaRPr lang="en-US" sz="1800" b="1" i="1" kern="100" dirty="0">
              <a:effectLst/>
              <a:ea typeface="Times New Roman" panose="02020603050405020304" pitchFamily="18" charset="0"/>
              <a:cs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Los comentarios y </a:t>
            </a:r>
            <a:r>
              <a:rPr lang="es-AR" sz="1800" dirty="0" err="1">
                <a:effectLst/>
                <a:latin typeface="Times New Roman" panose="02020603050405020304" pitchFamily="18" charset="0"/>
                <a:ea typeface="Times New Roman" panose="02020603050405020304" pitchFamily="18" charset="0"/>
              </a:rPr>
              <a:t>docstrings</a:t>
            </a:r>
            <a:r>
              <a:rPr lang="es-AR" sz="1800" dirty="0">
                <a:effectLst/>
                <a:latin typeface="Times New Roman" panose="02020603050405020304" pitchFamily="18" charset="0"/>
                <a:ea typeface="Times New Roman" panose="02020603050405020304" pitchFamily="18" charset="0"/>
              </a:rPr>
              <a:t> ayudan a explicar el propósito del código, especialmente en partes complejas o no intuitivas.</a:t>
            </a:r>
          </a:p>
          <a:p>
            <a:r>
              <a:rPr lang="es-AR" sz="1800" dirty="0">
                <a:effectLst/>
                <a:latin typeface="Calibri" panose="020F0502020204030204" pitchFamily="34" charset="0"/>
                <a:ea typeface="Calibri" panose="020F0502020204030204" pitchFamily="34" charset="0"/>
                <a:cs typeface="Times New Roman" panose="02020603050405020304" pitchFamily="18" charset="0"/>
              </a:rPr>
              <a:t>Aquí, el </a:t>
            </a:r>
            <a:r>
              <a:rPr lang="es-AR" sz="1800" dirty="0" err="1">
                <a:effectLst/>
                <a:latin typeface="Calibri" panose="020F0502020204030204" pitchFamily="34" charset="0"/>
                <a:ea typeface="Calibri" panose="020F0502020204030204" pitchFamily="34" charset="0"/>
                <a:cs typeface="Times New Roman" panose="02020603050405020304" pitchFamily="18" charset="0"/>
              </a:rPr>
              <a:t>docstring</a:t>
            </a:r>
            <a:r>
              <a:rPr lang="es-AR" sz="1800" dirty="0">
                <a:effectLst/>
                <a:latin typeface="Calibri" panose="020F0502020204030204" pitchFamily="34" charset="0"/>
                <a:ea typeface="Calibri" panose="020F0502020204030204" pitchFamily="34" charset="0"/>
                <a:cs typeface="Times New Roman" panose="02020603050405020304" pitchFamily="18" charset="0"/>
              </a:rPr>
              <a:t> explica qué hace la función, sus parámetros y lo que devuelve, lo que facilita la comprensión y el mantenimiento del código.</a:t>
            </a:r>
            <a:endParaRPr lang="en-US" sz="1800" dirty="0">
              <a:effectLst/>
              <a:latin typeface="Times New Roman" panose="02020603050405020304" pitchFamily="18" charset="0"/>
              <a:ea typeface="Times New Roman" panose="02020603050405020304" pitchFamily="18" charset="0"/>
            </a:endParaRPr>
          </a:p>
          <a:p>
            <a:endParaRPr lang="en-US" dirty="0">
              <a:effectLst/>
            </a:endParaRPr>
          </a:p>
        </p:txBody>
      </p:sp>
      <p:pic>
        <p:nvPicPr>
          <p:cNvPr id="4" name="Picture 3">
            <a:extLst>
              <a:ext uri="{FF2B5EF4-FFF2-40B4-BE49-F238E27FC236}">
                <a16:creationId xmlns:a16="http://schemas.microsoft.com/office/drawing/2014/main" id="{4142F3E3-5D76-6D8B-3FBF-3798FF1651A7}"/>
              </a:ext>
            </a:extLst>
          </p:cNvPr>
          <p:cNvPicPr>
            <a:picLocks noChangeAspect="1"/>
          </p:cNvPicPr>
          <p:nvPr/>
        </p:nvPicPr>
        <p:blipFill>
          <a:blip r:embed="rId2"/>
          <a:stretch>
            <a:fillRect/>
          </a:stretch>
        </p:blipFill>
        <p:spPr>
          <a:xfrm>
            <a:off x="5808478" y="1811522"/>
            <a:ext cx="6210300" cy="2991972"/>
          </a:xfrm>
          <a:prstGeom prst="rect">
            <a:avLst/>
          </a:prstGeom>
        </p:spPr>
      </p:pic>
    </p:spTree>
    <p:extLst>
      <p:ext uri="{BB962C8B-B14F-4D97-AF65-F5344CB8AC3E}">
        <p14:creationId xmlns:p14="http://schemas.microsoft.com/office/powerpoint/2010/main" val="36348591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Legibilidad y Mantenibilidad</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pPr>
              <a:lnSpc>
                <a:spcPct val="107000"/>
              </a:lnSpc>
              <a:spcBef>
                <a:spcPts val="200"/>
              </a:spcBef>
            </a:pPr>
            <a:r>
              <a:rPr lang="es-AR" sz="1800" b="1" i="1" kern="100" dirty="0">
                <a:effectLst/>
                <a:ea typeface="Times New Roman" panose="02020603050405020304" pitchFamily="18" charset="0"/>
                <a:cs typeface="Times New Roman" panose="02020603050405020304" pitchFamily="18" charset="0"/>
              </a:rPr>
              <a:t>c. Organización y Formato del Código</a:t>
            </a:r>
            <a:endParaRPr lang="en-US" sz="1800" b="1" i="1" kern="100" dirty="0">
              <a:effectLst/>
              <a:ea typeface="Times New Roman" panose="02020603050405020304" pitchFamily="18" charset="0"/>
              <a:cs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Usa una estructura consistente para organizar tu código, como la </a:t>
            </a:r>
            <a:r>
              <a:rPr lang="es-AR" sz="1800" dirty="0" err="1">
                <a:effectLst/>
                <a:latin typeface="Times New Roman" panose="02020603050405020304" pitchFamily="18" charset="0"/>
                <a:ea typeface="Times New Roman" panose="02020603050405020304" pitchFamily="18" charset="0"/>
              </a:rPr>
              <a:t>indentación</a:t>
            </a:r>
            <a:r>
              <a:rPr lang="es-AR" sz="1800" dirty="0">
                <a:effectLst/>
                <a:latin typeface="Times New Roman" panose="02020603050405020304" pitchFamily="18" charset="0"/>
                <a:ea typeface="Times New Roman" panose="02020603050405020304" pitchFamily="18" charset="0"/>
              </a:rPr>
              <a:t> adecuada, espacios entre funciones, y el uso de convenciones de estilo como PEP 8 en Python.</a:t>
            </a:r>
            <a:endParaRPr lang="en-US" sz="1800"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En el segundo ejemplo, el código está organizado con una estructura clara y siguiendo la convención de estilo de Python, lo que lo hace más legible.</a:t>
            </a:r>
            <a:endParaRPr lang="en-US" sz="1800" dirty="0">
              <a:effectLst/>
              <a:latin typeface="Times New Roman" panose="02020603050405020304" pitchFamily="18" charset="0"/>
              <a:ea typeface="Times New Roman" panose="02020603050405020304" pitchFamily="18" charset="0"/>
            </a:endParaRPr>
          </a:p>
          <a:p>
            <a:endParaRPr lang="en-US" dirty="0">
              <a:effectLst/>
            </a:endParaRPr>
          </a:p>
        </p:txBody>
      </p:sp>
      <p:pic>
        <p:nvPicPr>
          <p:cNvPr id="5" name="Picture 4">
            <a:extLst>
              <a:ext uri="{FF2B5EF4-FFF2-40B4-BE49-F238E27FC236}">
                <a16:creationId xmlns:a16="http://schemas.microsoft.com/office/drawing/2014/main" id="{74B10D49-57FC-6432-BD55-8663966F64A3}"/>
              </a:ext>
            </a:extLst>
          </p:cNvPr>
          <p:cNvPicPr>
            <a:picLocks noChangeAspect="1"/>
          </p:cNvPicPr>
          <p:nvPr/>
        </p:nvPicPr>
        <p:blipFill>
          <a:blip r:embed="rId2"/>
          <a:stretch>
            <a:fillRect/>
          </a:stretch>
        </p:blipFill>
        <p:spPr>
          <a:xfrm>
            <a:off x="6259143" y="1909651"/>
            <a:ext cx="5094657" cy="2604475"/>
          </a:xfrm>
          <a:prstGeom prst="rect">
            <a:avLst/>
          </a:prstGeom>
        </p:spPr>
      </p:pic>
    </p:spTree>
    <p:extLst>
      <p:ext uri="{BB962C8B-B14F-4D97-AF65-F5344CB8AC3E}">
        <p14:creationId xmlns:p14="http://schemas.microsoft.com/office/powerpoint/2010/main" val="29687762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PEP 8</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10748059" cy="4137189"/>
          </a:xfrm>
        </p:spPr>
        <p:txBody>
          <a:bodyPr>
            <a:normAutofit/>
          </a:bodyPr>
          <a:lstStyle/>
          <a:p>
            <a:pPr>
              <a:lnSpc>
                <a:spcPct val="107000"/>
              </a:lnSpc>
              <a:spcBef>
                <a:spcPts val="200"/>
              </a:spcBef>
            </a:pPr>
            <a:r>
              <a:rPr lang="es-ES" dirty="0"/>
              <a:t>PEP 8 es la "Guía de estilo para el código Python". Es un documento que proporciona convenciones sobre cómo escribir código Python para que sea más legible y consistente. PEP significa </a:t>
            </a:r>
            <a:r>
              <a:rPr lang="es-ES" i="1" dirty="0"/>
              <a:t>Python </a:t>
            </a:r>
            <a:r>
              <a:rPr lang="es-ES" i="1" dirty="0" err="1"/>
              <a:t>Enhancement</a:t>
            </a:r>
            <a:r>
              <a:rPr lang="es-ES" i="1" dirty="0"/>
              <a:t> </a:t>
            </a:r>
            <a:r>
              <a:rPr lang="es-ES" i="1" dirty="0" err="1"/>
              <a:t>Proposal</a:t>
            </a:r>
            <a:r>
              <a:rPr lang="es-ES" dirty="0"/>
              <a:t> (Propuesta de Mejora de Python), y la número 8 es una de las más conocidas, ya que establece las directrices para el formato del código Python.</a:t>
            </a:r>
          </a:p>
          <a:p>
            <a:r>
              <a:rPr lang="es-ES" b="1" dirty="0"/>
              <a:t>¿Por qué es importante PEP 8?</a:t>
            </a:r>
          </a:p>
          <a:p>
            <a:r>
              <a:rPr lang="es-ES" dirty="0"/>
              <a:t>PEP 8 ayuda a mantener la uniformidad en el código, lo que facilita la lectura y el mantenimiento por parte de diferentes desarrolladores. Al seguir estas convenciones, el código se vuelve más predecible y menos propenso a errores, lo que es especialmente útil en proyectos colaborativos.</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21423885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ES" dirty="0"/>
              <a:t>Principales recomendaciones de PEP 8:</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10748059" cy="4137189"/>
          </a:xfrm>
        </p:spPr>
        <p:txBody>
          <a:bodyPr>
            <a:normAutofit/>
          </a:bodyPr>
          <a:lstStyle/>
          <a:p>
            <a:r>
              <a:rPr lang="es-ES" b="1" dirty="0" err="1"/>
              <a:t>Indentación</a:t>
            </a:r>
            <a:r>
              <a:rPr lang="es-ES" dirty="0"/>
              <a:t>:</a:t>
            </a:r>
          </a:p>
          <a:p>
            <a:pPr>
              <a:buFont typeface="Arial" panose="020B0604020202020204" pitchFamily="34" charset="0"/>
              <a:buChar char="•"/>
            </a:pPr>
            <a:r>
              <a:rPr lang="es-ES" dirty="0"/>
              <a:t>Usar 4 espacios por nivel de </a:t>
            </a:r>
            <a:r>
              <a:rPr lang="es-ES" dirty="0" err="1"/>
              <a:t>indentación</a:t>
            </a:r>
            <a:r>
              <a:rPr lang="es-ES" dirty="0"/>
              <a:t>. No usar tabuladores</a:t>
            </a:r>
          </a:p>
          <a:p>
            <a:pPr>
              <a:buFont typeface="Arial" panose="020B0604020202020204" pitchFamily="34" charset="0"/>
              <a:buChar char="•"/>
            </a:pPr>
            <a:endParaRPr lang="es-ES" dirty="0"/>
          </a:p>
        </p:txBody>
      </p:sp>
      <p:pic>
        <p:nvPicPr>
          <p:cNvPr id="4" name="Picture 3">
            <a:extLst>
              <a:ext uri="{FF2B5EF4-FFF2-40B4-BE49-F238E27FC236}">
                <a16:creationId xmlns:a16="http://schemas.microsoft.com/office/drawing/2014/main" id="{2C4E37C1-F73C-3619-1A3B-14669B86586D}"/>
              </a:ext>
            </a:extLst>
          </p:cNvPr>
          <p:cNvPicPr>
            <a:picLocks noChangeAspect="1"/>
          </p:cNvPicPr>
          <p:nvPr/>
        </p:nvPicPr>
        <p:blipFill>
          <a:blip r:embed="rId2"/>
          <a:stretch>
            <a:fillRect/>
          </a:stretch>
        </p:blipFill>
        <p:spPr>
          <a:xfrm>
            <a:off x="916061" y="2776800"/>
            <a:ext cx="3533775" cy="923330"/>
          </a:xfrm>
          <a:prstGeom prst="rect">
            <a:avLst/>
          </a:prstGeom>
        </p:spPr>
      </p:pic>
      <p:sp>
        <p:nvSpPr>
          <p:cNvPr id="6" name="TextBox 5">
            <a:extLst>
              <a:ext uri="{FF2B5EF4-FFF2-40B4-BE49-F238E27FC236}">
                <a16:creationId xmlns:a16="http://schemas.microsoft.com/office/drawing/2014/main" id="{8DD37176-A0F5-8C0B-3246-D10CB36E1A6E}"/>
              </a:ext>
            </a:extLst>
          </p:cNvPr>
          <p:cNvSpPr txBox="1"/>
          <p:nvPr/>
        </p:nvSpPr>
        <p:spPr>
          <a:xfrm>
            <a:off x="838198" y="3775134"/>
            <a:ext cx="10515601" cy="923330"/>
          </a:xfrm>
          <a:prstGeom prst="rect">
            <a:avLst/>
          </a:prstGeom>
          <a:noFill/>
        </p:spPr>
        <p:txBody>
          <a:bodyPr wrap="square">
            <a:spAutoFit/>
          </a:bodyPr>
          <a:lstStyle/>
          <a:p>
            <a:r>
              <a:rPr lang="es-ES" b="1" dirty="0"/>
              <a:t>Longitud de las líneas</a:t>
            </a:r>
            <a:r>
              <a:rPr lang="es-ES" dirty="0"/>
              <a:t>:</a:t>
            </a:r>
          </a:p>
          <a:p>
            <a:pPr>
              <a:buFont typeface="Arial" panose="020B0604020202020204" pitchFamily="34" charset="0"/>
              <a:buChar char="•"/>
            </a:pPr>
            <a:r>
              <a:rPr lang="es-ES" dirty="0"/>
              <a:t>Limitar las líneas a un máximo de 79 caracteres. Esto mejora la legibilidad y facilita la visualización en editores de texto o herramientas de control de versiones.</a:t>
            </a:r>
          </a:p>
        </p:txBody>
      </p:sp>
      <p:pic>
        <p:nvPicPr>
          <p:cNvPr id="8" name="Picture 7">
            <a:extLst>
              <a:ext uri="{FF2B5EF4-FFF2-40B4-BE49-F238E27FC236}">
                <a16:creationId xmlns:a16="http://schemas.microsoft.com/office/drawing/2014/main" id="{97657CB1-D791-472F-CA26-C5BC8159CF1B}"/>
              </a:ext>
            </a:extLst>
          </p:cNvPr>
          <p:cNvPicPr>
            <a:picLocks noChangeAspect="1"/>
          </p:cNvPicPr>
          <p:nvPr/>
        </p:nvPicPr>
        <p:blipFill>
          <a:blip r:embed="rId3"/>
          <a:stretch>
            <a:fillRect/>
          </a:stretch>
        </p:blipFill>
        <p:spPr>
          <a:xfrm>
            <a:off x="916060" y="4880345"/>
            <a:ext cx="3533775" cy="1010092"/>
          </a:xfrm>
          <a:prstGeom prst="rect">
            <a:avLst/>
          </a:prstGeom>
        </p:spPr>
      </p:pic>
    </p:spTree>
    <p:extLst>
      <p:ext uri="{BB962C8B-B14F-4D97-AF65-F5344CB8AC3E}">
        <p14:creationId xmlns:p14="http://schemas.microsoft.com/office/powerpoint/2010/main" val="31146145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ES" dirty="0"/>
              <a:t>Principales recomendaciones de PEP 8:</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10748059" cy="4137189"/>
          </a:xfrm>
        </p:spPr>
        <p:txBody>
          <a:bodyPr>
            <a:normAutofit/>
          </a:bodyPr>
          <a:lstStyle/>
          <a:p>
            <a:r>
              <a:rPr lang="es-ES" b="1" dirty="0"/>
              <a:t>Espacios en blanco</a:t>
            </a:r>
            <a:r>
              <a:rPr lang="es-ES" dirty="0"/>
              <a:t>:</a:t>
            </a:r>
          </a:p>
          <a:p>
            <a:pPr>
              <a:buFont typeface="Arial" panose="020B0604020202020204" pitchFamily="34" charset="0"/>
              <a:buChar char="•"/>
            </a:pPr>
            <a:r>
              <a:rPr lang="es-ES" dirty="0"/>
              <a:t>Evita espacios en blanco innecesarios.</a:t>
            </a:r>
          </a:p>
          <a:p>
            <a:pPr>
              <a:buFont typeface="Arial" panose="020B0604020202020204" pitchFamily="34" charset="0"/>
              <a:buChar char="•"/>
            </a:pPr>
            <a:r>
              <a:rPr lang="es-ES" dirty="0"/>
              <a:t>No coloques espacios en blanco dentro de paréntesis, corchetes o llaves.</a:t>
            </a:r>
          </a:p>
          <a:p>
            <a:pPr>
              <a:buFont typeface="Arial" panose="020B0604020202020204" pitchFamily="34" charset="0"/>
              <a:buChar char="•"/>
            </a:pPr>
            <a:endParaRPr lang="es-ES" dirty="0"/>
          </a:p>
        </p:txBody>
      </p:sp>
      <p:pic>
        <p:nvPicPr>
          <p:cNvPr id="5" name="Picture 4">
            <a:extLst>
              <a:ext uri="{FF2B5EF4-FFF2-40B4-BE49-F238E27FC236}">
                <a16:creationId xmlns:a16="http://schemas.microsoft.com/office/drawing/2014/main" id="{1A0865CC-D740-08F3-1359-AFE79150E2FD}"/>
              </a:ext>
            </a:extLst>
          </p:cNvPr>
          <p:cNvPicPr>
            <a:picLocks noChangeAspect="1"/>
          </p:cNvPicPr>
          <p:nvPr/>
        </p:nvPicPr>
        <p:blipFill>
          <a:blip r:embed="rId2"/>
          <a:stretch>
            <a:fillRect/>
          </a:stretch>
        </p:blipFill>
        <p:spPr>
          <a:xfrm>
            <a:off x="946296" y="3207377"/>
            <a:ext cx="3327991" cy="1534744"/>
          </a:xfrm>
          <a:prstGeom prst="rect">
            <a:avLst/>
          </a:prstGeom>
        </p:spPr>
      </p:pic>
    </p:spTree>
    <p:extLst>
      <p:ext uri="{BB962C8B-B14F-4D97-AF65-F5344CB8AC3E}">
        <p14:creationId xmlns:p14="http://schemas.microsoft.com/office/powerpoint/2010/main" val="39620749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ES" dirty="0"/>
              <a:t>Principales recomendaciones de PEP 8:</a:t>
            </a:r>
            <a:endParaRPr lang="en-US" b="1" dirty="0">
              <a:effectLst/>
            </a:endParaRPr>
          </a:p>
        </p:txBody>
      </p:sp>
      <p:sp>
        <p:nvSpPr>
          <p:cNvPr id="9" name="Rectangle 6">
            <a:extLst>
              <a:ext uri="{FF2B5EF4-FFF2-40B4-BE49-F238E27FC236}">
                <a16:creationId xmlns:a16="http://schemas.microsoft.com/office/drawing/2014/main" id="{5FD9C6D9-5A95-1E89-7F44-5EC1785ADF24}"/>
              </a:ext>
            </a:extLst>
          </p:cNvPr>
          <p:cNvSpPr>
            <a:spLocks noGrp="1" noChangeArrowheads="1"/>
          </p:cNvSpPr>
          <p:nvPr>
            <p:ph sz="quarter" idx="13"/>
          </p:nvPr>
        </p:nvSpPr>
        <p:spPr bwMode="auto">
          <a:xfrm>
            <a:off x="987056" y="1499386"/>
            <a:ext cx="709072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rPr>
              <a:t>Nombres</a:t>
            </a:r>
            <a:r>
              <a:rPr kumimoji="0" lang="en-US" altLang="en-US" b="1" i="0" u="none" strike="noStrike" cap="none" normalizeH="0" baseline="0" dirty="0">
                <a:ln>
                  <a:noFill/>
                </a:ln>
                <a:solidFill>
                  <a:schemeClr val="tx1"/>
                </a:solidFill>
                <a:effectLst/>
              </a:rPr>
              <a:t> de variables, </a:t>
            </a:r>
            <a:r>
              <a:rPr kumimoji="0" lang="en-US" altLang="en-US" b="1" i="0" u="none" strike="noStrike" cap="none" normalizeH="0" baseline="0" dirty="0" err="1">
                <a:ln>
                  <a:noFill/>
                </a:ln>
                <a:solidFill>
                  <a:schemeClr val="tx1"/>
                </a:solidFill>
                <a:effectLst/>
              </a:rPr>
              <a:t>funciones</a:t>
            </a:r>
            <a:r>
              <a:rPr kumimoji="0" lang="en-US" altLang="en-US" b="1" i="0" u="none" strike="noStrike" cap="none" normalizeH="0" baseline="0" dirty="0">
                <a:ln>
                  <a:noFill/>
                </a:ln>
                <a:solidFill>
                  <a:schemeClr val="tx1"/>
                </a:solidFill>
                <a:effectLst/>
              </a:rPr>
              <a:t> y </a:t>
            </a:r>
            <a:r>
              <a:rPr kumimoji="0" lang="en-US" altLang="en-US" b="1" i="0" u="none" strike="noStrike" cap="none" normalizeH="0" baseline="0" dirty="0" err="1">
                <a:ln>
                  <a:noFill/>
                </a:ln>
                <a:solidFill>
                  <a:schemeClr val="tx1"/>
                </a:solidFill>
                <a:effectLst/>
              </a:rPr>
              <a:t>clases</a:t>
            </a:r>
            <a:r>
              <a:rPr kumimoji="0" lang="en-US" altLang="en-US" b="0" i="0" u="none" strike="noStrike" cap="none" normalizeH="0" baseline="0" dirty="0">
                <a:ln>
                  <a:noFill/>
                </a:ln>
                <a:solidFill>
                  <a:schemeClr val="tx1"/>
                </a:solidFill>
                <a:effectLst/>
              </a:rPr>
              <a:t>:</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Usar </a:t>
            </a:r>
            <a:r>
              <a:rPr kumimoji="0" lang="en-US" altLang="en-US" b="0" i="1" u="none" strike="noStrike" cap="none" normalizeH="0" baseline="0" dirty="0" err="1">
                <a:ln>
                  <a:noFill/>
                </a:ln>
                <a:solidFill>
                  <a:schemeClr val="tx1"/>
                </a:solidFill>
                <a:effectLst/>
              </a:rPr>
              <a:t>snake_case</a:t>
            </a:r>
            <a:r>
              <a:rPr kumimoji="0" lang="en-US" altLang="en-US" b="0" i="0" u="none" strike="noStrike" cap="none" normalizeH="0" baseline="0" dirty="0">
                <a:ln>
                  <a:noFill/>
                </a:ln>
                <a:solidFill>
                  <a:schemeClr val="tx1"/>
                </a:solidFill>
                <a:effectLst/>
              </a:rPr>
              <a:t> para </a:t>
            </a:r>
            <a:r>
              <a:rPr kumimoji="0" lang="en-US" altLang="en-US" b="0" i="0" u="none" strike="noStrike" cap="none" normalizeH="0" baseline="0" dirty="0" err="1">
                <a:ln>
                  <a:noFill/>
                </a:ln>
                <a:solidFill>
                  <a:schemeClr val="tx1"/>
                </a:solidFill>
                <a:effectLst/>
              </a:rPr>
              <a:t>los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nombres</a:t>
            </a:r>
            <a:r>
              <a:rPr kumimoji="0" lang="en-US" altLang="en-US" b="0" i="0" u="none" strike="noStrike" cap="none" normalizeH="0" baseline="0" dirty="0">
                <a:ln>
                  <a:noFill/>
                </a:ln>
                <a:solidFill>
                  <a:schemeClr val="tx1"/>
                </a:solidFill>
                <a:effectLst/>
              </a:rPr>
              <a:t> de </a:t>
            </a:r>
            <a:r>
              <a:rPr kumimoji="0" lang="en-US" altLang="en-US" b="0" i="0" u="none" strike="noStrike" cap="none" normalizeH="0" baseline="0" dirty="0" err="1">
                <a:ln>
                  <a:noFill/>
                </a:ln>
                <a:solidFill>
                  <a:schemeClr val="tx1"/>
                </a:solidFill>
                <a:effectLst/>
              </a:rPr>
              <a:t>funciones</a:t>
            </a:r>
            <a:r>
              <a:rPr kumimoji="0" lang="en-US" altLang="en-US" b="0" i="0" u="none" strike="noStrike" cap="none" normalizeH="0" baseline="0" dirty="0">
                <a:ln>
                  <a:noFill/>
                </a:ln>
                <a:solidFill>
                  <a:schemeClr val="tx1"/>
                </a:solidFill>
                <a:effectLst/>
              </a:rPr>
              <a:t> y variables: </a:t>
            </a:r>
            <a:r>
              <a:rPr kumimoji="0" lang="en-US" altLang="en-US" b="0" i="0" u="none" strike="noStrike" cap="none" normalizeH="0" baseline="0" dirty="0" err="1">
                <a:ln>
                  <a:noFill/>
                </a:ln>
                <a:solidFill>
                  <a:schemeClr val="tx1"/>
                </a:solidFill>
                <a:effectLst/>
              </a:rPr>
              <a:t>mi_variable</a:t>
            </a:r>
            <a:r>
              <a:rPr kumimoji="0" lang="en-US" altLang="en-US" b="0" i="0" u="none" strike="noStrike" cap="none" normalizeH="0" baseline="0" dirty="0">
                <a:ln>
                  <a:noFill/>
                </a:ln>
                <a:solidFill>
                  <a:schemeClr val="tx1"/>
                </a:solidFill>
                <a:effectLst/>
              </a:rPr>
              <a:t>.</a:t>
            </a:r>
          </a:p>
          <a:p>
            <a:pPr marL="0" marR="0" lvl="0" indent="0"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Usar </a:t>
            </a:r>
            <a:r>
              <a:rPr kumimoji="0" lang="en-US" altLang="en-US" b="0" i="1" u="none" strike="noStrike" cap="none" normalizeH="0" baseline="0" dirty="0">
                <a:ln>
                  <a:noFill/>
                </a:ln>
                <a:solidFill>
                  <a:schemeClr val="tx1"/>
                </a:solidFill>
                <a:effectLst/>
              </a:rPr>
              <a:t>CamelCase</a:t>
            </a:r>
            <a:r>
              <a:rPr kumimoji="0" lang="en-US" altLang="en-US" b="0" i="0" u="none" strike="noStrike" cap="none" normalizeH="0" baseline="0" dirty="0">
                <a:ln>
                  <a:noFill/>
                </a:ln>
                <a:solidFill>
                  <a:schemeClr val="tx1"/>
                </a:solidFill>
                <a:effectLst/>
              </a:rPr>
              <a:t> para </a:t>
            </a:r>
            <a:r>
              <a:rPr kumimoji="0" lang="en-US" altLang="en-US" b="0" i="0" u="none" strike="noStrike" cap="none" normalizeH="0" baseline="0" dirty="0" err="1">
                <a:ln>
                  <a:noFill/>
                </a:ln>
                <a:solidFill>
                  <a:schemeClr val="tx1"/>
                </a:solidFill>
                <a:effectLst/>
              </a:rPr>
              <a:t>los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nombres</a:t>
            </a:r>
            <a:r>
              <a:rPr kumimoji="0" lang="en-US" altLang="en-US" b="0" i="0" u="none" strike="noStrike" cap="none" normalizeH="0" baseline="0" dirty="0">
                <a:ln>
                  <a:noFill/>
                </a:ln>
                <a:solidFill>
                  <a:schemeClr val="tx1"/>
                </a:solidFill>
                <a:effectLst/>
              </a:rPr>
              <a:t> de </a:t>
            </a:r>
            <a:r>
              <a:rPr kumimoji="0" lang="en-US" altLang="en-US" b="0" i="0" u="none" strike="noStrike" cap="none" normalizeH="0" baseline="0" dirty="0" err="1">
                <a:ln>
                  <a:noFill/>
                </a:ln>
                <a:solidFill>
                  <a:schemeClr val="tx1"/>
                </a:solidFill>
                <a:effectLst/>
              </a:rPr>
              <a:t>clases</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rPr>
              <a:t>MiClase</a:t>
            </a:r>
            <a:r>
              <a:rPr kumimoji="0" lang="en-US" altLang="en-US"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26A2ECAB-21EE-D57D-5B03-460A63D7CDA0}"/>
              </a:ext>
            </a:extLst>
          </p:cNvPr>
          <p:cNvPicPr>
            <a:picLocks noChangeAspect="1"/>
          </p:cNvPicPr>
          <p:nvPr/>
        </p:nvPicPr>
        <p:blipFill>
          <a:blip r:embed="rId2"/>
          <a:stretch>
            <a:fillRect/>
          </a:stretch>
        </p:blipFill>
        <p:spPr>
          <a:xfrm>
            <a:off x="987056" y="3312641"/>
            <a:ext cx="3712535" cy="1074697"/>
          </a:xfrm>
          <a:prstGeom prst="rect">
            <a:avLst/>
          </a:prstGeom>
        </p:spPr>
      </p:pic>
    </p:spTree>
    <p:extLst>
      <p:ext uri="{BB962C8B-B14F-4D97-AF65-F5344CB8AC3E}">
        <p14:creationId xmlns:p14="http://schemas.microsoft.com/office/powerpoint/2010/main" val="19449539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ES" dirty="0"/>
              <a:t>Principales recomendaciones de PEP 8:</a:t>
            </a:r>
            <a:endParaRPr lang="en-US" b="1" dirty="0">
              <a:effectLst/>
            </a:endParaRPr>
          </a:p>
        </p:txBody>
      </p:sp>
      <p:sp>
        <p:nvSpPr>
          <p:cNvPr id="2" name="Content Placeholder 1">
            <a:extLst>
              <a:ext uri="{FF2B5EF4-FFF2-40B4-BE49-F238E27FC236}">
                <a16:creationId xmlns:a16="http://schemas.microsoft.com/office/drawing/2014/main" id="{74C5463C-39F5-EF56-23E9-0A88F275B361}"/>
              </a:ext>
            </a:extLst>
          </p:cNvPr>
          <p:cNvSpPr>
            <a:spLocks noGrp="1" noChangeArrowheads="1"/>
          </p:cNvSpPr>
          <p:nvPr>
            <p:ph sz="quarter" idx="13"/>
          </p:nvPr>
        </p:nvSpPr>
        <p:spPr bwMode="auto">
          <a:xfrm>
            <a:off x="976423" y="1893194"/>
            <a:ext cx="551336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rPr>
              <a:t>Importaciones</a:t>
            </a:r>
            <a:r>
              <a:rPr kumimoji="0" lang="en-US" altLang="en-US" sz="1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rPr>
              <a:t>Colocar</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err="1">
                <a:ln>
                  <a:noFill/>
                </a:ln>
                <a:solidFill>
                  <a:schemeClr val="tx1"/>
                </a:solidFill>
                <a:effectLst/>
              </a:rPr>
              <a:t>todas</a:t>
            </a:r>
            <a:r>
              <a:rPr kumimoji="0" lang="en-US" altLang="en-US" sz="1800" b="0" i="0" u="none" strike="noStrike" cap="none" normalizeH="0" baseline="0" dirty="0">
                <a:ln>
                  <a:noFill/>
                </a:ln>
                <a:solidFill>
                  <a:schemeClr val="tx1"/>
                </a:solidFill>
                <a:effectLst/>
              </a:rPr>
              <a:t> las </a:t>
            </a:r>
            <a:r>
              <a:rPr kumimoji="0" lang="en-US" altLang="en-US" sz="1800" b="0" i="0" u="none" strike="noStrike" cap="none" normalizeH="0" baseline="0" dirty="0" err="1">
                <a:ln>
                  <a:noFill/>
                </a:ln>
                <a:solidFill>
                  <a:schemeClr val="tx1"/>
                </a:solidFill>
                <a:effectLst/>
              </a:rPr>
              <a:t>importaciones</a:t>
            </a:r>
            <a:r>
              <a:rPr kumimoji="0" lang="en-US" altLang="en-US" sz="1800" b="0" i="0" u="none" strike="noStrike" cap="none" normalizeH="0" baseline="0" dirty="0">
                <a:ln>
                  <a:noFill/>
                </a:ln>
                <a:solidFill>
                  <a:schemeClr val="tx1"/>
                </a:solidFill>
                <a:effectLst/>
              </a:rPr>
              <a:t> al principio del </a:t>
            </a:r>
            <a:r>
              <a:rPr kumimoji="0" lang="en-US" altLang="en-US" sz="1800" b="0" i="0" u="none" strike="noStrike" cap="none" normalizeH="0" baseline="0" dirty="0" err="1">
                <a:ln>
                  <a:noFill/>
                </a:ln>
                <a:solidFill>
                  <a:schemeClr val="tx1"/>
                </a:solidFill>
                <a:effectLst/>
              </a:rPr>
              <a:t>archivo</a:t>
            </a:r>
            <a:r>
              <a:rPr kumimoji="0" lang="en-US" altLang="en-US" sz="1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rPr>
              <a:t>Importar</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err="1">
                <a:ln>
                  <a:noFill/>
                </a:ln>
                <a:solidFill>
                  <a:schemeClr val="tx1"/>
                </a:solidFill>
                <a:effectLst/>
              </a:rPr>
              <a:t>una</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err="1">
                <a:ln>
                  <a:noFill/>
                </a:ln>
                <a:solidFill>
                  <a:schemeClr val="tx1"/>
                </a:solidFill>
                <a:effectLst/>
              </a:rPr>
              <a:t>biblioteca</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err="1">
                <a:ln>
                  <a:noFill/>
                </a:ln>
                <a:solidFill>
                  <a:schemeClr val="tx1"/>
                </a:solidFill>
                <a:effectLst/>
              </a:rPr>
              <a:t>por</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err="1">
                <a:ln>
                  <a:noFill/>
                </a:ln>
                <a:solidFill>
                  <a:schemeClr val="tx1"/>
                </a:solidFill>
                <a:effectLst/>
              </a:rPr>
              <a:t>línea</a:t>
            </a:r>
            <a:r>
              <a:rPr kumimoji="0" lang="en-US" altLang="en-US" sz="1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DC67D17-7CE2-E39C-E76E-793DBAE2F76E}"/>
              </a:ext>
            </a:extLst>
          </p:cNvPr>
          <p:cNvPicPr>
            <a:picLocks noChangeAspect="1"/>
          </p:cNvPicPr>
          <p:nvPr/>
        </p:nvPicPr>
        <p:blipFill>
          <a:blip r:embed="rId2"/>
          <a:stretch>
            <a:fillRect/>
          </a:stretch>
        </p:blipFill>
        <p:spPr>
          <a:xfrm>
            <a:off x="1084410" y="3637440"/>
            <a:ext cx="2839004" cy="1487453"/>
          </a:xfrm>
          <a:prstGeom prst="rect">
            <a:avLst/>
          </a:prstGeom>
        </p:spPr>
      </p:pic>
    </p:spTree>
    <p:extLst>
      <p:ext uri="{BB962C8B-B14F-4D97-AF65-F5344CB8AC3E}">
        <p14:creationId xmlns:p14="http://schemas.microsoft.com/office/powerpoint/2010/main" val="38865357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ES" dirty="0"/>
              <a:t>Principales recomendaciones de PEP 8:</a:t>
            </a:r>
            <a:endParaRPr lang="en-US" b="1" dirty="0">
              <a:effectLst/>
            </a:endParaRPr>
          </a:p>
        </p:txBody>
      </p:sp>
      <p:sp>
        <p:nvSpPr>
          <p:cNvPr id="2" name="Content Placeholder 1">
            <a:extLst>
              <a:ext uri="{FF2B5EF4-FFF2-40B4-BE49-F238E27FC236}">
                <a16:creationId xmlns:a16="http://schemas.microsoft.com/office/drawing/2014/main" id="{74C5463C-39F5-EF56-23E9-0A88F275B361}"/>
              </a:ext>
            </a:extLst>
          </p:cNvPr>
          <p:cNvSpPr>
            <a:spLocks noGrp="1" noChangeArrowheads="1"/>
          </p:cNvSpPr>
          <p:nvPr>
            <p:ph sz="quarter" idx="13"/>
          </p:nvPr>
        </p:nvSpPr>
        <p:spPr bwMode="auto">
          <a:xfrm>
            <a:off x="976423" y="2083503"/>
            <a:ext cx="8031814" cy="1373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s-ES" b="1" dirty="0"/>
              <a:t>Comentarios</a:t>
            </a:r>
            <a:r>
              <a:rPr lang="es-ES" dirty="0"/>
              <a:t>:</a:t>
            </a:r>
          </a:p>
          <a:p>
            <a:pPr>
              <a:buFont typeface="Arial" panose="020B0604020202020204" pitchFamily="34" charset="0"/>
              <a:buChar char="•"/>
            </a:pPr>
            <a:r>
              <a:rPr lang="es-ES" dirty="0"/>
              <a:t>Utilizar comentarios para explicar el propósito del código, no lo que el código hace.</a:t>
            </a:r>
          </a:p>
          <a:p>
            <a:pPr>
              <a:buFont typeface="Arial" panose="020B0604020202020204" pitchFamily="34" charset="0"/>
              <a:buChar char="•"/>
            </a:pPr>
            <a:r>
              <a:rPr lang="es-ES" dirty="0"/>
              <a:t>Usar comentarios en línea con moderación y solo si son necesarios.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F1A31DE-329B-9F81-CDF2-D95C9CBBAF29}"/>
              </a:ext>
            </a:extLst>
          </p:cNvPr>
          <p:cNvPicPr>
            <a:picLocks noChangeAspect="1"/>
          </p:cNvPicPr>
          <p:nvPr/>
        </p:nvPicPr>
        <p:blipFill>
          <a:blip r:embed="rId2"/>
          <a:stretch>
            <a:fillRect/>
          </a:stretch>
        </p:blipFill>
        <p:spPr>
          <a:xfrm>
            <a:off x="1106129" y="3631129"/>
            <a:ext cx="4901265" cy="1610722"/>
          </a:xfrm>
          <a:prstGeom prst="rect">
            <a:avLst/>
          </a:prstGeom>
        </p:spPr>
      </p:pic>
    </p:spTree>
    <p:extLst>
      <p:ext uri="{BB962C8B-B14F-4D97-AF65-F5344CB8AC3E}">
        <p14:creationId xmlns:p14="http://schemas.microsoft.com/office/powerpoint/2010/main" val="2347611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4074A-BFC5-30F1-6610-546941C269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9ACC4-E65E-F969-78B8-DD4113614686}"/>
              </a:ext>
            </a:extLst>
          </p:cNvPr>
          <p:cNvSpPr>
            <a:spLocks noGrp="1"/>
          </p:cNvSpPr>
          <p:nvPr>
            <p:ph type="title"/>
          </p:nvPr>
        </p:nvSpPr>
        <p:spPr>
          <a:xfrm>
            <a:off x="838200" y="365760"/>
            <a:ext cx="10515600" cy="1325880"/>
          </a:xfrm>
        </p:spPr>
        <p:txBody>
          <a:bodyPr anchor="ctr">
            <a:normAutofit/>
          </a:bodyPr>
          <a:lstStyle/>
          <a:p>
            <a:r>
              <a:rPr lang="es-ES" b="1" dirty="0"/>
              <a:t>Estrategias Clave de Optimización</a:t>
            </a:r>
          </a:p>
        </p:txBody>
      </p:sp>
      <p:sp>
        <p:nvSpPr>
          <p:cNvPr id="3" name="Content Placeholder 2">
            <a:extLst>
              <a:ext uri="{FF2B5EF4-FFF2-40B4-BE49-F238E27FC236}">
                <a16:creationId xmlns:a16="http://schemas.microsoft.com/office/drawing/2014/main" id="{5A118FF6-8B09-F60C-CB5A-58FCCA35E285}"/>
              </a:ext>
            </a:extLst>
          </p:cNvPr>
          <p:cNvSpPr>
            <a:spLocks noGrp="1"/>
          </p:cNvSpPr>
          <p:nvPr>
            <p:ph sz="quarter" idx="13"/>
          </p:nvPr>
        </p:nvSpPr>
        <p:spPr>
          <a:xfrm>
            <a:off x="838199" y="2024781"/>
            <a:ext cx="4942115" cy="4137189"/>
          </a:xfrm>
        </p:spPr>
        <p:txBody>
          <a:bodyPr vert="horz" lIns="91440" tIns="45720" rIns="91440" bIns="45720" rtlCol="0">
            <a:normAutofit/>
          </a:bodyPr>
          <a:lstStyle/>
          <a:p>
            <a:r>
              <a:rPr lang="es-ES" b="1" dirty="0"/>
              <a:t>E. Preprocesamiento eficiente</a:t>
            </a:r>
          </a:p>
          <a:p>
            <a:r>
              <a:rPr lang="es-ES" dirty="0"/>
              <a:t>Invertir algo de tiempo en </a:t>
            </a:r>
            <a:r>
              <a:rPr lang="es-ES" b="1" dirty="0"/>
              <a:t>preparar datos</a:t>
            </a:r>
            <a:r>
              <a:rPr lang="es-ES" dirty="0"/>
              <a:t> puede reducir trabajo repetido luego (</a:t>
            </a:r>
            <a:r>
              <a:rPr lang="es-ES" dirty="0" err="1"/>
              <a:t>e.g</a:t>
            </a:r>
            <a:r>
              <a:rPr lang="es-ES" dirty="0"/>
              <a:t>., indexar, normalizar).</a:t>
            </a:r>
          </a:p>
          <a:p>
            <a:r>
              <a:rPr lang="es-ES" dirty="0"/>
              <a:t>Ejemplo en Python:</a:t>
            </a:r>
          </a:p>
          <a:p>
            <a:r>
              <a:rPr lang="es-ES" b="1" dirty="0"/>
              <a:t>Optimización aplicada:</a:t>
            </a:r>
            <a:endParaRPr lang="es-ES" dirty="0"/>
          </a:p>
          <a:p>
            <a:r>
              <a:rPr lang="es-ES" dirty="0"/>
              <a:t>Lectura </a:t>
            </a:r>
            <a:r>
              <a:rPr lang="es-ES" b="1" dirty="0"/>
              <a:t>fila por fila</a:t>
            </a:r>
            <a:r>
              <a:rPr lang="es-ES" dirty="0"/>
              <a:t> (sin cargar todo a memoria).</a:t>
            </a:r>
          </a:p>
          <a:p>
            <a:r>
              <a:rPr lang="es-ES" b="1" dirty="0"/>
              <a:t>Filtrado anticipado</a:t>
            </a:r>
            <a:r>
              <a:rPr lang="es-ES" dirty="0"/>
              <a:t> (reduce procesamiento innecesario).</a:t>
            </a:r>
          </a:p>
          <a:p>
            <a:r>
              <a:rPr lang="es-ES" b="1" dirty="0"/>
              <a:t>Normalización de </a:t>
            </a:r>
            <a:r>
              <a:rPr lang="es-ES" b="1" dirty="0" err="1"/>
              <a:t>strings</a:t>
            </a:r>
            <a:r>
              <a:rPr lang="es-ES" dirty="0"/>
              <a:t> antes del uso.</a:t>
            </a:r>
          </a:p>
          <a:p>
            <a:endParaRPr lang="es-ES" dirty="0"/>
          </a:p>
          <a:p>
            <a:endParaRPr lang="es-ES" dirty="0"/>
          </a:p>
        </p:txBody>
      </p:sp>
      <p:pic>
        <p:nvPicPr>
          <p:cNvPr id="6" name="Picture 5">
            <a:extLst>
              <a:ext uri="{FF2B5EF4-FFF2-40B4-BE49-F238E27FC236}">
                <a16:creationId xmlns:a16="http://schemas.microsoft.com/office/drawing/2014/main" id="{CBCE1C99-B47D-E08E-6CB4-A2173B747E65}"/>
              </a:ext>
            </a:extLst>
          </p:cNvPr>
          <p:cNvPicPr>
            <a:picLocks noChangeAspect="1"/>
          </p:cNvPicPr>
          <p:nvPr/>
        </p:nvPicPr>
        <p:blipFill>
          <a:blip r:embed="rId3"/>
          <a:stretch>
            <a:fillRect/>
          </a:stretch>
        </p:blipFill>
        <p:spPr>
          <a:xfrm>
            <a:off x="5900056" y="1406034"/>
            <a:ext cx="6052457" cy="4591995"/>
          </a:xfrm>
          <a:prstGeom prst="rect">
            <a:avLst/>
          </a:prstGeom>
          <a:noFill/>
        </p:spPr>
      </p:pic>
    </p:spTree>
    <p:extLst>
      <p:ext uri="{BB962C8B-B14F-4D97-AF65-F5344CB8AC3E}">
        <p14:creationId xmlns:p14="http://schemas.microsoft.com/office/powerpoint/2010/main" val="17142736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ES" dirty="0"/>
              <a:t>Principales recomendaciones de PEP 8:</a:t>
            </a:r>
            <a:endParaRPr lang="en-US" b="1" dirty="0">
              <a:effectLst/>
            </a:endParaRPr>
          </a:p>
        </p:txBody>
      </p:sp>
      <p:sp>
        <p:nvSpPr>
          <p:cNvPr id="2" name="Content Placeholder 1">
            <a:extLst>
              <a:ext uri="{FF2B5EF4-FFF2-40B4-BE49-F238E27FC236}">
                <a16:creationId xmlns:a16="http://schemas.microsoft.com/office/drawing/2014/main" id="{74C5463C-39F5-EF56-23E9-0A88F275B361}"/>
              </a:ext>
            </a:extLst>
          </p:cNvPr>
          <p:cNvSpPr>
            <a:spLocks noGrp="1" noChangeArrowheads="1"/>
          </p:cNvSpPr>
          <p:nvPr>
            <p:ph sz="quarter" idx="13"/>
          </p:nvPr>
        </p:nvSpPr>
        <p:spPr bwMode="auto">
          <a:xfrm>
            <a:off x="976423" y="2147623"/>
            <a:ext cx="10900144" cy="1245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b="1" dirty="0"/>
              <a:t>Documentación</a:t>
            </a:r>
            <a:r>
              <a:rPr lang="es-ES" dirty="0"/>
              <a:t>:</a:t>
            </a:r>
          </a:p>
          <a:p>
            <a:pPr>
              <a:buFont typeface="Arial" panose="020B0604020202020204" pitchFamily="34" charset="0"/>
              <a:buChar char="•"/>
            </a:pPr>
            <a:r>
              <a:rPr lang="es-ES" dirty="0"/>
              <a:t>Usar cadenas de documentación (</a:t>
            </a:r>
            <a:r>
              <a:rPr lang="es-ES" i="1" dirty="0" err="1"/>
              <a:t>docstrings</a:t>
            </a:r>
            <a:r>
              <a:rPr lang="es-ES" dirty="0"/>
              <a:t>) para describir la función, método o clase. Estas deben estar entre triple comillas.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EF5486A-A5AF-43D5-6155-183B618AFF45}"/>
              </a:ext>
            </a:extLst>
          </p:cNvPr>
          <p:cNvPicPr>
            <a:picLocks noChangeAspect="1"/>
          </p:cNvPicPr>
          <p:nvPr/>
        </p:nvPicPr>
        <p:blipFill>
          <a:blip r:embed="rId2"/>
          <a:stretch>
            <a:fillRect/>
          </a:stretch>
        </p:blipFill>
        <p:spPr>
          <a:xfrm>
            <a:off x="1108445" y="3393092"/>
            <a:ext cx="4090876" cy="1497885"/>
          </a:xfrm>
          <a:prstGeom prst="rect">
            <a:avLst/>
          </a:prstGeom>
        </p:spPr>
      </p:pic>
    </p:spTree>
    <p:extLst>
      <p:ext uri="{BB962C8B-B14F-4D97-AF65-F5344CB8AC3E}">
        <p14:creationId xmlns:p14="http://schemas.microsoft.com/office/powerpoint/2010/main" val="1081836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ES" dirty="0"/>
              <a:t>Principales recomendaciones de PEP 8:</a:t>
            </a:r>
            <a:endParaRPr lang="en-US" b="1" dirty="0">
              <a:effectLst/>
            </a:endParaRPr>
          </a:p>
        </p:txBody>
      </p:sp>
      <p:sp>
        <p:nvSpPr>
          <p:cNvPr id="5" name="Rectangle 2">
            <a:extLst>
              <a:ext uri="{FF2B5EF4-FFF2-40B4-BE49-F238E27FC236}">
                <a16:creationId xmlns:a16="http://schemas.microsoft.com/office/drawing/2014/main" id="{7F013D24-AB58-B65B-0539-573B130AEA52}"/>
              </a:ext>
            </a:extLst>
          </p:cNvPr>
          <p:cNvSpPr>
            <a:spLocks noGrp="1" noChangeArrowheads="1"/>
          </p:cNvSpPr>
          <p:nvPr>
            <p:ph sz="quarter" idx="13"/>
          </p:nvPr>
        </p:nvSpPr>
        <p:spPr bwMode="auto">
          <a:xfrm>
            <a:off x="976312" y="2170024"/>
            <a:ext cx="89332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Espacios</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alrededor</a:t>
            </a:r>
            <a:r>
              <a:rPr kumimoji="0" lang="en-US" altLang="en-US" sz="1800" b="1" i="0" u="none" strike="noStrike" cap="none" normalizeH="0" baseline="0" dirty="0">
                <a:ln>
                  <a:noFill/>
                </a:ln>
                <a:solidFill>
                  <a:schemeClr val="tx1"/>
                </a:solidFill>
                <a:effectLst/>
                <a:latin typeface="Arial" panose="020B0604020202020204" pitchFamily="34" charset="0"/>
              </a:rPr>
              <a:t> de </a:t>
            </a:r>
            <a:r>
              <a:rPr kumimoji="0" lang="en-US" altLang="en-US" sz="1800" b="1" i="0" u="none" strike="noStrike" cap="none" normalizeH="0" baseline="0" dirty="0" err="1">
                <a:ln>
                  <a:noFill/>
                </a:ln>
                <a:solidFill>
                  <a:schemeClr val="tx1"/>
                </a:solidFill>
                <a:effectLst/>
                <a:latin typeface="Arial" panose="020B0604020202020204" pitchFamily="34" charset="0"/>
              </a:rPr>
              <a:t>operadores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Colocar</a:t>
            </a:r>
            <a:r>
              <a:rPr kumimoji="0" lang="en-US" altLang="en-US" sz="1800" b="0" i="0" u="none" strike="noStrike" cap="none" normalizeH="0" baseline="0" dirty="0">
                <a:ln>
                  <a:noFill/>
                </a:ln>
                <a:solidFill>
                  <a:schemeClr val="tx1"/>
                </a:solidFill>
                <a:effectLst/>
                <a:latin typeface="Arial" panose="020B0604020202020204" pitchFamily="34" charset="0"/>
              </a:rPr>
              <a:t> un </a:t>
            </a:r>
            <a:r>
              <a:rPr kumimoji="0" lang="en-US" altLang="en-US" sz="1800" b="0" i="0" u="none" strike="noStrike" cap="none" normalizeH="0" baseline="0" dirty="0" err="1">
                <a:ln>
                  <a:noFill/>
                </a:ln>
                <a:solidFill>
                  <a:schemeClr val="tx1"/>
                </a:solidFill>
                <a:effectLst/>
                <a:latin typeface="Arial" panose="020B0604020202020204" pitchFamily="34" charset="0"/>
              </a:rPr>
              <a:t>espacio</a:t>
            </a:r>
            <a:r>
              <a:rPr kumimoji="0" lang="en-US" altLang="en-US" sz="1800" b="0" i="0" u="none" strike="noStrike" cap="none" normalizeH="0" baseline="0" dirty="0">
                <a:ln>
                  <a:noFill/>
                </a:ln>
                <a:solidFill>
                  <a:schemeClr val="tx1"/>
                </a:solidFill>
                <a:effectLst/>
                <a:latin typeface="Arial" panose="020B0604020202020204" pitchFamily="34" charset="0"/>
              </a:rPr>
              <a:t> antes y </a:t>
            </a:r>
            <a:r>
              <a:rPr kumimoji="0" lang="en-US" altLang="en-US" sz="1800" b="0" i="0" u="none" strike="noStrike" cap="none" normalizeH="0" baseline="0" dirty="0" err="1">
                <a:ln>
                  <a:noFill/>
                </a:ln>
                <a:solidFill>
                  <a:schemeClr val="tx1"/>
                </a:solidFill>
                <a:effectLst/>
                <a:latin typeface="Arial" panose="020B0604020202020204" pitchFamily="34" charset="0"/>
              </a:rPr>
              <a:t>después</a:t>
            </a:r>
            <a:r>
              <a:rPr kumimoji="0" lang="en-US" altLang="en-US" sz="1800" b="0" i="0" u="none" strike="noStrike" cap="none" normalizeH="0" baseline="0" dirty="0">
                <a:ln>
                  <a:noFill/>
                </a:ln>
                <a:solidFill>
                  <a:schemeClr val="tx1"/>
                </a:solidFill>
                <a:effectLst/>
                <a:latin typeface="Arial" panose="020B0604020202020204" pitchFamily="34" charset="0"/>
              </a:rPr>
              <a:t> de </a:t>
            </a:r>
            <a:r>
              <a:rPr kumimoji="0" lang="en-US" altLang="en-US" sz="1800" b="0" i="0" u="none" strike="noStrike" cap="none" normalizeH="0" baseline="0" dirty="0" err="1">
                <a:ln>
                  <a:noFill/>
                </a:ln>
                <a:solidFill>
                  <a:schemeClr val="tx1"/>
                </a:solidFill>
                <a:effectLst/>
                <a:latin typeface="Arial" panose="020B0604020202020204" pitchFamily="34" charset="0"/>
              </a:rPr>
              <a:t>los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operadores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binarios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como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a:t>
            </a:r>
            <a:r>
              <a:rPr kumimoji="0" lang="en-US" altLang="en-US" sz="9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a:t>
            </a:r>
            <a:r>
              <a:rPr kumimoji="0" lang="en-US" altLang="en-US" sz="9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a:t>
            </a:r>
            <a:r>
              <a:rPr kumimoji="0" lang="en-US" altLang="en-US" sz="900" b="0" i="0" u="none" strike="noStrike" cap="none" normalizeH="0" baseline="0" dirty="0">
                <a:ln>
                  <a:noFill/>
                </a:ln>
                <a:solidFill>
                  <a:schemeClr val="tx1"/>
                </a:solidFill>
                <a:effectLst/>
              </a:rPr>
              <a:t>, etc.</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BF20A36C-0B79-B713-89AF-B519EF6C40B4}"/>
              </a:ext>
            </a:extLst>
          </p:cNvPr>
          <p:cNvPicPr>
            <a:picLocks noChangeAspect="1"/>
          </p:cNvPicPr>
          <p:nvPr/>
        </p:nvPicPr>
        <p:blipFill>
          <a:blip r:embed="rId2"/>
          <a:stretch>
            <a:fillRect/>
          </a:stretch>
        </p:blipFill>
        <p:spPr>
          <a:xfrm>
            <a:off x="1102352" y="3581954"/>
            <a:ext cx="3342057" cy="1479144"/>
          </a:xfrm>
          <a:prstGeom prst="rect">
            <a:avLst/>
          </a:prstGeom>
        </p:spPr>
      </p:pic>
    </p:spTree>
    <p:extLst>
      <p:ext uri="{BB962C8B-B14F-4D97-AF65-F5344CB8AC3E}">
        <p14:creationId xmlns:p14="http://schemas.microsoft.com/office/powerpoint/2010/main" val="30258703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a:effectLst/>
              </a:rPr>
              <a:t>Refactorización</a:t>
            </a:r>
            <a:endParaRPr lang="en-US" b="1" dirty="0">
              <a:effectLst/>
            </a:endParaRPr>
          </a:p>
        </p:txBody>
      </p:sp>
      <p:sp>
        <p:nvSpPr>
          <p:cNvPr id="5" name="Rectangle 2">
            <a:extLst>
              <a:ext uri="{FF2B5EF4-FFF2-40B4-BE49-F238E27FC236}">
                <a16:creationId xmlns:a16="http://schemas.microsoft.com/office/drawing/2014/main" id="{7F013D24-AB58-B65B-0539-573B130AEA52}"/>
              </a:ext>
            </a:extLst>
          </p:cNvPr>
          <p:cNvSpPr>
            <a:spLocks noGrp="1" noChangeArrowheads="1"/>
          </p:cNvSpPr>
          <p:nvPr>
            <p:ph sz="quarter" idx="13"/>
          </p:nvPr>
        </p:nvSpPr>
        <p:spPr bwMode="auto">
          <a:xfrm>
            <a:off x="838199" y="2024781"/>
            <a:ext cx="5212079" cy="413718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r>
              <a:rPr lang="es-AR" dirty="0">
                <a:effectLst/>
              </a:rPr>
              <a:t>La </a:t>
            </a:r>
            <a:r>
              <a:rPr lang="es-AR" b="1" dirty="0">
                <a:effectLst/>
              </a:rPr>
              <a:t>refactorización</a:t>
            </a:r>
            <a:r>
              <a:rPr lang="es-AR" dirty="0">
                <a:effectLst/>
              </a:rPr>
              <a:t> es el proceso de reestructurar un código existente para mejorar su legibilidad, simplicidad o eficiencia, sin cambiar su funcionalidad. Es una práctica continua que ayuda a mantener el código limpio y eficiente.</a:t>
            </a:r>
          </a:p>
          <a:p>
            <a:endParaRPr lang="en-US" dirty="0">
              <a:effectLst/>
            </a:endParaRPr>
          </a:p>
          <a:p>
            <a:pPr>
              <a:spcBef>
                <a:spcPts val="200"/>
              </a:spcBef>
            </a:pPr>
            <a:r>
              <a:rPr lang="es-AR" b="1" i="1" kern="100" dirty="0">
                <a:effectLst/>
              </a:rPr>
              <a:t>a. Eliminar Código Innecesario</a:t>
            </a:r>
            <a:endParaRPr lang="en-US" b="1" i="1" kern="100" dirty="0">
              <a:effectLst/>
            </a:endParaRPr>
          </a:p>
          <a:p>
            <a:r>
              <a:rPr lang="es-AR" dirty="0">
                <a:effectLst/>
              </a:rPr>
              <a:t>El código innecesario, como funciones o variables no utilizadas, debe eliminarse para evitar confusión y reducir la complejidad.</a:t>
            </a:r>
          </a:p>
          <a:p>
            <a:r>
              <a:rPr lang="es-AR" dirty="0">
                <a:effectLst/>
              </a:rPr>
              <a:t>Aquí, la función </a:t>
            </a:r>
            <a:r>
              <a:rPr lang="es-AR" dirty="0" err="1">
                <a:effectLst/>
              </a:rPr>
              <a:t>calcular_circulo</a:t>
            </a:r>
            <a:r>
              <a:rPr lang="es-AR" dirty="0">
                <a:effectLst/>
              </a:rPr>
              <a:t> es innecesaria y se eliminó para simplificar el código.</a:t>
            </a:r>
            <a:endParaRPr lang="en-US" dirty="0">
              <a:effectLst/>
            </a:endParaRP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endParaRPr>
          </a:p>
        </p:txBody>
      </p:sp>
      <p:pic>
        <p:nvPicPr>
          <p:cNvPr id="4" name="Picture 3">
            <a:extLst>
              <a:ext uri="{FF2B5EF4-FFF2-40B4-BE49-F238E27FC236}">
                <a16:creationId xmlns:a16="http://schemas.microsoft.com/office/drawing/2014/main" id="{A83248C2-5292-DAF0-2984-49FD26B032E3}"/>
              </a:ext>
            </a:extLst>
          </p:cNvPr>
          <p:cNvPicPr>
            <a:picLocks noChangeAspect="1"/>
          </p:cNvPicPr>
          <p:nvPr/>
        </p:nvPicPr>
        <p:blipFill>
          <a:blip r:embed="rId2"/>
          <a:stretch>
            <a:fillRect/>
          </a:stretch>
        </p:blipFill>
        <p:spPr>
          <a:xfrm>
            <a:off x="6714438" y="1458411"/>
            <a:ext cx="4894006" cy="4703560"/>
          </a:xfrm>
          <a:prstGeom prst="rect">
            <a:avLst/>
          </a:prstGeom>
          <a:noFill/>
        </p:spPr>
      </p:pic>
    </p:spTree>
    <p:extLst>
      <p:ext uri="{BB962C8B-B14F-4D97-AF65-F5344CB8AC3E}">
        <p14:creationId xmlns:p14="http://schemas.microsoft.com/office/powerpoint/2010/main" val="31431714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a:effectLst/>
              </a:rPr>
              <a:t>Refactorización</a:t>
            </a:r>
            <a:endParaRPr lang="en-US" b="1" dirty="0">
              <a:effectLst/>
            </a:endParaRPr>
          </a:p>
        </p:txBody>
      </p:sp>
      <p:sp>
        <p:nvSpPr>
          <p:cNvPr id="5" name="Rectangle 2">
            <a:extLst>
              <a:ext uri="{FF2B5EF4-FFF2-40B4-BE49-F238E27FC236}">
                <a16:creationId xmlns:a16="http://schemas.microsoft.com/office/drawing/2014/main" id="{7F013D24-AB58-B65B-0539-573B130AEA52}"/>
              </a:ext>
            </a:extLst>
          </p:cNvPr>
          <p:cNvSpPr>
            <a:spLocks noGrp="1" noChangeArrowheads="1"/>
          </p:cNvSpPr>
          <p:nvPr>
            <p:ph sz="quarter" idx="13"/>
          </p:nvPr>
        </p:nvSpPr>
        <p:spPr bwMode="auto">
          <a:xfrm>
            <a:off x="838199" y="2024781"/>
            <a:ext cx="5212079" cy="413718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a:spcBef>
                <a:spcPts val="200"/>
              </a:spcBef>
            </a:pPr>
            <a:r>
              <a:rPr lang="es-AR" b="1" i="1" kern="100">
                <a:effectLst/>
              </a:rPr>
              <a:t>Simplificar Lógica Compleja</a:t>
            </a:r>
            <a:endParaRPr lang="en-US" b="1" i="1" kern="100">
              <a:effectLst/>
            </a:endParaRPr>
          </a:p>
          <a:p>
            <a:r>
              <a:rPr lang="es-AR">
                <a:effectLst/>
              </a:rPr>
              <a:t>Se debe refactorizar el código para simplificar lógica compleja, dividiendo funciones largas en funciones más pequeñas y reutilizables.</a:t>
            </a:r>
          </a:p>
          <a:p>
            <a:endParaRPr lang="en-US">
              <a:effectLst/>
            </a:endParaRPr>
          </a:p>
          <a:p>
            <a:pPr marL="0" marR="0" lvl="0" indent="0" defTabSz="914400" rtl="0" eaLnBrk="0" fontAlgn="base" latinLnBrk="0" hangingPunct="0">
              <a:spcBef>
                <a:spcPct val="0"/>
              </a:spcBef>
              <a:spcAft>
                <a:spcPct val="0"/>
              </a:spcAft>
              <a:buClrTx/>
              <a:buSzTx/>
              <a:buFontTx/>
              <a:buNone/>
              <a:tabLst/>
            </a:pPr>
            <a:r>
              <a:rPr lang="es-AR">
                <a:effectLst/>
              </a:rPr>
              <a:t>En este caso, el código fue dividido en funciones más pequeñas y especializadas, lo que lo hace más fácil de mantener y entender</a:t>
            </a: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endParaRPr>
          </a:p>
        </p:txBody>
      </p:sp>
      <p:pic>
        <p:nvPicPr>
          <p:cNvPr id="6" name="Picture 5">
            <a:extLst>
              <a:ext uri="{FF2B5EF4-FFF2-40B4-BE49-F238E27FC236}">
                <a16:creationId xmlns:a16="http://schemas.microsoft.com/office/drawing/2014/main" id="{3A82CFE3-35C3-F6AC-5B7F-EB26212A0ADF}"/>
              </a:ext>
            </a:extLst>
          </p:cNvPr>
          <p:cNvPicPr>
            <a:picLocks noChangeAspect="1"/>
          </p:cNvPicPr>
          <p:nvPr/>
        </p:nvPicPr>
        <p:blipFill>
          <a:blip r:embed="rId2"/>
          <a:stretch>
            <a:fillRect/>
          </a:stretch>
        </p:blipFill>
        <p:spPr>
          <a:xfrm>
            <a:off x="6459795" y="1203767"/>
            <a:ext cx="4894006" cy="5081286"/>
          </a:xfrm>
          <a:prstGeom prst="rect">
            <a:avLst/>
          </a:prstGeom>
          <a:noFill/>
        </p:spPr>
      </p:pic>
    </p:spTree>
    <p:extLst>
      <p:ext uri="{BB962C8B-B14F-4D97-AF65-F5344CB8AC3E}">
        <p14:creationId xmlns:p14="http://schemas.microsoft.com/office/powerpoint/2010/main" val="42553420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Refactorización</a:t>
            </a:r>
            <a:endParaRPr lang="en-US" b="1" dirty="0">
              <a:effectLst/>
            </a:endParaRPr>
          </a:p>
        </p:txBody>
      </p:sp>
      <p:sp>
        <p:nvSpPr>
          <p:cNvPr id="5" name="Rectangle 2">
            <a:extLst>
              <a:ext uri="{FF2B5EF4-FFF2-40B4-BE49-F238E27FC236}">
                <a16:creationId xmlns:a16="http://schemas.microsoft.com/office/drawing/2014/main" id="{7F013D24-AB58-B65B-0539-573B130AEA52}"/>
              </a:ext>
            </a:extLst>
          </p:cNvPr>
          <p:cNvSpPr>
            <a:spLocks noGrp="1" noChangeArrowheads="1"/>
          </p:cNvSpPr>
          <p:nvPr>
            <p:ph sz="quarter" idx="13"/>
          </p:nvPr>
        </p:nvSpPr>
        <p:spPr bwMode="auto">
          <a:xfrm>
            <a:off x="838199" y="2024781"/>
            <a:ext cx="5212079" cy="413718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a:lnSpc>
                <a:spcPct val="107000"/>
              </a:lnSpc>
              <a:spcBef>
                <a:spcPts val="200"/>
              </a:spcBef>
            </a:pPr>
            <a:r>
              <a:rPr lang="es-AR" sz="1800" b="1" i="1" kern="100" dirty="0">
                <a:effectLst/>
                <a:ea typeface="Times New Roman" panose="02020603050405020304" pitchFamily="18" charset="0"/>
                <a:cs typeface="Times New Roman" panose="02020603050405020304" pitchFamily="18" charset="0"/>
              </a:rPr>
              <a:t>Reutilización de Código</a:t>
            </a:r>
            <a:endParaRPr lang="en-US" sz="1800" b="1" i="1" kern="100" dirty="0">
              <a:effectLst/>
              <a:ea typeface="Times New Roman" panose="02020603050405020304" pitchFamily="18" charset="0"/>
              <a:cs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Identifica patrones repetidos y refactoriza el código para evitar duplicación mediante la reutilización de funciones.</a:t>
            </a:r>
          </a:p>
          <a:p>
            <a:r>
              <a:rPr lang="en-US" sz="1800" dirty="0">
                <a:effectLst/>
                <a:latin typeface="Times New Roman" panose="02020603050405020304" pitchFamily="18" charset="0"/>
                <a:ea typeface="Times New Roman" panose="02020603050405020304" pitchFamily="18" charset="0"/>
              </a:rPr>
              <a:t>En </a:t>
            </a:r>
            <a:r>
              <a:rPr lang="en-US" sz="1800" dirty="0" err="1">
                <a:effectLst/>
                <a:latin typeface="Times New Roman" panose="02020603050405020304" pitchFamily="18" charset="0"/>
                <a:ea typeface="Times New Roman" panose="02020603050405020304" pitchFamily="18" charset="0"/>
              </a:rPr>
              <a:t>este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ejemplo</a:t>
            </a:r>
            <a:r>
              <a:rPr lang="en-US" sz="1800" dirty="0">
                <a:effectLst/>
                <a:latin typeface="Times New Roman" panose="02020603050405020304" pitchFamily="18" charset="0"/>
                <a:ea typeface="Times New Roman" panose="02020603050405020304" pitchFamily="18" charset="0"/>
              </a:rPr>
              <a:t>, la </a:t>
            </a:r>
            <a:r>
              <a:rPr lang="en-US" sz="1800" dirty="0" err="1">
                <a:effectLst/>
                <a:latin typeface="Times New Roman" panose="02020603050405020304" pitchFamily="18" charset="0"/>
                <a:ea typeface="Times New Roman" panose="02020603050405020304" pitchFamily="18" charset="0"/>
              </a:rPr>
              <a:t>función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area_cuadrado_grande</a:t>
            </a:r>
            <a:r>
              <a:rPr lang="en-US" sz="1800" dirty="0">
                <a:effectLst/>
                <a:latin typeface="Times New Roman" panose="02020603050405020304" pitchFamily="18" charset="0"/>
                <a:ea typeface="Times New Roman" panose="02020603050405020304" pitchFamily="18" charset="0"/>
              </a:rPr>
              <a:t> es </a:t>
            </a:r>
            <a:r>
              <a:rPr lang="en-US" sz="1800" dirty="0" err="1">
                <a:effectLst/>
                <a:latin typeface="Times New Roman" panose="02020603050405020304" pitchFamily="18" charset="0"/>
                <a:ea typeface="Times New Roman" panose="02020603050405020304" pitchFamily="18" charset="0"/>
              </a:rPr>
              <a:t>redundante</a:t>
            </a:r>
            <a:r>
              <a:rPr lang="en-US" sz="1800" dirty="0">
                <a:effectLst/>
                <a:latin typeface="Times New Roman" panose="02020603050405020304" pitchFamily="18" charset="0"/>
                <a:ea typeface="Times New Roman" panose="02020603050405020304" pitchFamily="18" charset="0"/>
              </a:rPr>
              <a:t> y </a:t>
            </a:r>
            <a:r>
              <a:rPr lang="en-US" sz="1800" dirty="0" err="1">
                <a:effectLst/>
                <a:latin typeface="Times New Roman" panose="02020603050405020304" pitchFamily="18" charset="0"/>
                <a:ea typeface="Times New Roman" panose="02020603050405020304" pitchFamily="18" charset="0"/>
              </a:rPr>
              <a:t>fue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eliminada</a:t>
            </a:r>
            <a:r>
              <a:rPr lang="en-US" sz="1800" dirty="0">
                <a:effectLst/>
                <a:latin typeface="Times New Roman" panose="02020603050405020304" pitchFamily="18" charset="0"/>
                <a:ea typeface="Times New Roman" panose="02020603050405020304" pitchFamily="18" charset="0"/>
              </a:rPr>
              <a:t> para </a:t>
            </a:r>
            <a:r>
              <a:rPr lang="en-US" sz="1800" dirty="0" err="1">
                <a:effectLst/>
                <a:latin typeface="Times New Roman" panose="02020603050405020304" pitchFamily="18" charset="0"/>
                <a:ea typeface="Times New Roman" panose="02020603050405020304" pitchFamily="18" charset="0"/>
              </a:rPr>
              <a:t>evitar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duplicación</a:t>
            </a:r>
            <a:r>
              <a:rPr lang="en-US" dirty="0">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endParaRPr>
          </a:p>
        </p:txBody>
      </p:sp>
      <p:pic>
        <p:nvPicPr>
          <p:cNvPr id="8" name="Picture 7">
            <a:extLst>
              <a:ext uri="{FF2B5EF4-FFF2-40B4-BE49-F238E27FC236}">
                <a16:creationId xmlns:a16="http://schemas.microsoft.com/office/drawing/2014/main" id="{D067434D-E1BD-8561-5DE6-7515F78FE60B}"/>
              </a:ext>
            </a:extLst>
          </p:cNvPr>
          <p:cNvPicPr>
            <a:picLocks noChangeAspect="1"/>
          </p:cNvPicPr>
          <p:nvPr/>
        </p:nvPicPr>
        <p:blipFill>
          <a:blip r:embed="rId2"/>
          <a:stretch>
            <a:fillRect/>
          </a:stretch>
        </p:blipFill>
        <p:spPr>
          <a:xfrm>
            <a:off x="6610572" y="1427532"/>
            <a:ext cx="4095750" cy="4734438"/>
          </a:xfrm>
          <a:prstGeom prst="rect">
            <a:avLst/>
          </a:prstGeom>
        </p:spPr>
      </p:pic>
    </p:spTree>
    <p:extLst>
      <p:ext uri="{BB962C8B-B14F-4D97-AF65-F5344CB8AC3E}">
        <p14:creationId xmlns:p14="http://schemas.microsoft.com/office/powerpoint/2010/main" val="1126354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resumen</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10748059" cy="4137189"/>
          </a:xfrm>
        </p:spPr>
        <p:txBody>
          <a:bodyPr>
            <a:normAutofit/>
          </a:bodyPr>
          <a:lstStyle/>
          <a:p>
            <a:r>
              <a:rPr lang="es-AR" sz="1800" dirty="0">
                <a:effectLst/>
                <a:latin typeface="Times New Roman" panose="02020603050405020304" pitchFamily="18" charset="0"/>
                <a:ea typeface="Times New Roman" panose="02020603050405020304" pitchFamily="18" charset="0"/>
              </a:rPr>
              <a:t>Las </a:t>
            </a:r>
            <a:r>
              <a:rPr lang="es-AR" sz="1800" b="1" dirty="0">
                <a:effectLst/>
                <a:latin typeface="Times New Roman" panose="02020603050405020304" pitchFamily="18" charset="0"/>
                <a:ea typeface="Times New Roman" panose="02020603050405020304" pitchFamily="18" charset="0"/>
              </a:rPr>
              <a:t>buenas prácticas de código</a:t>
            </a:r>
            <a:r>
              <a:rPr lang="es-AR" sz="1800" dirty="0">
                <a:effectLst/>
                <a:latin typeface="Times New Roman" panose="02020603050405020304" pitchFamily="18" charset="0"/>
                <a:ea typeface="Times New Roman" panose="02020603050405020304" pitchFamily="18" charset="0"/>
              </a:rPr>
              <a:t> son fundamentales para crear software que sea fácil de leer, mantener y escalar.</a:t>
            </a:r>
          </a:p>
          <a:p>
            <a:r>
              <a:rPr lang="en-US" sz="1800" dirty="0" err="1">
                <a:effectLst/>
                <a:latin typeface="Times New Roman" panose="02020603050405020304" pitchFamily="18" charset="0"/>
                <a:ea typeface="Times New Roman" panose="02020603050405020304" pitchFamily="18" charset="0"/>
              </a:rPr>
              <a:t>Estas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prácticas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incluyen</a:t>
            </a:r>
            <a:r>
              <a:rPr lang="en-US" sz="1800">
                <a:effectLst/>
                <a:latin typeface="Times New Roman" panose="02020603050405020304" pitchFamily="18" charset="0"/>
                <a:ea typeface="Times New Roman" panose="02020603050405020304" pitchFamily="18" charset="0"/>
              </a:rPr>
              <a:t>:</a:t>
            </a:r>
          </a:p>
          <a:p>
            <a:endParaRPr lang="en-US"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s-AR" sz="1800" b="1" dirty="0">
                <a:effectLst/>
                <a:latin typeface="Times New Roman" panose="02020603050405020304" pitchFamily="18" charset="0"/>
                <a:ea typeface="Times New Roman" panose="02020603050405020304" pitchFamily="18" charset="0"/>
              </a:rPr>
              <a:t>Legibilidad y mantenibilidad</a:t>
            </a:r>
            <a:r>
              <a:rPr lang="es-AR" sz="1800" dirty="0">
                <a:effectLst/>
                <a:latin typeface="Times New Roman" panose="02020603050405020304" pitchFamily="18" charset="0"/>
                <a:ea typeface="Times New Roman" panose="02020603050405020304" pitchFamily="18" charset="0"/>
              </a:rPr>
              <a:t>: Usar nombres descriptivos, comentarios, </a:t>
            </a:r>
            <a:r>
              <a:rPr lang="es-AR" sz="1800" dirty="0" err="1">
                <a:effectLst/>
                <a:latin typeface="Times New Roman" panose="02020603050405020304" pitchFamily="18" charset="0"/>
                <a:ea typeface="Times New Roman" panose="02020603050405020304" pitchFamily="18" charset="0"/>
              </a:rPr>
              <a:t>docstrings</a:t>
            </a:r>
            <a:r>
              <a:rPr lang="es-AR" sz="1800" dirty="0">
                <a:effectLst/>
                <a:latin typeface="Times New Roman" panose="02020603050405020304" pitchFamily="18" charset="0"/>
                <a:ea typeface="Times New Roman" panose="02020603050405020304" pitchFamily="18" charset="0"/>
              </a:rPr>
              <a:t>, y </a:t>
            </a:r>
            <a:r>
              <a:rPr lang="es-AR" sz="1800" dirty="0" err="1">
                <a:effectLst/>
                <a:latin typeface="Times New Roman" panose="02020603050405020304" pitchFamily="18" charset="0"/>
                <a:ea typeface="Times New Roman" panose="02020603050405020304" pitchFamily="18" charset="0"/>
              </a:rPr>
              <a:t>siguir</a:t>
            </a:r>
            <a:r>
              <a:rPr lang="es-AR" sz="1800" dirty="0">
                <a:effectLst/>
                <a:latin typeface="Times New Roman" panose="02020603050405020304" pitchFamily="18" charset="0"/>
                <a:ea typeface="Times New Roman" panose="02020603050405020304" pitchFamily="18" charset="0"/>
              </a:rPr>
              <a:t> convenciones de estilo para que el código sea fácil de entender.</a:t>
            </a:r>
          </a:p>
          <a:p>
            <a:pPr marL="342900" lvl="0" indent="-342900">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s-AR" sz="1800" b="1" dirty="0">
                <a:effectLst/>
                <a:latin typeface="Times New Roman" panose="02020603050405020304" pitchFamily="18" charset="0"/>
                <a:ea typeface="Times New Roman" panose="02020603050405020304" pitchFamily="18" charset="0"/>
              </a:rPr>
              <a:t>Refactorización</a:t>
            </a:r>
            <a:r>
              <a:rPr lang="es-AR" sz="1800" dirty="0">
                <a:effectLst/>
                <a:latin typeface="Times New Roman" panose="02020603050405020304" pitchFamily="18" charset="0"/>
                <a:ea typeface="Times New Roman" panose="02020603050405020304" pitchFamily="18" charset="0"/>
              </a:rPr>
              <a:t>: Mejorar continuamente el código eliminando redundancias, simplificando la lógica y reutilizando funciones.</a:t>
            </a:r>
            <a:endParaRPr lang="en-US" sz="1800"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La aplicación constante de estas prácticas no solo mejora la calidad del código, sino que también facilita su mantenimiento a largo plazo, minimiza errores y aumenta la eficiencia en el desarrollo de software.</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5648135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7. Profiling y Testing</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Profiling</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Utilizar herramientas de </a:t>
            </a:r>
            <a:r>
              <a:rPr lang="es-AR"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profiling</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para identificar las partes del código que consumen más recursos y </a:t>
            </a:r>
            <a:r>
              <a:rPr lang="es-AR"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optimízarlas</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Testing</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Prueba las optimizaciones para asegurar de que realmente mejoran el rendimiento sin introducir errores.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30536086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err="1">
                <a:effectLst/>
              </a:rPr>
              <a:t>Profiling</a:t>
            </a:r>
            <a:r>
              <a:rPr lang="es-AR" b="0" dirty="0">
                <a:effectLst/>
              </a:rPr>
              <a:t> y </a:t>
            </a:r>
            <a:r>
              <a:rPr lang="es-AR" b="0" dirty="0" err="1">
                <a:effectLst/>
              </a:rPr>
              <a:t>testing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72020"/>
            <a:ext cx="10748059" cy="4137189"/>
          </a:xfrm>
        </p:spPr>
        <p:txBody>
          <a:bodyPr>
            <a:normAutofit/>
          </a:bodyPr>
          <a:lstStyle/>
          <a:p>
            <a:r>
              <a:rPr lang="es-AR" sz="1800" dirty="0">
                <a:effectLst/>
                <a:latin typeface="Times New Roman" panose="02020603050405020304" pitchFamily="18" charset="0"/>
                <a:ea typeface="Times New Roman" panose="02020603050405020304" pitchFamily="18" charset="0"/>
              </a:rPr>
              <a:t>El </a:t>
            </a:r>
            <a:r>
              <a:rPr lang="es-AR" sz="1800" b="1" dirty="0" err="1">
                <a:effectLst/>
                <a:latin typeface="Times New Roman" panose="02020603050405020304" pitchFamily="18" charset="0"/>
                <a:ea typeface="Times New Roman" panose="02020603050405020304" pitchFamily="18" charset="0"/>
              </a:rPr>
              <a:t>profiling</a:t>
            </a:r>
            <a:r>
              <a:rPr lang="es-AR" sz="1800" dirty="0">
                <a:effectLst/>
                <a:latin typeface="Times New Roman" panose="02020603050405020304" pitchFamily="18" charset="0"/>
                <a:ea typeface="Times New Roman" panose="02020603050405020304" pitchFamily="18" charset="0"/>
              </a:rPr>
              <a:t> y el </a:t>
            </a:r>
            <a:r>
              <a:rPr lang="es-AR" sz="1800" b="1" dirty="0" err="1">
                <a:effectLst/>
                <a:latin typeface="Times New Roman" panose="02020603050405020304" pitchFamily="18" charset="0"/>
                <a:ea typeface="Times New Roman" panose="02020603050405020304" pitchFamily="18" charset="0"/>
              </a:rPr>
              <a:t>testing</a:t>
            </a:r>
            <a:r>
              <a:rPr lang="es-AR" sz="1800" dirty="0">
                <a:effectLst/>
                <a:latin typeface="Times New Roman" panose="02020603050405020304" pitchFamily="18" charset="0"/>
                <a:ea typeface="Times New Roman" panose="02020603050405020304" pitchFamily="18" charset="0"/>
              </a:rPr>
              <a:t> son técnicas clave para asegurar que el código sea eficiente y funciona correctamente. Estas prácticas ayudan a identificar cuellos de botella en el rendimiento y a verificar que las optimizaciones no introducen errores. A continuación, se detallan cómo utilizarlas junto con ejemplos en Python.</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a:p>
            <a:pPr>
              <a:lnSpc>
                <a:spcPct val="107000"/>
              </a:lnSpc>
              <a:spcBef>
                <a:spcPts val="200"/>
              </a:spcBef>
            </a:pPr>
            <a:r>
              <a:rPr lang="en-US" dirty="0">
                <a:effectLst/>
              </a:rPr>
              <a:t>Profiling</a:t>
            </a:r>
          </a:p>
          <a:p>
            <a:pPr>
              <a:lnSpc>
                <a:spcPct val="107000"/>
              </a:lnSpc>
              <a:spcBef>
                <a:spcPts val="200"/>
              </a:spcBef>
            </a:pPr>
            <a:r>
              <a:rPr lang="es-AR" sz="1800" dirty="0">
                <a:effectLst/>
                <a:latin typeface="Times New Roman" panose="02020603050405020304" pitchFamily="18" charset="0"/>
                <a:ea typeface="Times New Roman" panose="02020603050405020304" pitchFamily="18" charset="0"/>
              </a:rPr>
              <a:t>El </a:t>
            </a:r>
            <a:r>
              <a:rPr lang="es-AR" sz="1800" b="1" dirty="0" err="1">
                <a:effectLst/>
                <a:latin typeface="Times New Roman" panose="02020603050405020304" pitchFamily="18" charset="0"/>
                <a:ea typeface="Times New Roman" panose="02020603050405020304" pitchFamily="18" charset="0"/>
              </a:rPr>
              <a:t>profiling</a:t>
            </a:r>
            <a:r>
              <a:rPr lang="es-AR" sz="1800" dirty="0">
                <a:effectLst/>
                <a:latin typeface="Times New Roman" panose="02020603050405020304" pitchFamily="18" charset="0"/>
                <a:ea typeface="Times New Roman" panose="02020603050405020304" pitchFamily="18" charset="0"/>
              </a:rPr>
              <a:t> es el proceso de analizar el código para identificar las partes que consumen más recursos, como tiempo de CPU o memoria. Esto permite focalizar los esfuerzos de optimización en las áreas que realmente lo necesitan.</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11492428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Profiling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5"/>
          </p:nvPr>
        </p:nvSpPr>
        <p:spPr>
          <a:xfrm>
            <a:off x="838200" y="1790329"/>
            <a:ext cx="5134335" cy="4113054"/>
          </a:xfrm>
        </p:spPr>
        <p:txBody>
          <a:bodyPr>
            <a:normAutofit/>
          </a:bodyPr>
          <a:lstStyle/>
          <a:p>
            <a:pPr>
              <a:spcBef>
                <a:spcPts val="200"/>
              </a:spcBef>
            </a:pPr>
            <a:r>
              <a:rPr lang="es-ES" dirty="0">
                <a:effectLst/>
              </a:rPr>
              <a:t>Uso de </a:t>
            </a:r>
            <a:r>
              <a:rPr lang="es-ES" dirty="0" err="1">
                <a:effectLst/>
              </a:rPr>
              <a:t>cProfile</a:t>
            </a:r>
            <a:endParaRPr lang="es-ES">
              <a:effectLst/>
            </a:endParaRPr>
          </a:p>
          <a:p>
            <a:pPr>
              <a:spcBef>
                <a:spcPts val="200"/>
              </a:spcBef>
            </a:pPr>
            <a:r>
              <a:rPr lang="es-ES" dirty="0" err="1">
                <a:effectLst/>
              </a:rPr>
              <a:t>cProfile</a:t>
            </a:r>
            <a:r>
              <a:rPr lang="es-ES" dirty="0">
                <a:effectLst/>
              </a:rPr>
              <a:t> es una herramienta estándar de Python que permite medir el rendimiento de diferentes partes de tu código.</a:t>
            </a:r>
            <a:endParaRPr lang="es-ES">
              <a:effectLst/>
            </a:endParaRPr>
          </a:p>
          <a:p>
            <a:pPr>
              <a:spcBef>
                <a:spcPts val="200"/>
              </a:spcBef>
            </a:pPr>
            <a:endParaRPr lang="en-US">
              <a:effectLst/>
            </a:endParaRPr>
          </a:p>
        </p:txBody>
      </p:sp>
      <p:pic>
        <p:nvPicPr>
          <p:cNvPr id="6" name="Picture 5">
            <a:extLst>
              <a:ext uri="{FF2B5EF4-FFF2-40B4-BE49-F238E27FC236}">
                <a16:creationId xmlns:a16="http://schemas.microsoft.com/office/drawing/2014/main" id="{7039C98A-C91D-3961-3C24-35D70AD399B4}"/>
              </a:ext>
            </a:extLst>
          </p:cNvPr>
          <p:cNvPicPr>
            <a:picLocks noChangeAspect="1"/>
          </p:cNvPicPr>
          <p:nvPr/>
        </p:nvPicPr>
        <p:blipFill>
          <a:blip r:embed="rId2"/>
          <a:stretch>
            <a:fillRect/>
          </a:stretch>
        </p:blipFill>
        <p:spPr>
          <a:xfrm>
            <a:off x="5972535" y="1396042"/>
            <a:ext cx="6124215" cy="4814257"/>
          </a:xfrm>
          <a:prstGeom prst="rect">
            <a:avLst/>
          </a:prstGeom>
          <a:noFill/>
        </p:spPr>
      </p:pic>
    </p:spTree>
    <p:extLst>
      <p:ext uri="{BB962C8B-B14F-4D97-AF65-F5344CB8AC3E}">
        <p14:creationId xmlns:p14="http://schemas.microsoft.com/office/powerpoint/2010/main" val="3951870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Profiling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5"/>
          </p:nvPr>
        </p:nvSpPr>
        <p:spPr>
          <a:xfrm>
            <a:off x="838200" y="1790329"/>
            <a:ext cx="5134335" cy="4113054"/>
          </a:xfrm>
        </p:spPr>
        <p:txBody>
          <a:bodyPr>
            <a:normAutofit/>
          </a:bodyPr>
          <a:lstStyle/>
          <a:p>
            <a:pPr>
              <a:spcBef>
                <a:spcPts val="200"/>
              </a:spcBef>
            </a:pPr>
            <a:r>
              <a:rPr lang="es-ES" dirty="0">
                <a:effectLst/>
              </a:rPr>
              <a:t>Visualización del </a:t>
            </a:r>
            <a:r>
              <a:rPr lang="es-ES" dirty="0" err="1">
                <a:effectLst/>
              </a:rPr>
              <a:t>Profiling</a:t>
            </a:r>
            <a:r>
              <a:rPr lang="es-ES" dirty="0">
                <a:effectLst/>
              </a:rPr>
              <a:t> con </a:t>
            </a:r>
            <a:r>
              <a:rPr lang="es-ES" dirty="0" err="1">
                <a:effectLst/>
              </a:rPr>
              <a:t>snakeviz</a:t>
            </a:r>
            <a:endParaRPr lang="es-ES" dirty="0">
              <a:effectLst/>
            </a:endParaRPr>
          </a:p>
          <a:p>
            <a:pPr>
              <a:spcBef>
                <a:spcPts val="200"/>
              </a:spcBef>
            </a:pPr>
            <a:r>
              <a:rPr lang="es-ES" dirty="0">
                <a:effectLst/>
              </a:rPr>
              <a:t>Se puede utilizar </a:t>
            </a:r>
            <a:r>
              <a:rPr lang="es-ES" dirty="0" err="1">
                <a:effectLst/>
              </a:rPr>
              <a:t>snakeviz</a:t>
            </a:r>
            <a:r>
              <a:rPr lang="es-ES" dirty="0">
                <a:effectLst/>
              </a:rPr>
              <a:t>, una herramienta que permite visualizar los resultados de </a:t>
            </a:r>
            <a:r>
              <a:rPr lang="es-ES" dirty="0" err="1">
                <a:effectLst/>
              </a:rPr>
              <a:t>cProfile</a:t>
            </a:r>
            <a:r>
              <a:rPr lang="es-ES" dirty="0">
                <a:effectLst/>
              </a:rPr>
              <a:t> de manera gráfica.</a:t>
            </a:r>
          </a:p>
          <a:p>
            <a:pPr>
              <a:spcBef>
                <a:spcPts val="200"/>
              </a:spcBef>
            </a:pPr>
            <a:endParaRPr lang="en-US" dirty="0">
              <a:effectLst/>
            </a:endParaRPr>
          </a:p>
        </p:txBody>
      </p:sp>
      <p:pic>
        <p:nvPicPr>
          <p:cNvPr id="5" name="Picture 4">
            <a:extLst>
              <a:ext uri="{FF2B5EF4-FFF2-40B4-BE49-F238E27FC236}">
                <a16:creationId xmlns:a16="http://schemas.microsoft.com/office/drawing/2014/main" id="{3C47081D-DB15-9B40-418F-A243EE2361AF}"/>
              </a:ext>
            </a:extLst>
          </p:cNvPr>
          <p:cNvPicPr>
            <a:picLocks noChangeAspect="1"/>
          </p:cNvPicPr>
          <p:nvPr/>
        </p:nvPicPr>
        <p:blipFill>
          <a:blip r:embed="rId2"/>
          <a:stretch>
            <a:fillRect/>
          </a:stretch>
        </p:blipFill>
        <p:spPr>
          <a:xfrm>
            <a:off x="5587291" y="1380966"/>
            <a:ext cx="6318959" cy="4762659"/>
          </a:xfrm>
          <a:prstGeom prst="rect">
            <a:avLst/>
          </a:prstGeom>
        </p:spPr>
      </p:pic>
    </p:spTree>
    <p:extLst>
      <p:ext uri="{BB962C8B-B14F-4D97-AF65-F5344CB8AC3E}">
        <p14:creationId xmlns:p14="http://schemas.microsoft.com/office/powerpoint/2010/main" val="1963231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DB29C-A110-05DA-772A-715CF388E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E14D1-1927-5C55-6944-34B99D47C752}"/>
              </a:ext>
            </a:extLst>
          </p:cNvPr>
          <p:cNvSpPr>
            <a:spLocks noGrp="1"/>
          </p:cNvSpPr>
          <p:nvPr>
            <p:ph type="title"/>
          </p:nvPr>
        </p:nvSpPr>
        <p:spPr>
          <a:xfrm>
            <a:off x="838200" y="365760"/>
            <a:ext cx="10515600" cy="1325880"/>
          </a:xfrm>
        </p:spPr>
        <p:txBody>
          <a:bodyPr anchor="ctr">
            <a:normAutofit/>
          </a:bodyPr>
          <a:lstStyle/>
          <a:p>
            <a:r>
              <a:rPr lang="es-ES" b="1" dirty="0"/>
              <a:t>Estrategias Clave de Optimización</a:t>
            </a:r>
          </a:p>
        </p:txBody>
      </p:sp>
      <p:sp>
        <p:nvSpPr>
          <p:cNvPr id="3" name="Content Placeholder 2">
            <a:extLst>
              <a:ext uri="{FF2B5EF4-FFF2-40B4-BE49-F238E27FC236}">
                <a16:creationId xmlns:a16="http://schemas.microsoft.com/office/drawing/2014/main" id="{847F3E3D-006B-6417-50A9-A975E392480B}"/>
              </a:ext>
            </a:extLst>
          </p:cNvPr>
          <p:cNvSpPr>
            <a:spLocks noGrp="1"/>
          </p:cNvSpPr>
          <p:nvPr>
            <p:ph sz="quarter" idx="13"/>
          </p:nvPr>
        </p:nvSpPr>
        <p:spPr>
          <a:xfrm>
            <a:off x="213360" y="2024781"/>
            <a:ext cx="4511039" cy="4137189"/>
          </a:xfrm>
        </p:spPr>
        <p:txBody>
          <a:bodyPr vert="horz" lIns="91440" tIns="45720" rIns="91440" bIns="45720" rtlCol="0">
            <a:normAutofit/>
          </a:bodyPr>
          <a:lstStyle/>
          <a:p>
            <a:r>
              <a:rPr lang="es-ES" b="1" dirty="0"/>
              <a:t>E. Preprocesamiento eficiente</a:t>
            </a:r>
          </a:p>
          <a:p>
            <a:r>
              <a:rPr lang="es-ES" dirty="0"/>
              <a:t>Ejemplo en Java:</a:t>
            </a:r>
          </a:p>
          <a:p>
            <a:r>
              <a:rPr lang="es-ES" dirty="0"/>
              <a:t>Optimización aplicada:</a:t>
            </a:r>
          </a:p>
          <a:p>
            <a:r>
              <a:rPr lang="es-ES" dirty="0" err="1"/>
              <a:t>Tokenización</a:t>
            </a:r>
            <a:r>
              <a:rPr lang="es-ES" dirty="0"/>
              <a:t> eficiente usando </a:t>
            </a:r>
            <a:r>
              <a:rPr lang="es-ES" dirty="0" err="1"/>
              <a:t>split</a:t>
            </a:r>
            <a:r>
              <a:rPr lang="es-ES" dirty="0"/>
              <a:t>.</a:t>
            </a:r>
          </a:p>
          <a:p>
            <a:r>
              <a:rPr lang="es-ES" dirty="0"/>
              <a:t>Filtrado anticipado (</a:t>
            </a:r>
            <a:r>
              <a:rPr lang="es-ES" dirty="0" err="1"/>
              <a:t>length</a:t>
            </a:r>
            <a:r>
              <a:rPr lang="es-ES" dirty="0"/>
              <a:t> &gt; 2, no duplicados).</a:t>
            </a:r>
          </a:p>
          <a:p>
            <a:r>
              <a:rPr lang="es-ES" dirty="0"/>
              <a:t>Transformación perezosa con </a:t>
            </a:r>
            <a:r>
              <a:rPr lang="es-ES" dirty="0" err="1"/>
              <a:t>streams</a:t>
            </a:r>
            <a:r>
              <a:rPr lang="es-ES" dirty="0"/>
              <a:t>.</a:t>
            </a:r>
          </a:p>
          <a:p>
            <a:endParaRPr lang="es-ES" dirty="0"/>
          </a:p>
          <a:p>
            <a:endParaRPr lang="es-ES" dirty="0"/>
          </a:p>
        </p:txBody>
      </p:sp>
      <p:pic>
        <p:nvPicPr>
          <p:cNvPr id="5" name="Picture 4">
            <a:extLst>
              <a:ext uri="{FF2B5EF4-FFF2-40B4-BE49-F238E27FC236}">
                <a16:creationId xmlns:a16="http://schemas.microsoft.com/office/drawing/2014/main" id="{8CC1FD90-6851-02FC-2883-86BD7276EC72}"/>
              </a:ext>
            </a:extLst>
          </p:cNvPr>
          <p:cNvPicPr>
            <a:picLocks noChangeAspect="1"/>
          </p:cNvPicPr>
          <p:nvPr/>
        </p:nvPicPr>
        <p:blipFill>
          <a:blip r:embed="rId3"/>
          <a:stretch>
            <a:fillRect/>
          </a:stretch>
        </p:blipFill>
        <p:spPr>
          <a:xfrm>
            <a:off x="4852945" y="1584212"/>
            <a:ext cx="7125694" cy="4434862"/>
          </a:xfrm>
          <a:prstGeom prst="rect">
            <a:avLst/>
          </a:prstGeom>
        </p:spPr>
      </p:pic>
    </p:spTree>
    <p:extLst>
      <p:ext uri="{BB962C8B-B14F-4D97-AF65-F5344CB8AC3E}">
        <p14:creationId xmlns:p14="http://schemas.microsoft.com/office/powerpoint/2010/main" val="42889329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Profiling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5"/>
          </p:nvPr>
        </p:nvSpPr>
        <p:spPr>
          <a:xfrm>
            <a:off x="838201" y="1790329"/>
            <a:ext cx="4594934" cy="4113054"/>
          </a:xfrm>
        </p:spPr>
        <p:txBody>
          <a:bodyPr>
            <a:normAutofit/>
          </a:bodyPr>
          <a:lstStyle/>
          <a:p>
            <a:pPr>
              <a:spcBef>
                <a:spcPts val="200"/>
              </a:spcBef>
            </a:pPr>
            <a:r>
              <a:rPr lang="es-ES" b="1" dirty="0" err="1"/>
              <a:t>memory_profiler</a:t>
            </a:r>
            <a:r>
              <a:rPr lang="es-ES" dirty="0"/>
              <a:t>: Herramienta para medir el uso de memoria en Python. Puede integrarse fácilmente en el código para rastrear el consumo de memoria de funciones específicas.</a:t>
            </a:r>
            <a:r>
              <a:rPr lang="es-ES" dirty="0">
                <a:effectLst/>
              </a:rPr>
              <a:t>.</a:t>
            </a:r>
          </a:p>
          <a:p>
            <a:pPr>
              <a:spcBef>
                <a:spcPts val="200"/>
              </a:spcBef>
            </a:pPr>
            <a:endParaRPr lang="en-US" dirty="0">
              <a:effectLst/>
            </a:endParaRPr>
          </a:p>
        </p:txBody>
      </p:sp>
      <p:sp>
        <p:nvSpPr>
          <p:cNvPr id="4" name="TextBox 3">
            <a:extLst>
              <a:ext uri="{FF2B5EF4-FFF2-40B4-BE49-F238E27FC236}">
                <a16:creationId xmlns:a16="http://schemas.microsoft.com/office/drawing/2014/main" id="{B3756B08-4776-8B6F-CC08-96C8C868020A}"/>
              </a:ext>
            </a:extLst>
          </p:cNvPr>
          <p:cNvSpPr txBox="1"/>
          <p:nvPr/>
        </p:nvSpPr>
        <p:spPr>
          <a:xfrm>
            <a:off x="5746070" y="1790329"/>
            <a:ext cx="5022543" cy="2862322"/>
          </a:xfrm>
          <a:prstGeom prst="rect">
            <a:avLst/>
          </a:prstGeom>
          <a:noFill/>
        </p:spPr>
        <p:txBody>
          <a:bodyPr wrap="square">
            <a:spAutoFit/>
          </a:bodyPr>
          <a:lstStyle/>
          <a:p>
            <a:r>
              <a:rPr lang="en-US" dirty="0" err="1"/>
              <a:t>Instalación</a:t>
            </a:r>
            <a:r>
              <a:rPr lang="en-US" dirty="0"/>
              <a:t>:</a:t>
            </a:r>
          </a:p>
          <a:p>
            <a:endParaRPr lang="en-US" dirty="0"/>
          </a:p>
          <a:p>
            <a:r>
              <a:rPr lang="en-US" dirty="0"/>
              <a:t>pip install memory-profiler</a:t>
            </a:r>
          </a:p>
          <a:p>
            <a:r>
              <a:rPr lang="en-US" dirty="0" err="1"/>
              <a:t>Uso</a:t>
            </a:r>
            <a:r>
              <a:rPr lang="en-US" dirty="0"/>
              <a:t> </a:t>
            </a:r>
            <a:r>
              <a:rPr lang="en-US" dirty="0" err="1"/>
              <a:t>básico</a:t>
            </a:r>
            <a:r>
              <a:rPr lang="en-US" dirty="0"/>
              <a:t>:</a:t>
            </a:r>
          </a:p>
          <a:p>
            <a:endParaRPr lang="en-US" dirty="0"/>
          </a:p>
          <a:p>
            <a:r>
              <a:rPr lang="en-US" dirty="0"/>
              <a:t>from </a:t>
            </a:r>
            <a:r>
              <a:rPr lang="en-US" dirty="0" err="1"/>
              <a:t>memory_profiler</a:t>
            </a:r>
            <a:r>
              <a:rPr lang="en-US" dirty="0"/>
              <a:t> import profile</a:t>
            </a:r>
          </a:p>
          <a:p>
            <a:endParaRPr lang="en-US" dirty="0"/>
          </a:p>
          <a:p>
            <a:r>
              <a:rPr lang="en-US" dirty="0"/>
              <a:t>@profile</a:t>
            </a:r>
          </a:p>
          <a:p>
            <a:r>
              <a:rPr lang="en-US" dirty="0"/>
              <a:t>def </a:t>
            </a:r>
            <a:r>
              <a:rPr lang="en-US" dirty="0" err="1"/>
              <a:t>mi_funcion</a:t>
            </a:r>
            <a:r>
              <a:rPr lang="en-US" dirty="0"/>
              <a:t>():</a:t>
            </a:r>
          </a:p>
          <a:p>
            <a:r>
              <a:rPr lang="en-US" dirty="0"/>
              <a:t>    # </a:t>
            </a:r>
            <a:r>
              <a:rPr lang="en-US" dirty="0" err="1"/>
              <a:t>código</a:t>
            </a:r>
            <a:endParaRPr lang="en-US" dirty="0"/>
          </a:p>
        </p:txBody>
      </p:sp>
    </p:spTree>
    <p:extLst>
      <p:ext uri="{BB962C8B-B14F-4D97-AF65-F5344CB8AC3E}">
        <p14:creationId xmlns:p14="http://schemas.microsoft.com/office/powerpoint/2010/main" val="20499319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Profiling</a:t>
            </a:r>
            <a:endParaRPr lang="en-US" b="1" dirty="0">
              <a:effectLst/>
            </a:endParaRPr>
          </a:p>
        </p:txBody>
      </p:sp>
      <p:sp>
        <p:nvSpPr>
          <p:cNvPr id="4" name="TextBox 3">
            <a:extLst>
              <a:ext uri="{FF2B5EF4-FFF2-40B4-BE49-F238E27FC236}">
                <a16:creationId xmlns:a16="http://schemas.microsoft.com/office/drawing/2014/main" id="{B3756B08-4776-8B6F-CC08-96C8C868020A}"/>
              </a:ext>
            </a:extLst>
          </p:cNvPr>
          <p:cNvSpPr txBox="1"/>
          <p:nvPr/>
        </p:nvSpPr>
        <p:spPr>
          <a:xfrm>
            <a:off x="5746070" y="1790329"/>
            <a:ext cx="5022543" cy="369332"/>
          </a:xfrm>
          <a:prstGeom prst="rect">
            <a:avLst/>
          </a:prstGeom>
          <a:noFill/>
        </p:spPr>
        <p:txBody>
          <a:bodyPr wrap="square">
            <a:spAutoFit/>
          </a:bodyPr>
          <a:lstStyle/>
          <a:p>
            <a:endParaRPr lang="en-US" dirty="0"/>
          </a:p>
        </p:txBody>
      </p:sp>
      <p:sp>
        <p:nvSpPr>
          <p:cNvPr id="7" name="Content Placeholder 3">
            <a:extLst>
              <a:ext uri="{FF2B5EF4-FFF2-40B4-BE49-F238E27FC236}">
                <a16:creationId xmlns:a16="http://schemas.microsoft.com/office/drawing/2014/main" id="{788C2D2B-30DC-ACB4-B640-C19D3F100910}"/>
              </a:ext>
            </a:extLst>
          </p:cNvPr>
          <p:cNvSpPr>
            <a:spLocks noGrp="1"/>
          </p:cNvSpPr>
          <p:nvPr>
            <p:ph sz="quarter" idx="15"/>
          </p:nvPr>
        </p:nvSpPr>
        <p:spPr>
          <a:xfrm>
            <a:off x="838200" y="1790700"/>
            <a:ext cx="3502981" cy="4113213"/>
          </a:xfrm>
        </p:spPr>
        <p:txBody>
          <a:bodyPr>
            <a:normAutofit/>
          </a:bodyPr>
          <a:lstStyle/>
          <a:p>
            <a:pPr>
              <a:spcBef>
                <a:spcPts val="200"/>
              </a:spcBef>
            </a:pPr>
            <a:r>
              <a:rPr lang="es-ES" b="1" dirty="0" err="1"/>
              <a:t>memory_profiler</a:t>
            </a:r>
            <a:r>
              <a:rPr lang="es-ES" dirty="0"/>
              <a:t>: Ejemplo</a:t>
            </a:r>
            <a:endParaRPr lang="es-ES" dirty="0">
              <a:effectLst/>
            </a:endParaRPr>
          </a:p>
          <a:p>
            <a:pPr>
              <a:spcBef>
                <a:spcPts val="200"/>
              </a:spcBef>
            </a:pPr>
            <a:endParaRPr lang="en-US" dirty="0">
              <a:effectLst/>
            </a:endParaRPr>
          </a:p>
        </p:txBody>
      </p:sp>
      <p:pic>
        <p:nvPicPr>
          <p:cNvPr id="11" name="Picture 10">
            <a:extLst>
              <a:ext uri="{FF2B5EF4-FFF2-40B4-BE49-F238E27FC236}">
                <a16:creationId xmlns:a16="http://schemas.microsoft.com/office/drawing/2014/main" id="{E18F40E4-1516-7033-ED30-CD0E4B0B0480}"/>
              </a:ext>
            </a:extLst>
          </p:cNvPr>
          <p:cNvPicPr>
            <a:picLocks noChangeAspect="1"/>
          </p:cNvPicPr>
          <p:nvPr/>
        </p:nvPicPr>
        <p:blipFill>
          <a:blip r:embed="rId2"/>
          <a:stretch>
            <a:fillRect/>
          </a:stretch>
        </p:blipFill>
        <p:spPr>
          <a:xfrm>
            <a:off x="195308" y="2441670"/>
            <a:ext cx="11922711" cy="2951204"/>
          </a:xfrm>
          <a:prstGeom prst="rect">
            <a:avLst/>
          </a:prstGeom>
        </p:spPr>
      </p:pic>
    </p:spTree>
    <p:extLst>
      <p:ext uri="{BB962C8B-B14F-4D97-AF65-F5344CB8AC3E}">
        <p14:creationId xmlns:p14="http://schemas.microsoft.com/office/powerpoint/2010/main" val="22119844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Profiling</a:t>
            </a:r>
            <a:endParaRPr lang="en-US" b="1" dirty="0">
              <a:effectLst/>
            </a:endParaRPr>
          </a:p>
        </p:txBody>
      </p:sp>
      <p:sp>
        <p:nvSpPr>
          <p:cNvPr id="4" name="TextBox 3">
            <a:extLst>
              <a:ext uri="{FF2B5EF4-FFF2-40B4-BE49-F238E27FC236}">
                <a16:creationId xmlns:a16="http://schemas.microsoft.com/office/drawing/2014/main" id="{B3756B08-4776-8B6F-CC08-96C8C868020A}"/>
              </a:ext>
            </a:extLst>
          </p:cNvPr>
          <p:cNvSpPr txBox="1"/>
          <p:nvPr/>
        </p:nvSpPr>
        <p:spPr>
          <a:xfrm>
            <a:off x="5746070" y="1790329"/>
            <a:ext cx="5022543" cy="369332"/>
          </a:xfrm>
          <a:prstGeom prst="rect">
            <a:avLst/>
          </a:prstGeom>
          <a:noFill/>
        </p:spPr>
        <p:txBody>
          <a:bodyPr wrap="square">
            <a:spAutoFit/>
          </a:bodyPr>
          <a:lstStyle/>
          <a:p>
            <a:endParaRPr lang="en-US" dirty="0"/>
          </a:p>
        </p:txBody>
      </p:sp>
      <p:sp>
        <p:nvSpPr>
          <p:cNvPr id="7" name="Content Placeholder 3">
            <a:extLst>
              <a:ext uri="{FF2B5EF4-FFF2-40B4-BE49-F238E27FC236}">
                <a16:creationId xmlns:a16="http://schemas.microsoft.com/office/drawing/2014/main" id="{788C2D2B-30DC-ACB4-B640-C19D3F100910}"/>
              </a:ext>
            </a:extLst>
          </p:cNvPr>
          <p:cNvSpPr>
            <a:spLocks noGrp="1"/>
          </p:cNvSpPr>
          <p:nvPr>
            <p:ph sz="quarter" idx="15"/>
          </p:nvPr>
        </p:nvSpPr>
        <p:spPr>
          <a:xfrm>
            <a:off x="838200" y="1790700"/>
            <a:ext cx="3502981" cy="4113213"/>
          </a:xfrm>
        </p:spPr>
        <p:txBody>
          <a:bodyPr>
            <a:normAutofit/>
          </a:bodyPr>
          <a:lstStyle/>
          <a:p>
            <a:pPr>
              <a:spcBef>
                <a:spcPts val="200"/>
              </a:spcBef>
            </a:pPr>
            <a:r>
              <a:rPr lang="es-ES" b="1" dirty="0" err="1"/>
              <a:t>memory_profiler</a:t>
            </a:r>
            <a:r>
              <a:rPr lang="es-ES" dirty="0"/>
              <a:t>: Ejemplo</a:t>
            </a:r>
            <a:endParaRPr lang="es-ES" dirty="0">
              <a:effectLst/>
            </a:endParaRPr>
          </a:p>
          <a:p>
            <a:pPr>
              <a:spcBef>
                <a:spcPts val="200"/>
              </a:spcBef>
            </a:pPr>
            <a:endParaRPr lang="en-US" dirty="0">
              <a:effectLst/>
            </a:endParaRPr>
          </a:p>
        </p:txBody>
      </p:sp>
      <p:pic>
        <p:nvPicPr>
          <p:cNvPr id="5" name="Picture 4">
            <a:extLst>
              <a:ext uri="{FF2B5EF4-FFF2-40B4-BE49-F238E27FC236}">
                <a16:creationId xmlns:a16="http://schemas.microsoft.com/office/drawing/2014/main" id="{B271E68F-3BDB-06CC-CED9-4BE6010F19BB}"/>
              </a:ext>
            </a:extLst>
          </p:cNvPr>
          <p:cNvPicPr>
            <a:picLocks noChangeAspect="1"/>
          </p:cNvPicPr>
          <p:nvPr/>
        </p:nvPicPr>
        <p:blipFill>
          <a:blip r:embed="rId2"/>
          <a:stretch>
            <a:fillRect/>
          </a:stretch>
        </p:blipFill>
        <p:spPr>
          <a:xfrm>
            <a:off x="239697" y="2258667"/>
            <a:ext cx="11798423" cy="3639538"/>
          </a:xfrm>
          <a:prstGeom prst="rect">
            <a:avLst/>
          </a:prstGeom>
        </p:spPr>
      </p:pic>
    </p:spTree>
    <p:extLst>
      <p:ext uri="{BB962C8B-B14F-4D97-AF65-F5344CB8AC3E}">
        <p14:creationId xmlns:p14="http://schemas.microsoft.com/office/powerpoint/2010/main" val="27865730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err="1">
                <a:effectLst/>
              </a:rPr>
              <a:t>testing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72020"/>
            <a:ext cx="10748059" cy="4429285"/>
          </a:xfrm>
        </p:spPr>
        <p:txBody>
          <a:bodyPr>
            <a:normAutofit fontScale="92500" lnSpcReduction="10000"/>
          </a:bodyPr>
          <a:lstStyle/>
          <a:p>
            <a:r>
              <a:rPr lang="es-ES" sz="1800" dirty="0">
                <a:effectLst/>
                <a:latin typeface="Times New Roman" panose="02020603050405020304" pitchFamily="18" charset="0"/>
                <a:ea typeface="Times New Roman" panose="02020603050405020304" pitchFamily="18" charset="0"/>
              </a:rPr>
              <a:t>El </a:t>
            </a:r>
            <a:r>
              <a:rPr lang="es-ES" sz="1800" dirty="0" err="1">
                <a:effectLst/>
                <a:latin typeface="Times New Roman" panose="02020603050405020304" pitchFamily="18" charset="0"/>
                <a:ea typeface="Times New Roman" panose="02020603050405020304" pitchFamily="18" charset="0"/>
              </a:rPr>
              <a:t>testing</a:t>
            </a:r>
            <a:r>
              <a:rPr lang="es-ES" sz="1800" dirty="0">
                <a:effectLst/>
                <a:latin typeface="Times New Roman" panose="02020603050405020304" pitchFamily="18" charset="0"/>
                <a:ea typeface="Times New Roman" panose="02020603050405020304" pitchFamily="18" charset="0"/>
              </a:rPr>
              <a:t> es el proceso de verificar que el código funcione correctamente y cumpla con las expectativas. </a:t>
            </a:r>
          </a:p>
          <a:p>
            <a:r>
              <a:rPr lang="es-ES" sz="1800" dirty="0">
                <a:effectLst/>
                <a:latin typeface="Times New Roman" panose="02020603050405020304" pitchFamily="18" charset="0"/>
                <a:ea typeface="Times New Roman" panose="02020603050405020304" pitchFamily="18" charset="0"/>
              </a:rPr>
              <a:t>Los </a:t>
            </a:r>
            <a:r>
              <a:rPr lang="es-ES" sz="1800" dirty="0" err="1">
                <a:effectLst/>
                <a:latin typeface="Times New Roman" panose="02020603050405020304" pitchFamily="18" charset="0"/>
                <a:ea typeface="Times New Roman" panose="02020603050405020304" pitchFamily="18" charset="0"/>
              </a:rPr>
              <a:t>tests</a:t>
            </a:r>
            <a:r>
              <a:rPr lang="es-ES" sz="1800" dirty="0">
                <a:effectLst/>
                <a:latin typeface="Times New Roman" panose="02020603050405020304" pitchFamily="18" charset="0"/>
                <a:ea typeface="Times New Roman" panose="02020603050405020304" pitchFamily="18" charset="0"/>
              </a:rPr>
              <a:t> aseguran que los cambios en el código no rompan funcionalidades existentes y que el software sea confiable.</a:t>
            </a:r>
          </a:p>
          <a:p>
            <a:endParaRPr lang="es-ES" sz="1800" dirty="0">
              <a:effectLst/>
              <a:latin typeface="Times New Roman" panose="02020603050405020304" pitchFamily="18" charset="0"/>
              <a:ea typeface="Times New Roman" panose="02020603050405020304" pitchFamily="18" charset="0"/>
            </a:endParaRPr>
          </a:p>
          <a:p>
            <a:r>
              <a:rPr lang="es-ES" sz="1800" b="1" dirty="0">
                <a:effectLst/>
                <a:latin typeface="Times New Roman" panose="02020603050405020304" pitchFamily="18" charset="0"/>
                <a:ea typeface="Times New Roman" panose="02020603050405020304" pitchFamily="18" charset="0"/>
              </a:rPr>
              <a:t>Tipos de </a:t>
            </a:r>
            <a:r>
              <a:rPr lang="es-ES" sz="1800" b="1" dirty="0" err="1">
                <a:effectLst/>
                <a:latin typeface="Times New Roman" panose="02020603050405020304" pitchFamily="18" charset="0"/>
                <a:ea typeface="Times New Roman" panose="02020603050405020304" pitchFamily="18" charset="0"/>
              </a:rPr>
              <a:t>Testing</a:t>
            </a:r>
            <a:endParaRPr lang="es-ES" sz="1800" b="1" dirty="0">
              <a:effectLst/>
              <a:latin typeface="Times New Roman" panose="02020603050405020304" pitchFamily="18" charset="0"/>
              <a:ea typeface="Times New Roman" panose="02020603050405020304" pitchFamily="18" charset="0"/>
            </a:endParaRPr>
          </a:p>
          <a:p>
            <a:r>
              <a:rPr lang="es-ES" sz="1800" b="1" dirty="0" err="1">
                <a:effectLst/>
                <a:latin typeface="Times New Roman" panose="02020603050405020304" pitchFamily="18" charset="0"/>
                <a:ea typeface="Times New Roman" panose="02020603050405020304" pitchFamily="18" charset="0"/>
              </a:rPr>
              <a:t>Unit</a:t>
            </a:r>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Testing</a:t>
            </a:r>
            <a:r>
              <a:rPr lang="es-ES" sz="1800" b="1"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(Pruebas Unitarias): Prueban partes pequeñas y específicas del código, como funciones o métodos. Cada prueba unitaria verifica una única funcionalidad.</a:t>
            </a:r>
          </a:p>
          <a:p>
            <a:r>
              <a:rPr lang="es-ES" sz="1800" dirty="0">
                <a:effectLst/>
                <a:latin typeface="Times New Roman" panose="02020603050405020304" pitchFamily="18" charset="0"/>
                <a:ea typeface="Times New Roman" panose="02020603050405020304" pitchFamily="18" charset="0"/>
              </a:rPr>
              <a:t>Herramienta en Python: </a:t>
            </a:r>
            <a:r>
              <a:rPr lang="es-ES" sz="1800" dirty="0" err="1">
                <a:effectLst/>
                <a:latin typeface="Times New Roman" panose="02020603050405020304" pitchFamily="18" charset="0"/>
                <a:ea typeface="Times New Roman" panose="02020603050405020304" pitchFamily="18" charset="0"/>
              </a:rPr>
              <a:t>unittest</a:t>
            </a:r>
            <a:r>
              <a:rPr lang="es-ES" sz="1800" dirty="0">
                <a:effectLst/>
                <a:latin typeface="Times New Roman" panose="02020603050405020304" pitchFamily="18" charset="0"/>
                <a:ea typeface="Times New Roman" panose="02020603050405020304" pitchFamily="18" charset="0"/>
              </a:rPr>
              <a:t>.</a:t>
            </a:r>
          </a:p>
          <a:p>
            <a:r>
              <a:rPr lang="es-ES" sz="1800" b="1" dirty="0" err="1">
                <a:effectLst/>
                <a:latin typeface="Times New Roman" panose="02020603050405020304" pitchFamily="18" charset="0"/>
                <a:ea typeface="Times New Roman" panose="02020603050405020304" pitchFamily="18" charset="0"/>
              </a:rPr>
              <a:t>Integration</a:t>
            </a:r>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Testing</a:t>
            </a:r>
            <a:r>
              <a:rPr lang="es-ES" sz="1800" b="1"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(Pruebas de Integración): Verifican que diferentes partes del sistema funcionen bien juntas. Son más amplias que las pruebas unitarias.</a:t>
            </a:r>
          </a:p>
          <a:p>
            <a:r>
              <a:rPr lang="es-ES" sz="1800" b="1" dirty="0" err="1">
                <a:effectLst/>
                <a:latin typeface="Times New Roman" panose="02020603050405020304" pitchFamily="18" charset="0"/>
                <a:ea typeface="Times New Roman" panose="02020603050405020304" pitchFamily="18" charset="0"/>
              </a:rPr>
              <a:t>Functional</a:t>
            </a:r>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Testing</a:t>
            </a:r>
            <a:r>
              <a:rPr lang="es-ES" sz="1800" b="1"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(Pruebas Funcionales): Prueban una función completa del software, asegurándose de que funcione correctamente de acuerdo con los requisitos especificados.</a:t>
            </a:r>
          </a:p>
          <a:p>
            <a:r>
              <a:rPr lang="es-ES" sz="1800" b="1" dirty="0" err="1">
                <a:effectLst/>
                <a:latin typeface="Times New Roman" panose="02020603050405020304" pitchFamily="18" charset="0"/>
                <a:ea typeface="Times New Roman" panose="02020603050405020304" pitchFamily="18" charset="0"/>
              </a:rPr>
              <a:t>Regression</a:t>
            </a:r>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Testing</a:t>
            </a:r>
            <a:r>
              <a:rPr lang="es-ES" sz="1800" b="1"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(Pruebas de Regresión): Se realizan después de que se han realizado cambios en el código para asegurarse de que estos cambios no hayan introducido errores.</a:t>
            </a:r>
          </a:p>
          <a:p>
            <a:r>
              <a:rPr lang="es-ES" sz="1800" b="1" dirty="0">
                <a:effectLst/>
                <a:latin typeface="Times New Roman" panose="02020603050405020304" pitchFamily="18" charset="0"/>
                <a:ea typeface="Times New Roman" panose="02020603050405020304" pitchFamily="18" charset="0"/>
              </a:rPr>
              <a:t>Performance </a:t>
            </a:r>
            <a:r>
              <a:rPr lang="es-ES" sz="1800" b="1" dirty="0" err="1">
                <a:effectLst/>
                <a:latin typeface="Times New Roman" panose="02020603050405020304" pitchFamily="18" charset="0"/>
                <a:ea typeface="Times New Roman" panose="02020603050405020304" pitchFamily="18" charset="0"/>
              </a:rPr>
              <a:t>Testing</a:t>
            </a:r>
            <a:r>
              <a:rPr lang="es-ES" sz="1800" b="1"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(Pruebas de Rendimiento): Verifican que el sistema funcione bien bajo ciertas condiciones de carga.</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24165903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err="1">
                <a:effectLst/>
              </a:rPr>
              <a:t>testing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72020"/>
            <a:ext cx="10748059" cy="4429285"/>
          </a:xfrm>
        </p:spPr>
        <p:txBody>
          <a:bodyPr>
            <a:normAutofit/>
          </a:bodyPr>
          <a:lstStyle/>
          <a:p>
            <a:r>
              <a:rPr lang="es-ES" sz="1800" dirty="0">
                <a:effectLst/>
                <a:latin typeface="Times New Roman" panose="02020603050405020304" pitchFamily="18" charset="0"/>
                <a:ea typeface="Times New Roman" panose="02020603050405020304" pitchFamily="18" charset="0"/>
              </a:rPr>
              <a:t>Herramientas de </a:t>
            </a:r>
            <a:r>
              <a:rPr lang="es-ES" sz="1800" dirty="0" err="1">
                <a:effectLst/>
                <a:latin typeface="Times New Roman" panose="02020603050405020304" pitchFamily="18" charset="0"/>
                <a:ea typeface="Times New Roman" panose="02020603050405020304" pitchFamily="18" charset="0"/>
              </a:rPr>
              <a:t>Testing</a:t>
            </a:r>
            <a:r>
              <a:rPr lang="es-ES" sz="1800" dirty="0">
                <a:effectLst/>
                <a:latin typeface="Times New Roman" panose="02020603050405020304" pitchFamily="18" charset="0"/>
                <a:ea typeface="Times New Roman" panose="02020603050405020304" pitchFamily="18" charset="0"/>
              </a:rPr>
              <a:t> en Python</a:t>
            </a:r>
          </a:p>
          <a:p>
            <a:r>
              <a:rPr lang="es-ES" sz="1800" dirty="0" err="1">
                <a:effectLst/>
                <a:latin typeface="Times New Roman" panose="02020603050405020304" pitchFamily="18" charset="0"/>
                <a:ea typeface="Times New Roman" panose="02020603050405020304" pitchFamily="18" charset="0"/>
              </a:rPr>
              <a:t>unittest</a:t>
            </a:r>
            <a:r>
              <a:rPr lang="es-ES" sz="1800" dirty="0">
                <a:effectLst/>
                <a:latin typeface="Times New Roman" panose="02020603050405020304" pitchFamily="18" charset="0"/>
                <a:ea typeface="Times New Roman" panose="02020603050405020304" pitchFamily="18" charset="0"/>
              </a:rPr>
              <a:t>: Marco de pruebas unitarias incluido en la biblioteca estándar de Python.</a:t>
            </a:r>
          </a:p>
          <a:p>
            <a:r>
              <a:rPr lang="es-ES" sz="1800" dirty="0" err="1">
                <a:effectLst/>
                <a:latin typeface="Times New Roman" panose="02020603050405020304" pitchFamily="18" charset="0"/>
                <a:ea typeface="Times New Roman" panose="02020603050405020304" pitchFamily="18" charset="0"/>
              </a:rPr>
              <a:t>pytest</a:t>
            </a:r>
            <a:r>
              <a:rPr lang="es-ES" sz="1800" dirty="0">
                <a:effectLst/>
                <a:latin typeface="Times New Roman" panose="02020603050405020304" pitchFamily="18" charset="0"/>
                <a:ea typeface="Times New Roman" panose="02020603050405020304" pitchFamily="18" charset="0"/>
              </a:rPr>
              <a:t>: Herramienta de </a:t>
            </a:r>
            <a:r>
              <a:rPr lang="es-ES" sz="1800" dirty="0" err="1">
                <a:effectLst/>
                <a:latin typeface="Times New Roman" panose="02020603050405020304" pitchFamily="18" charset="0"/>
                <a:ea typeface="Times New Roman" panose="02020603050405020304" pitchFamily="18" charset="0"/>
              </a:rPr>
              <a:t>testing</a:t>
            </a:r>
            <a:r>
              <a:rPr lang="es-ES" sz="1800" dirty="0">
                <a:effectLst/>
                <a:latin typeface="Times New Roman" panose="02020603050405020304" pitchFamily="18" charset="0"/>
                <a:ea typeface="Times New Roman" panose="02020603050405020304" pitchFamily="18" charset="0"/>
              </a:rPr>
              <a:t> avanzada y muy popular, que simplifica la escritura de pruebas y ofrece una sintaxis más sencilla que </a:t>
            </a:r>
            <a:r>
              <a:rPr lang="es-ES" sz="1800" dirty="0" err="1">
                <a:effectLst/>
                <a:latin typeface="Times New Roman" panose="02020603050405020304" pitchFamily="18" charset="0"/>
                <a:ea typeface="Times New Roman" panose="02020603050405020304" pitchFamily="18" charset="0"/>
              </a:rPr>
              <a:t>unittest</a:t>
            </a:r>
            <a:r>
              <a:rPr lang="es-ES" sz="1800" dirty="0">
                <a:effectLst/>
                <a:latin typeface="Times New Roman" panose="02020603050405020304" pitchFamily="18" charset="0"/>
                <a:ea typeface="Times New Roman" panose="02020603050405020304" pitchFamily="18" charset="0"/>
              </a:rPr>
              <a:t>.</a:t>
            </a:r>
          </a:p>
          <a:p>
            <a:r>
              <a:rPr lang="es-ES" sz="1800" dirty="0" err="1">
                <a:effectLst/>
                <a:latin typeface="Times New Roman" panose="02020603050405020304" pitchFamily="18" charset="0"/>
                <a:ea typeface="Times New Roman" panose="02020603050405020304" pitchFamily="18" charset="0"/>
              </a:rPr>
              <a:t>doctest</a:t>
            </a:r>
            <a:r>
              <a:rPr lang="es-ES" sz="1800" dirty="0">
                <a:effectLst/>
                <a:latin typeface="Times New Roman" panose="02020603050405020304" pitchFamily="18" charset="0"/>
                <a:ea typeface="Times New Roman" panose="02020603050405020304" pitchFamily="18" charset="0"/>
              </a:rPr>
              <a:t>: Permite escribir pruebas directamente en la documentación de las funciones.</a:t>
            </a:r>
          </a:p>
          <a:p>
            <a:r>
              <a:rPr lang="es-ES" sz="1800" dirty="0">
                <a:effectLst/>
                <a:latin typeface="Times New Roman" panose="02020603050405020304" pitchFamily="18" charset="0"/>
                <a:ea typeface="Times New Roman" panose="02020603050405020304" pitchFamily="18" charset="0"/>
              </a:rPr>
              <a:t>Beneficios del </a:t>
            </a:r>
            <a:r>
              <a:rPr lang="es-ES" sz="1800" dirty="0" err="1">
                <a:effectLst/>
                <a:latin typeface="Times New Roman" panose="02020603050405020304" pitchFamily="18" charset="0"/>
                <a:ea typeface="Times New Roman" panose="02020603050405020304" pitchFamily="18" charset="0"/>
              </a:rPr>
              <a:t>Testing</a:t>
            </a:r>
            <a:endParaRPr lang="es-ES" sz="1800" dirty="0">
              <a:effectLst/>
              <a:latin typeface="Times New Roman" panose="02020603050405020304" pitchFamily="18" charset="0"/>
              <a:ea typeface="Times New Roman" panose="02020603050405020304" pitchFamily="18" charset="0"/>
            </a:endParaRPr>
          </a:p>
          <a:p>
            <a:r>
              <a:rPr lang="es-ES" sz="1800" dirty="0">
                <a:effectLst/>
                <a:latin typeface="Times New Roman" panose="02020603050405020304" pitchFamily="18" charset="0"/>
                <a:ea typeface="Times New Roman" panose="02020603050405020304" pitchFamily="18" charset="0"/>
              </a:rPr>
              <a:t>Confiabilidad: Asegura que el código funciona según lo esperado.</a:t>
            </a:r>
          </a:p>
          <a:p>
            <a:r>
              <a:rPr lang="es-ES" sz="1800" dirty="0">
                <a:effectLst/>
                <a:latin typeface="Times New Roman" panose="02020603050405020304" pitchFamily="18" charset="0"/>
                <a:ea typeface="Times New Roman" panose="02020603050405020304" pitchFamily="18" charset="0"/>
              </a:rPr>
              <a:t>Mantenimiento: Facilita la detección de errores cuando se realizan cambios en el código.</a:t>
            </a:r>
          </a:p>
          <a:p>
            <a:r>
              <a:rPr lang="es-ES" sz="1800" dirty="0">
                <a:effectLst/>
                <a:latin typeface="Times New Roman" panose="02020603050405020304" pitchFamily="18" charset="0"/>
                <a:ea typeface="Times New Roman" panose="02020603050405020304" pitchFamily="18" charset="0"/>
              </a:rPr>
              <a:t>Calidad del software: Mejora la calidad general del software al garantizar que todas las partes funcionen correctamente.</a:t>
            </a:r>
            <a:endParaRPr lang="en-US" dirty="0">
              <a:effectLst/>
            </a:endParaRPr>
          </a:p>
        </p:txBody>
      </p:sp>
    </p:spTree>
    <p:extLst>
      <p:ext uri="{BB962C8B-B14F-4D97-AF65-F5344CB8AC3E}">
        <p14:creationId xmlns:p14="http://schemas.microsoft.com/office/powerpoint/2010/main" val="41754492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Testing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5"/>
          </p:nvPr>
        </p:nvSpPr>
        <p:spPr>
          <a:xfrm>
            <a:off x="838200" y="1790329"/>
            <a:ext cx="5134335" cy="4113054"/>
          </a:xfrm>
        </p:spPr>
        <p:txBody>
          <a:bodyPr>
            <a:normAutofit/>
          </a:bodyPr>
          <a:lstStyle/>
          <a:p>
            <a:pPr>
              <a:spcBef>
                <a:spcPts val="200"/>
              </a:spcBef>
            </a:pPr>
            <a:r>
              <a:rPr lang="es-ES" dirty="0">
                <a:effectLst/>
              </a:rPr>
              <a:t>El </a:t>
            </a:r>
            <a:r>
              <a:rPr lang="es-ES" dirty="0" err="1">
                <a:effectLst/>
              </a:rPr>
              <a:t>testing</a:t>
            </a:r>
            <a:r>
              <a:rPr lang="es-ES" dirty="0">
                <a:effectLst/>
              </a:rPr>
              <a:t> es esencial para asegurar que las optimizaciones no rompen el código ni introducen errores. Es especialmente importante después de refactorizar o realizar optimizaciones.</a:t>
            </a:r>
          </a:p>
          <a:p>
            <a:pPr>
              <a:spcBef>
                <a:spcPts val="200"/>
              </a:spcBef>
            </a:pPr>
            <a:r>
              <a:rPr lang="es-ES" b="1" dirty="0">
                <a:effectLst/>
              </a:rPr>
              <a:t>Pruebas Unitarias con </a:t>
            </a:r>
            <a:r>
              <a:rPr lang="es-ES" b="1" dirty="0" err="1">
                <a:effectLst/>
              </a:rPr>
              <a:t>unittest</a:t>
            </a:r>
            <a:endParaRPr lang="es-ES" b="1" dirty="0">
              <a:effectLst/>
            </a:endParaRPr>
          </a:p>
          <a:p>
            <a:pPr>
              <a:spcBef>
                <a:spcPts val="200"/>
              </a:spcBef>
            </a:pPr>
            <a:r>
              <a:rPr lang="es-ES" dirty="0">
                <a:effectLst/>
              </a:rPr>
              <a:t>Las pruebas unitarias son fundamentales para verificar que cada parte del código funciona correctamente de manera aislada.</a:t>
            </a:r>
          </a:p>
          <a:p>
            <a:pPr>
              <a:spcBef>
                <a:spcPts val="200"/>
              </a:spcBef>
            </a:pPr>
            <a:endParaRPr lang="en-US" dirty="0">
              <a:effectLst/>
            </a:endParaRPr>
          </a:p>
        </p:txBody>
      </p:sp>
      <p:pic>
        <p:nvPicPr>
          <p:cNvPr id="4" name="Picture 3">
            <a:extLst>
              <a:ext uri="{FF2B5EF4-FFF2-40B4-BE49-F238E27FC236}">
                <a16:creationId xmlns:a16="http://schemas.microsoft.com/office/drawing/2014/main" id="{DB7453C2-D897-1D35-2B3B-FFDE97D1B6BE}"/>
              </a:ext>
            </a:extLst>
          </p:cNvPr>
          <p:cNvPicPr>
            <a:picLocks noChangeAspect="1"/>
          </p:cNvPicPr>
          <p:nvPr/>
        </p:nvPicPr>
        <p:blipFill>
          <a:blip r:embed="rId2"/>
          <a:stretch>
            <a:fillRect/>
          </a:stretch>
        </p:blipFill>
        <p:spPr>
          <a:xfrm>
            <a:off x="5734050" y="1255183"/>
            <a:ext cx="6457950" cy="4762500"/>
          </a:xfrm>
          <a:prstGeom prst="rect">
            <a:avLst/>
          </a:prstGeom>
        </p:spPr>
      </p:pic>
    </p:spTree>
    <p:extLst>
      <p:ext uri="{BB962C8B-B14F-4D97-AF65-F5344CB8AC3E}">
        <p14:creationId xmlns:p14="http://schemas.microsoft.com/office/powerpoint/2010/main" val="29631951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Testing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5"/>
          </p:nvPr>
        </p:nvSpPr>
        <p:spPr>
          <a:xfrm>
            <a:off x="745921" y="1283496"/>
            <a:ext cx="10059099" cy="4762500"/>
          </a:xfrm>
        </p:spPr>
        <p:txBody>
          <a:bodyPr>
            <a:normAutofit/>
          </a:bodyPr>
          <a:lstStyle/>
          <a:p>
            <a:pPr>
              <a:spcBef>
                <a:spcPts val="200"/>
              </a:spcBef>
            </a:pPr>
            <a:r>
              <a:rPr lang="es-ES" dirty="0" err="1">
                <a:effectLst/>
              </a:rPr>
              <a:t>Pytest</a:t>
            </a:r>
            <a:r>
              <a:rPr lang="es-ES" dirty="0">
                <a:effectLst/>
              </a:rPr>
              <a:t> es una de las herramientas más populares para realizar pruebas en Python. Es un marco de pruebas que permite escribir </a:t>
            </a:r>
            <a:r>
              <a:rPr lang="es-ES" dirty="0" err="1">
                <a:effectLst/>
              </a:rPr>
              <a:t>tests</a:t>
            </a:r>
            <a:r>
              <a:rPr lang="es-ES" dirty="0">
                <a:effectLst/>
              </a:rPr>
              <a:t> de forma sencilla, con una sintaxis clara y fácil de leer. </a:t>
            </a:r>
            <a:r>
              <a:rPr lang="es-ES" dirty="0" err="1">
                <a:effectLst/>
              </a:rPr>
              <a:t>Pytest</a:t>
            </a:r>
            <a:r>
              <a:rPr lang="es-ES" dirty="0">
                <a:effectLst/>
              </a:rPr>
              <a:t> es compatible con los estilos de prueba unitarios tradicionales y permite realizar pruebas a nivel funcional o de integración.</a:t>
            </a:r>
          </a:p>
          <a:p>
            <a:pPr>
              <a:spcBef>
                <a:spcPts val="200"/>
              </a:spcBef>
            </a:pPr>
            <a:endParaRPr lang="es-ES" dirty="0">
              <a:effectLst/>
            </a:endParaRPr>
          </a:p>
          <a:p>
            <a:pPr>
              <a:spcBef>
                <a:spcPts val="200"/>
              </a:spcBef>
            </a:pPr>
            <a:r>
              <a:rPr lang="es-ES" dirty="0">
                <a:effectLst/>
              </a:rPr>
              <a:t>Características Clave de </a:t>
            </a:r>
            <a:r>
              <a:rPr lang="es-ES" dirty="0" err="1">
                <a:effectLst/>
              </a:rPr>
              <a:t>Pytest</a:t>
            </a:r>
            <a:r>
              <a:rPr lang="es-ES" dirty="0">
                <a:effectLst/>
              </a:rPr>
              <a:t>:</a:t>
            </a:r>
          </a:p>
          <a:p>
            <a:pPr>
              <a:spcBef>
                <a:spcPts val="200"/>
              </a:spcBef>
            </a:pPr>
            <a:r>
              <a:rPr lang="es-ES" dirty="0">
                <a:effectLst/>
              </a:rPr>
              <a:t>Simplicidad: </a:t>
            </a:r>
            <a:r>
              <a:rPr lang="es-ES" dirty="0" err="1">
                <a:effectLst/>
              </a:rPr>
              <a:t>Pytest</a:t>
            </a:r>
            <a:r>
              <a:rPr lang="es-ES" dirty="0">
                <a:effectLst/>
              </a:rPr>
              <a:t> facilita la escritura de </a:t>
            </a:r>
            <a:r>
              <a:rPr lang="es-ES" dirty="0" err="1">
                <a:effectLst/>
              </a:rPr>
              <a:t>tests</a:t>
            </a:r>
            <a:r>
              <a:rPr lang="es-ES" dirty="0">
                <a:effectLst/>
              </a:rPr>
              <a:t> sin necesidad de </a:t>
            </a:r>
            <a:r>
              <a:rPr lang="es-ES" dirty="0" err="1">
                <a:effectLst/>
              </a:rPr>
              <a:t>boilerplate</a:t>
            </a:r>
            <a:r>
              <a:rPr lang="es-ES" dirty="0">
                <a:effectLst/>
              </a:rPr>
              <a:t> </a:t>
            </a:r>
            <a:r>
              <a:rPr lang="es-ES" dirty="0" err="1">
                <a:effectLst/>
              </a:rPr>
              <a:t>code</a:t>
            </a:r>
            <a:r>
              <a:rPr lang="es-ES" dirty="0">
                <a:effectLst/>
              </a:rPr>
              <a:t>.</a:t>
            </a:r>
          </a:p>
          <a:p>
            <a:pPr>
              <a:spcBef>
                <a:spcPts val="200"/>
              </a:spcBef>
            </a:pPr>
            <a:r>
              <a:rPr lang="es-ES" dirty="0" err="1">
                <a:effectLst/>
              </a:rPr>
              <a:t>Auto-descubrimiento</a:t>
            </a:r>
            <a:r>
              <a:rPr lang="es-ES" dirty="0">
                <a:effectLst/>
              </a:rPr>
              <a:t>: Detecta automáticamente los módulos de prueba y las funciones que comienzan con test_.</a:t>
            </a:r>
          </a:p>
          <a:p>
            <a:pPr>
              <a:spcBef>
                <a:spcPts val="200"/>
              </a:spcBef>
            </a:pPr>
            <a:r>
              <a:rPr lang="es-ES" dirty="0">
                <a:effectLst/>
              </a:rPr>
              <a:t>Fixtures: Permite definir sets de datos comunes o recursos que se pueden reutilizar en múltiples </a:t>
            </a:r>
            <a:r>
              <a:rPr lang="es-ES" dirty="0" err="1">
                <a:effectLst/>
              </a:rPr>
              <a:t>tests</a:t>
            </a:r>
            <a:r>
              <a:rPr lang="es-ES" dirty="0">
                <a:effectLst/>
              </a:rPr>
              <a:t>.</a:t>
            </a:r>
          </a:p>
          <a:p>
            <a:pPr>
              <a:spcBef>
                <a:spcPts val="200"/>
              </a:spcBef>
            </a:pPr>
            <a:r>
              <a:rPr lang="es-ES" dirty="0">
                <a:effectLst/>
              </a:rPr>
              <a:t>Compatibilidad: Soporta </a:t>
            </a:r>
            <a:r>
              <a:rPr lang="es-ES" dirty="0" err="1">
                <a:effectLst/>
              </a:rPr>
              <a:t>tests</a:t>
            </a:r>
            <a:r>
              <a:rPr lang="es-ES" dirty="0">
                <a:effectLst/>
              </a:rPr>
              <a:t> escritos con otros </a:t>
            </a:r>
            <a:r>
              <a:rPr lang="es-ES" dirty="0" err="1">
                <a:effectLst/>
              </a:rPr>
              <a:t>frameworks</a:t>
            </a:r>
            <a:r>
              <a:rPr lang="es-ES" dirty="0">
                <a:effectLst/>
              </a:rPr>
              <a:t>, como </a:t>
            </a:r>
            <a:r>
              <a:rPr lang="es-ES" dirty="0" err="1">
                <a:effectLst/>
              </a:rPr>
              <a:t>unittest</a:t>
            </a:r>
            <a:r>
              <a:rPr lang="es-ES" dirty="0">
                <a:effectLst/>
              </a:rPr>
              <a:t>.</a:t>
            </a:r>
          </a:p>
          <a:p>
            <a:pPr>
              <a:spcBef>
                <a:spcPts val="200"/>
              </a:spcBef>
            </a:pPr>
            <a:r>
              <a:rPr lang="es-ES" dirty="0" err="1">
                <a:effectLst/>
              </a:rPr>
              <a:t>Plugins</a:t>
            </a:r>
            <a:r>
              <a:rPr lang="es-ES" dirty="0">
                <a:effectLst/>
              </a:rPr>
              <a:t>: </a:t>
            </a:r>
            <a:r>
              <a:rPr lang="es-ES" dirty="0" err="1">
                <a:effectLst/>
              </a:rPr>
              <a:t>Pytest</a:t>
            </a:r>
            <a:r>
              <a:rPr lang="es-ES" dirty="0">
                <a:effectLst/>
              </a:rPr>
              <a:t> tiene un ecosistema rico de </a:t>
            </a:r>
            <a:r>
              <a:rPr lang="es-ES" dirty="0" err="1">
                <a:effectLst/>
              </a:rPr>
              <a:t>plugins</a:t>
            </a:r>
            <a:r>
              <a:rPr lang="es-ES" dirty="0">
                <a:effectLst/>
              </a:rPr>
              <a:t> que pueden extender su funcionalidad.</a:t>
            </a:r>
            <a:endParaRPr lang="en-US" dirty="0">
              <a:effectLst/>
            </a:endParaRPr>
          </a:p>
        </p:txBody>
      </p:sp>
    </p:spTree>
    <p:extLst>
      <p:ext uri="{BB962C8B-B14F-4D97-AF65-F5344CB8AC3E}">
        <p14:creationId xmlns:p14="http://schemas.microsoft.com/office/powerpoint/2010/main" val="14774409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Testing</a:t>
            </a:r>
            <a:endParaRPr lang="en-US" b="1" dirty="0">
              <a:effectLst/>
            </a:endParaRPr>
          </a:p>
        </p:txBody>
      </p:sp>
      <p:pic>
        <p:nvPicPr>
          <p:cNvPr id="4" name="Content Placeholder 3">
            <a:extLst>
              <a:ext uri="{FF2B5EF4-FFF2-40B4-BE49-F238E27FC236}">
                <a16:creationId xmlns:a16="http://schemas.microsoft.com/office/drawing/2014/main" id="{4693362D-2C00-0765-A7CC-981F3238E3C6}"/>
              </a:ext>
            </a:extLst>
          </p:cNvPr>
          <p:cNvPicPr>
            <a:picLocks noGrp="1" noChangeAspect="1"/>
          </p:cNvPicPr>
          <p:nvPr>
            <p:ph sz="quarter" idx="15"/>
          </p:nvPr>
        </p:nvPicPr>
        <p:blipFill>
          <a:blip r:embed="rId2"/>
          <a:stretch>
            <a:fillRect/>
          </a:stretch>
        </p:blipFill>
        <p:spPr>
          <a:xfrm>
            <a:off x="1035080" y="1233182"/>
            <a:ext cx="9480490" cy="4813606"/>
          </a:xfrm>
        </p:spPr>
      </p:pic>
    </p:spTree>
    <p:extLst>
      <p:ext uri="{BB962C8B-B14F-4D97-AF65-F5344CB8AC3E}">
        <p14:creationId xmlns:p14="http://schemas.microsoft.com/office/powerpoint/2010/main" val="39652304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Testing</a:t>
            </a:r>
            <a:endParaRPr lang="en-US" b="1" dirty="0">
              <a:effectLst/>
            </a:endParaRPr>
          </a:p>
        </p:txBody>
      </p:sp>
      <p:sp>
        <p:nvSpPr>
          <p:cNvPr id="5" name="Content Placeholder 4">
            <a:extLst>
              <a:ext uri="{FF2B5EF4-FFF2-40B4-BE49-F238E27FC236}">
                <a16:creationId xmlns:a16="http://schemas.microsoft.com/office/drawing/2014/main" id="{8F0E09E7-1576-21E6-3F28-783CD0A7664B}"/>
              </a:ext>
            </a:extLst>
          </p:cNvPr>
          <p:cNvSpPr>
            <a:spLocks noGrp="1"/>
          </p:cNvSpPr>
          <p:nvPr>
            <p:ph sz="quarter" idx="15"/>
          </p:nvPr>
        </p:nvSpPr>
        <p:spPr/>
        <p:txBody>
          <a:bodyPr/>
          <a:lstStyle/>
          <a:p>
            <a:endParaRPr lang="en-US"/>
          </a:p>
        </p:txBody>
      </p:sp>
      <p:pic>
        <p:nvPicPr>
          <p:cNvPr id="7" name="Picture 6">
            <a:extLst>
              <a:ext uri="{FF2B5EF4-FFF2-40B4-BE49-F238E27FC236}">
                <a16:creationId xmlns:a16="http://schemas.microsoft.com/office/drawing/2014/main" id="{45757D01-85AF-D9FE-4B0C-C7E9EDB51AE0}"/>
              </a:ext>
            </a:extLst>
          </p:cNvPr>
          <p:cNvPicPr>
            <a:picLocks noChangeAspect="1"/>
          </p:cNvPicPr>
          <p:nvPr/>
        </p:nvPicPr>
        <p:blipFill>
          <a:blip r:embed="rId2"/>
          <a:stretch>
            <a:fillRect/>
          </a:stretch>
        </p:blipFill>
        <p:spPr>
          <a:xfrm>
            <a:off x="704850" y="1271587"/>
            <a:ext cx="10782300" cy="4701374"/>
          </a:xfrm>
          <a:prstGeom prst="rect">
            <a:avLst/>
          </a:prstGeom>
        </p:spPr>
      </p:pic>
    </p:spTree>
    <p:extLst>
      <p:ext uri="{BB962C8B-B14F-4D97-AF65-F5344CB8AC3E}">
        <p14:creationId xmlns:p14="http://schemas.microsoft.com/office/powerpoint/2010/main" val="4528564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Testing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5"/>
          </p:nvPr>
        </p:nvSpPr>
        <p:spPr>
          <a:xfrm>
            <a:off x="745921" y="1283496"/>
            <a:ext cx="10059099" cy="4762500"/>
          </a:xfrm>
        </p:spPr>
        <p:txBody>
          <a:bodyPr>
            <a:normAutofit fontScale="92500"/>
          </a:bodyPr>
          <a:lstStyle/>
          <a:p>
            <a:pPr>
              <a:spcBef>
                <a:spcPts val="200"/>
              </a:spcBef>
            </a:pPr>
            <a:r>
              <a:rPr lang="es-ES" dirty="0" err="1">
                <a:effectLst/>
              </a:rPr>
              <a:t>Doctest</a:t>
            </a:r>
            <a:r>
              <a:rPr lang="es-ES" dirty="0">
                <a:effectLst/>
              </a:rPr>
              <a:t> es un módulo integrado en Python que permite escribir pruebas para tus funciones directamente en la documentación (</a:t>
            </a:r>
            <a:r>
              <a:rPr lang="es-ES" dirty="0" err="1">
                <a:effectLst/>
              </a:rPr>
              <a:t>docstrings</a:t>
            </a:r>
            <a:r>
              <a:rPr lang="es-ES" dirty="0">
                <a:effectLst/>
              </a:rPr>
              <a:t>) de las mismas. Es una herramienta sencilla y efectiva para asegurarse de que el código funcione como se espera, especialmente útil para ejemplos y documentación interactiva.</a:t>
            </a:r>
          </a:p>
          <a:p>
            <a:pPr>
              <a:spcBef>
                <a:spcPts val="200"/>
              </a:spcBef>
            </a:pPr>
            <a:endParaRPr lang="es-ES" dirty="0">
              <a:effectLst/>
            </a:endParaRPr>
          </a:p>
          <a:p>
            <a:pPr>
              <a:spcBef>
                <a:spcPts val="200"/>
              </a:spcBef>
            </a:pPr>
            <a:r>
              <a:rPr lang="es-ES" dirty="0">
                <a:effectLst/>
              </a:rPr>
              <a:t>Características Clave de </a:t>
            </a:r>
            <a:r>
              <a:rPr lang="es-ES" dirty="0" err="1">
                <a:effectLst/>
              </a:rPr>
              <a:t>Doctest</a:t>
            </a:r>
            <a:r>
              <a:rPr lang="es-ES" dirty="0">
                <a:effectLst/>
              </a:rPr>
              <a:t>:</a:t>
            </a:r>
          </a:p>
          <a:p>
            <a:pPr>
              <a:spcBef>
                <a:spcPts val="200"/>
              </a:spcBef>
            </a:pPr>
            <a:r>
              <a:rPr lang="es-ES" dirty="0">
                <a:effectLst/>
              </a:rPr>
              <a:t>Integración con </a:t>
            </a:r>
            <a:r>
              <a:rPr lang="es-ES" dirty="0" err="1">
                <a:effectLst/>
              </a:rPr>
              <a:t>Docstrings</a:t>
            </a:r>
            <a:r>
              <a:rPr lang="es-ES" dirty="0">
                <a:effectLst/>
              </a:rPr>
              <a:t>: Permite incluir ejemplos de uso dentro de las cadenas de documentación de las funciones.</a:t>
            </a:r>
          </a:p>
          <a:p>
            <a:pPr>
              <a:spcBef>
                <a:spcPts val="200"/>
              </a:spcBef>
            </a:pPr>
            <a:r>
              <a:rPr lang="es-ES" dirty="0">
                <a:effectLst/>
              </a:rPr>
              <a:t>Simplicidad: No requiere una configuración compleja ni un marco de pruebas separado.</a:t>
            </a:r>
          </a:p>
          <a:p>
            <a:pPr>
              <a:spcBef>
                <a:spcPts val="200"/>
              </a:spcBef>
            </a:pPr>
            <a:r>
              <a:rPr lang="es-ES" dirty="0">
                <a:effectLst/>
              </a:rPr>
              <a:t>Verificación Automática: Ejecuta los ejemplos y verifica que la salida coincida con lo especificado en la </a:t>
            </a:r>
            <a:r>
              <a:rPr lang="es-ES" dirty="0" err="1">
                <a:effectLst/>
              </a:rPr>
              <a:t>docstring</a:t>
            </a:r>
            <a:r>
              <a:rPr lang="es-ES" dirty="0">
                <a:effectLst/>
              </a:rPr>
              <a:t>.</a:t>
            </a:r>
          </a:p>
          <a:p>
            <a:pPr>
              <a:spcBef>
                <a:spcPts val="200"/>
              </a:spcBef>
            </a:pPr>
            <a:r>
              <a:rPr lang="es-ES" dirty="0">
                <a:effectLst/>
              </a:rPr>
              <a:t>Educativo: Ayuda a mantener la documentación actualizada y funcional, sirviendo también como ejemplos prácticos.</a:t>
            </a:r>
            <a:endParaRPr lang="en-US" dirty="0">
              <a:effectLst/>
            </a:endParaRPr>
          </a:p>
        </p:txBody>
      </p:sp>
    </p:spTree>
    <p:extLst>
      <p:ext uri="{BB962C8B-B14F-4D97-AF65-F5344CB8AC3E}">
        <p14:creationId xmlns:p14="http://schemas.microsoft.com/office/powerpoint/2010/main" val="1768297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13DBD-8B53-7A6E-B31C-B1A100460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F38FE-DDEF-1792-E1E2-2A18D57C316B}"/>
              </a:ext>
            </a:extLst>
          </p:cNvPr>
          <p:cNvSpPr>
            <a:spLocks noGrp="1"/>
          </p:cNvSpPr>
          <p:nvPr>
            <p:ph type="title"/>
          </p:nvPr>
        </p:nvSpPr>
        <p:spPr>
          <a:xfrm>
            <a:off x="838200" y="365760"/>
            <a:ext cx="10515600" cy="1325880"/>
          </a:xfrm>
        </p:spPr>
        <p:txBody>
          <a:bodyPr anchor="ctr">
            <a:normAutofit/>
          </a:bodyPr>
          <a:lstStyle/>
          <a:p>
            <a:r>
              <a:rPr lang="es-ES" b="1" dirty="0"/>
              <a:t>Estrategias Clave de Optimización</a:t>
            </a:r>
          </a:p>
        </p:txBody>
      </p:sp>
      <p:pic>
        <p:nvPicPr>
          <p:cNvPr id="9" name="Picture 8">
            <a:extLst>
              <a:ext uri="{FF2B5EF4-FFF2-40B4-BE49-F238E27FC236}">
                <a16:creationId xmlns:a16="http://schemas.microsoft.com/office/drawing/2014/main" id="{F003201A-8DF5-76DB-78ED-24BAE5FD4025}"/>
              </a:ext>
            </a:extLst>
          </p:cNvPr>
          <p:cNvPicPr>
            <a:picLocks noChangeAspect="1"/>
          </p:cNvPicPr>
          <p:nvPr/>
        </p:nvPicPr>
        <p:blipFill>
          <a:blip r:embed="rId3"/>
          <a:stretch>
            <a:fillRect/>
          </a:stretch>
        </p:blipFill>
        <p:spPr>
          <a:xfrm>
            <a:off x="1959429" y="2157234"/>
            <a:ext cx="9133114" cy="3252965"/>
          </a:xfrm>
          <a:prstGeom prst="rect">
            <a:avLst/>
          </a:prstGeom>
        </p:spPr>
      </p:pic>
    </p:spTree>
    <p:extLst>
      <p:ext uri="{BB962C8B-B14F-4D97-AF65-F5344CB8AC3E}">
        <p14:creationId xmlns:p14="http://schemas.microsoft.com/office/powerpoint/2010/main" val="3021610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Testing</a:t>
            </a:r>
            <a:endParaRPr lang="en-US" b="1" dirty="0">
              <a:effectLst/>
            </a:endParaRPr>
          </a:p>
        </p:txBody>
      </p:sp>
      <p:pic>
        <p:nvPicPr>
          <p:cNvPr id="4" name="Content Placeholder 3">
            <a:extLst>
              <a:ext uri="{FF2B5EF4-FFF2-40B4-BE49-F238E27FC236}">
                <a16:creationId xmlns:a16="http://schemas.microsoft.com/office/drawing/2014/main" id="{C4E0DFDA-3AAF-FDA3-036B-0F8CF421C5DA}"/>
              </a:ext>
            </a:extLst>
          </p:cNvPr>
          <p:cNvPicPr>
            <a:picLocks noGrp="1" noChangeAspect="1"/>
          </p:cNvPicPr>
          <p:nvPr>
            <p:ph sz="quarter" idx="15"/>
          </p:nvPr>
        </p:nvPicPr>
        <p:blipFill>
          <a:blip r:embed="rId2"/>
          <a:stretch>
            <a:fillRect/>
          </a:stretch>
        </p:blipFill>
        <p:spPr>
          <a:xfrm>
            <a:off x="838200" y="1691323"/>
            <a:ext cx="8518525" cy="4038358"/>
          </a:xfrm>
        </p:spPr>
      </p:pic>
    </p:spTree>
    <p:extLst>
      <p:ext uri="{BB962C8B-B14F-4D97-AF65-F5344CB8AC3E}">
        <p14:creationId xmlns:p14="http://schemas.microsoft.com/office/powerpoint/2010/main" val="683327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Testing</a:t>
            </a:r>
            <a:endParaRPr lang="en-US" b="1" dirty="0">
              <a:effectLst/>
            </a:endParaRPr>
          </a:p>
        </p:txBody>
      </p:sp>
      <p:sp>
        <p:nvSpPr>
          <p:cNvPr id="5" name="Content Placeholder 4">
            <a:extLst>
              <a:ext uri="{FF2B5EF4-FFF2-40B4-BE49-F238E27FC236}">
                <a16:creationId xmlns:a16="http://schemas.microsoft.com/office/drawing/2014/main" id="{85AA9E1C-293D-9557-BC2E-9DA431844D3C}"/>
              </a:ext>
            </a:extLst>
          </p:cNvPr>
          <p:cNvSpPr>
            <a:spLocks noGrp="1"/>
          </p:cNvSpPr>
          <p:nvPr>
            <p:ph sz="quarter" idx="15"/>
          </p:nvPr>
        </p:nvSpPr>
        <p:spPr>
          <a:xfrm>
            <a:off x="838200" y="1325461"/>
            <a:ext cx="10444993" cy="4577922"/>
          </a:xfrm>
        </p:spPr>
        <p:txBody>
          <a:bodyPr>
            <a:normAutofit fontScale="85000" lnSpcReduction="20000"/>
          </a:bodyPr>
          <a:lstStyle/>
          <a:p>
            <a:r>
              <a:rPr lang="es-ES" dirty="0"/>
              <a:t>En este ejemplo, las líneas que comienzan con &gt;&gt;&gt; son ejemplos de cómo se usa la función sumar, seguidas de la salida esperada. Estos ejemplos sirven tanto como documentación como pruebas automatizadas.</a:t>
            </a:r>
          </a:p>
          <a:p>
            <a:r>
              <a:rPr lang="es-ES" dirty="0"/>
              <a:t>Cómo Ejecutar </a:t>
            </a:r>
            <a:r>
              <a:rPr lang="es-ES" dirty="0" err="1"/>
              <a:t>Doctest</a:t>
            </a:r>
            <a:endParaRPr lang="es-ES" dirty="0"/>
          </a:p>
          <a:p>
            <a:r>
              <a:rPr lang="es-ES" dirty="0"/>
              <a:t>Para ejecutar los </a:t>
            </a:r>
            <a:r>
              <a:rPr lang="es-ES" dirty="0" err="1"/>
              <a:t>tests</a:t>
            </a:r>
            <a:r>
              <a:rPr lang="es-ES" dirty="0"/>
              <a:t> definidos en las </a:t>
            </a:r>
            <a:r>
              <a:rPr lang="es-ES" dirty="0" err="1"/>
              <a:t>docstrings</a:t>
            </a:r>
            <a:r>
              <a:rPr lang="es-ES" dirty="0"/>
              <a:t>, se puede agregar el siguiente bloque al final de tu archivo matematica.py:</a:t>
            </a:r>
          </a:p>
          <a:p>
            <a:r>
              <a:rPr lang="es-ES" b="1" dirty="0" err="1"/>
              <a:t>if</a:t>
            </a:r>
            <a:r>
              <a:rPr lang="es-ES" b="1" dirty="0"/>
              <a:t> __</a:t>
            </a:r>
            <a:r>
              <a:rPr lang="es-ES" b="1" dirty="0" err="1"/>
              <a:t>name</a:t>
            </a:r>
            <a:r>
              <a:rPr lang="es-ES" b="1" dirty="0"/>
              <a:t>__ == "__</a:t>
            </a:r>
            <a:r>
              <a:rPr lang="es-ES" b="1" dirty="0" err="1"/>
              <a:t>main</a:t>
            </a:r>
            <a:r>
              <a:rPr lang="es-ES" b="1" dirty="0"/>
              <a:t>__":</a:t>
            </a:r>
          </a:p>
          <a:p>
            <a:r>
              <a:rPr lang="es-ES" b="1" dirty="0"/>
              <a:t>    </a:t>
            </a:r>
            <a:r>
              <a:rPr lang="es-ES" b="1" dirty="0" err="1"/>
              <a:t>import</a:t>
            </a:r>
            <a:r>
              <a:rPr lang="es-ES" b="1" dirty="0"/>
              <a:t> </a:t>
            </a:r>
            <a:r>
              <a:rPr lang="es-ES" b="1" dirty="0" err="1"/>
              <a:t>doctest</a:t>
            </a:r>
            <a:endParaRPr lang="es-ES" b="1" dirty="0"/>
          </a:p>
          <a:p>
            <a:r>
              <a:rPr lang="es-ES" b="1" dirty="0"/>
              <a:t>    </a:t>
            </a:r>
            <a:r>
              <a:rPr lang="es-ES" b="1" dirty="0" err="1"/>
              <a:t>doctest.testmod</a:t>
            </a:r>
            <a:r>
              <a:rPr lang="es-ES" b="1" dirty="0"/>
              <a:t>()</a:t>
            </a:r>
          </a:p>
          <a:p>
            <a:r>
              <a:rPr lang="es-ES" dirty="0"/>
              <a:t>Luego, ejecutar el archivo desde la terminal:</a:t>
            </a:r>
          </a:p>
          <a:p>
            <a:r>
              <a:rPr lang="es-ES" b="1" dirty="0" err="1"/>
              <a:t>python</a:t>
            </a:r>
            <a:r>
              <a:rPr lang="es-ES" b="1" dirty="0"/>
              <a:t> matematica.py</a:t>
            </a:r>
          </a:p>
          <a:p>
            <a:r>
              <a:rPr lang="es-ES" dirty="0"/>
              <a:t>Si todos los </a:t>
            </a:r>
            <a:r>
              <a:rPr lang="es-ES" dirty="0" err="1"/>
              <a:t>tests</a:t>
            </a:r>
            <a:r>
              <a:rPr lang="es-ES" dirty="0"/>
              <a:t> pasan, no verás ninguna salida. Si alguno falla, </a:t>
            </a:r>
            <a:r>
              <a:rPr lang="es-ES" dirty="0" err="1"/>
              <a:t>doctest</a:t>
            </a:r>
            <a:r>
              <a:rPr lang="es-ES" dirty="0"/>
              <a:t> mostrará un mensaje indicando qué test falló y cuál fue la salida esperada versus la obtenida.</a:t>
            </a:r>
            <a:endParaRPr lang="en-US" dirty="0"/>
          </a:p>
        </p:txBody>
      </p:sp>
    </p:spTree>
    <p:extLst>
      <p:ext uri="{BB962C8B-B14F-4D97-AF65-F5344CB8AC3E}">
        <p14:creationId xmlns:p14="http://schemas.microsoft.com/office/powerpoint/2010/main" val="26044205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Testing</a:t>
            </a:r>
            <a:endParaRPr lang="en-US" b="1" dirty="0">
              <a:effectLst/>
            </a:endParaRPr>
          </a:p>
        </p:txBody>
      </p:sp>
      <p:pic>
        <p:nvPicPr>
          <p:cNvPr id="9" name="Content Placeholder 8">
            <a:extLst>
              <a:ext uri="{FF2B5EF4-FFF2-40B4-BE49-F238E27FC236}">
                <a16:creationId xmlns:a16="http://schemas.microsoft.com/office/drawing/2014/main" id="{398C6CE5-FA3A-4CA4-C38B-3ED4E5E85CDD}"/>
              </a:ext>
            </a:extLst>
          </p:cNvPr>
          <p:cNvPicPr>
            <a:picLocks noGrp="1" noChangeAspect="1"/>
          </p:cNvPicPr>
          <p:nvPr>
            <p:ph sz="quarter" idx="15"/>
          </p:nvPr>
        </p:nvPicPr>
        <p:blipFill>
          <a:blip r:embed="rId2"/>
          <a:stretch>
            <a:fillRect/>
          </a:stretch>
        </p:blipFill>
        <p:spPr>
          <a:xfrm>
            <a:off x="838200" y="1434517"/>
            <a:ext cx="8574248" cy="4689446"/>
          </a:xfrm>
        </p:spPr>
      </p:pic>
    </p:spTree>
    <p:extLst>
      <p:ext uri="{BB962C8B-B14F-4D97-AF65-F5344CB8AC3E}">
        <p14:creationId xmlns:p14="http://schemas.microsoft.com/office/powerpoint/2010/main" val="15897503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err="1">
                <a:effectLst/>
              </a:rPr>
              <a:t>Testing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72020"/>
            <a:ext cx="10748059" cy="4137189"/>
          </a:xfrm>
        </p:spPr>
        <p:txBody>
          <a:bodyPr>
            <a:normAutofit fontScale="92500" lnSpcReduction="20000"/>
          </a:bodyPr>
          <a:lstStyle/>
          <a:p>
            <a:r>
              <a:rPr lang="es-ES" sz="1800" dirty="0">
                <a:effectLst/>
                <a:latin typeface="Times New Roman" panose="02020603050405020304" pitchFamily="18" charset="0"/>
                <a:ea typeface="Times New Roman" panose="02020603050405020304" pitchFamily="18" charset="0"/>
              </a:rPr>
              <a:t>Al ejecutar </a:t>
            </a:r>
            <a:r>
              <a:rPr lang="es-ES" sz="1800" dirty="0" err="1">
                <a:effectLst/>
                <a:latin typeface="Times New Roman" panose="02020603050405020304" pitchFamily="18" charset="0"/>
                <a:ea typeface="Times New Roman" panose="02020603050405020304" pitchFamily="18" charset="0"/>
              </a:rPr>
              <a:t>python</a:t>
            </a:r>
            <a:r>
              <a:rPr lang="es-ES" sz="1800" dirty="0">
                <a:effectLst/>
                <a:latin typeface="Times New Roman" panose="02020603050405020304" pitchFamily="18" charset="0"/>
                <a:ea typeface="Times New Roman" panose="02020603050405020304" pitchFamily="18" charset="0"/>
              </a:rPr>
              <a:t> matematica.py, </a:t>
            </a:r>
            <a:r>
              <a:rPr lang="es-ES" sz="1800" dirty="0" err="1">
                <a:effectLst/>
                <a:latin typeface="Times New Roman" panose="02020603050405020304" pitchFamily="18" charset="0"/>
                <a:ea typeface="Times New Roman" panose="02020603050405020304" pitchFamily="18" charset="0"/>
              </a:rPr>
              <a:t>doctest</a:t>
            </a:r>
            <a:r>
              <a:rPr lang="es-ES" sz="1800" dirty="0">
                <a:effectLst/>
                <a:latin typeface="Times New Roman" panose="02020603050405020304" pitchFamily="18" charset="0"/>
                <a:ea typeface="Times New Roman" panose="02020603050405020304" pitchFamily="18" charset="0"/>
              </a:rPr>
              <a:t> verificará que todas las salidas de los ejemplos coincidan con las esperadas.</a:t>
            </a:r>
          </a:p>
          <a:p>
            <a:r>
              <a:rPr lang="es-ES" sz="1800" dirty="0">
                <a:effectLst/>
                <a:latin typeface="Times New Roman" panose="02020603050405020304" pitchFamily="18" charset="0"/>
                <a:ea typeface="Times New Roman" panose="02020603050405020304" pitchFamily="18" charset="0"/>
              </a:rPr>
              <a:t>Si se modifica una de las funciones de manera que un test falle, </a:t>
            </a:r>
            <a:r>
              <a:rPr lang="es-ES" sz="1800" dirty="0" err="1">
                <a:effectLst/>
                <a:latin typeface="Times New Roman" panose="02020603050405020304" pitchFamily="18" charset="0"/>
                <a:ea typeface="Times New Roman" panose="02020603050405020304" pitchFamily="18" charset="0"/>
              </a:rPr>
              <a:t>doctest</a:t>
            </a:r>
            <a:r>
              <a:rPr lang="es-ES" sz="1800" dirty="0">
                <a:effectLst/>
                <a:latin typeface="Times New Roman" panose="02020603050405020304" pitchFamily="18" charset="0"/>
                <a:ea typeface="Times New Roman" panose="02020603050405020304" pitchFamily="18" charset="0"/>
              </a:rPr>
              <a:t> notificará cuál es el problema, lo que facilita la detección y corrección de errores.</a:t>
            </a:r>
          </a:p>
          <a:p>
            <a:r>
              <a:rPr lang="es-ES" sz="1800" b="1" dirty="0">
                <a:effectLst/>
                <a:latin typeface="Times New Roman" panose="02020603050405020304" pitchFamily="18" charset="0"/>
                <a:ea typeface="Times New Roman" panose="02020603050405020304" pitchFamily="18" charset="0"/>
              </a:rPr>
              <a:t>Ventajas de Usar </a:t>
            </a:r>
            <a:r>
              <a:rPr lang="es-ES" sz="1800" b="1" dirty="0" err="1">
                <a:effectLst/>
                <a:latin typeface="Times New Roman" panose="02020603050405020304" pitchFamily="18" charset="0"/>
                <a:ea typeface="Times New Roman" panose="02020603050405020304" pitchFamily="18" charset="0"/>
              </a:rPr>
              <a:t>Doctest</a:t>
            </a:r>
            <a:r>
              <a:rPr lang="es-ES" sz="1800" b="1" dirty="0">
                <a:effectLst/>
                <a:latin typeface="Times New Roman" panose="02020603050405020304" pitchFamily="18" charset="0"/>
                <a:ea typeface="Times New Roman" panose="02020603050405020304" pitchFamily="18" charset="0"/>
              </a:rPr>
              <a:t>:</a:t>
            </a:r>
          </a:p>
          <a:p>
            <a:r>
              <a:rPr lang="es-ES" sz="1800" dirty="0">
                <a:effectLst/>
                <a:latin typeface="Times New Roman" panose="02020603050405020304" pitchFamily="18" charset="0"/>
                <a:ea typeface="Times New Roman" panose="02020603050405020304" pitchFamily="18" charset="0"/>
              </a:rPr>
              <a:t>Fácil de Usar: No requiere aprender una nueva sintaxis o marco de pruebas.</a:t>
            </a:r>
          </a:p>
          <a:p>
            <a:r>
              <a:rPr lang="es-ES" sz="1800" dirty="0">
                <a:effectLst/>
                <a:latin typeface="Times New Roman" panose="02020603050405020304" pitchFamily="18" charset="0"/>
                <a:ea typeface="Times New Roman" panose="02020603050405020304" pitchFamily="18" charset="0"/>
              </a:rPr>
              <a:t>Documentación Viva: Los ejemplos en las </a:t>
            </a:r>
            <a:r>
              <a:rPr lang="es-ES" sz="1800" dirty="0" err="1">
                <a:effectLst/>
                <a:latin typeface="Times New Roman" panose="02020603050405020304" pitchFamily="18" charset="0"/>
                <a:ea typeface="Times New Roman" panose="02020603050405020304" pitchFamily="18" charset="0"/>
              </a:rPr>
              <a:t>docstrings</a:t>
            </a:r>
            <a:r>
              <a:rPr lang="es-ES" sz="1800" dirty="0">
                <a:effectLst/>
                <a:latin typeface="Times New Roman" panose="02020603050405020304" pitchFamily="18" charset="0"/>
                <a:ea typeface="Times New Roman" panose="02020603050405020304" pitchFamily="18" charset="0"/>
              </a:rPr>
              <a:t> sirven tanto como documentación como pruebas.</a:t>
            </a:r>
          </a:p>
          <a:p>
            <a:r>
              <a:rPr lang="es-ES" sz="1800" dirty="0">
                <a:effectLst/>
                <a:latin typeface="Times New Roman" panose="02020603050405020304" pitchFamily="18" charset="0"/>
                <a:ea typeface="Times New Roman" panose="02020603050405020304" pitchFamily="18" charset="0"/>
              </a:rPr>
              <a:t>Rápido </a:t>
            </a:r>
            <a:r>
              <a:rPr lang="es-ES" sz="1800" dirty="0" err="1">
                <a:effectLst/>
                <a:latin typeface="Times New Roman" panose="02020603050405020304" pitchFamily="18" charset="0"/>
                <a:ea typeface="Times New Roman" panose="02020603050405020304" pitchFamily="18" charset="0"/>
              </a:rPr>
              <a:t>Feedback</a:t>
            </a:r>
            <a:r>
              <a:rPr lang="es-ES" sz="1800" dirty="0">
                <a:effectLst/>
                <a:latin typeface="Times New Roman" panose="02020603050405020304" pitchFamily="18" charset="0"/>
                <a:ea typeface="Times New Roman" panose="02020603050405020304" pitchFamily="18" charset="0"/>
              </a:rPr>
              <a:t>: Facilita la identificación inmediata de discrepancias entre la implementación y los ejemplos de uso.</a:t>
            </a:r>
          </a:p>
          <a:p>
            <a:r>
              <a:rPr lang="es-ES" sz="1800" dirty="0">
                <a:effectLst/>
                <a:latin typeface="Times New Roman" panose="02020603050405020304" pitchFamily="18" charset="0"/>
                <a:ea typeface="Times New Roman" panose="02020603050405020304" pitchFamily="18" charset="0"/>
              </a:rPr>
              <a:t>Limitaciones de </a:t>
            </a:r>
            <a:r>
              <a:rPr lang="es-ES" sz="1800" dirty="0" err="1">
                <a:effectLst/>
                <a:latin typeface="Times New Roman" panose="02020603050405020304" pitchFamily="18" charset="0"/>
                <a:ea typeface="Times New Roman" panose="02020603050405020304" pitchFamily="18" charset="0"/>
              </a:rPr>
              <a:t>Doctest</a:t>
            </a:r>
            <a:r>
              <a:rPr lang="es-ES" sz="1800" dirty="0">
                <a:effectLst/>
                <a:latin typeface="Times New Roman" panose="02020603050405020304" pitchFamily="18" charset="0"/>
                <a:ea typeface="Times New Roman" panose="02020603050405020304" pitchFamily="18" charset="0"/>
              </a:rPr>
              <a:t>:</a:t>
            </a:r>
          </a:p>
          <a:p>
            <a:r>
              <a:rPr lang="es-ES" sz="1800" dirty="0">
                <a:effectLst/>
                <a:latin typeface="Times New Roman" panose="02020603050405020304" pitchFamily="18" charset="0"/>
                <a:ea typeface="Times New Roman" panose="02020603050405020304" pitchFamily="18" charset="0"/>
              </a:rPr>
              <a:t>Pruebas Simples: Es más adecuado para pruebas sencillas y ejemplos básicos.</a:t>
            </a:r>
          </a:p>
          <a:p>
            <a:r>
              <a:rPr lang="es-ES" sz="1800" dirty="0">
                <a:effectLst/>
                <a:latin typeface="Times New Roman" panose="02020603050405020304" pitchFamily="18" charset="0"/>
                <a:ea typeface="Times New Roman" panose="02020603050405020304" pitchFamily="18" charset="0"/>
              </a:rPr>
              <a:t>No Adecuado para Pruebas Complejas: Para escenarios de pruebas más complejos o que requieren configuraciones especiales, </a:t>
            </a:r>
            <a:r>
              <a:rPr lang="es-ES" sz="1800" dirty="0" err="1">
                <a:effectLst/>
                <a:latin typeface="Times New Roman" panose="02020603050405020304" pitchFamily="18" charset="0"/>
                <a:ea typeface="Times New Roman" panose="02020603050405020304" pitchFamily="18" charset="0"/>
              </a:rPr>
              <a:t>frameworks</a:t>
            </a:r>
            <a:r>
              <a:rPr lang="es-ES" sz="1800" dirty="0">
                <a:effectLst/>
                <a:latin typeface="Times New Roman" panose="02020603050405020304" pitchFamily="18" charset="0"/>
                <a:ea typeface="Times New Roman" panose="02020603050405020304" pitchFamily="18" charset="0"/>
              </a:rPr>
              <a:t> como </a:t>
            </a:r>
            <a:r>
              <a:rPr lang="es-ES" sz="1800" dirty="0" err="1">
                <a:effectLst/>
                <a:latin typeface="Times New Roman" panose="02020603050405020304" pitchFamily="18" charset="0"/>
                <a:ea typeface="Times New Roman" panose="02020603050405020304" pitchFamily="18" charset="0"/>
              </a:rPr>
              <a:t>unittest</a:t>
            </a:r>
            <a:r>
              <a:rPr lang="es-ES" sz="1800" dirty="0">
                <a:effectLst/>
                <a:latin typeface="Times New Roman" panose="02020603050405020304" pitchFamily="18" charset="0"/>
                <a:ea typeface="Times New Roman" panose="02020603050405020304" pitchFamily="18" charset="0"/>
              </a:rPr>
              <a:t> o </a:t>
            </a:r>
            <a:r>
              <a:rPr lang="es-ES" sz="1800" dirty="0" err="1">
                <a:effectLst/>
                <a:latin typeface="Times New Roman" panose="02020603050405020304" pitchFamily="18" charset="0"/>
                <a:ea typeface="Times New Roman" panose="02020603050405020304" pitchFamily="18" charset="0"/>
              </a:rPr>
              <a:t>pytest</a:t>
            </a:r>
            <a:r>
              <a:rPr lang="es-ES" sz="1800" dirty="0">
                <a:effectLst/>
                <a:latin typeface="Times New Roman" panose="02020603050405020304" pitchFamily="18" charset="0"/>
                <a:ea typeface="Times New Roman" panose="02020603050405020304" pitchFamily="18" charset="0"/>
              </a:rPr>
              <a:t> pueden ser más apropiados.</a:t>
            </a:r>
          </a:p>
          <a:p>
            <a:r>
              <a:rPr lang="es-ES" sz="1800" dirty="0" err="1">
                <a:effectLst/>
                <a:latin typeface="Times New Roman" panose="02020603050405020304" pitchFamily="18" charset="0"/>
                <a:ea typeface="Times New Roman" panose="02020603050405020304" pitchFamily="18" charset="0"/>
              </a:rPr>
              <a:t>Doctest</a:t>
            </a:r>
            <a:r>
              <a:rPr lang="es-ES" sz="1800" dirty="0">
                <a:effectLst/>
                <a:latin typeface="Times New Roman" panose="02020603050405020304" pitchFamily="18" charset="0"/>
                <a:ea typeface="Times New Roman" panose="02020603050405020304" pitchFamily="18" charset="0"/>
              </a:rPr>
              <a:t> es una excelente herramienta para mantener la integridad de los ejemplos en la documentación y para realizar pruebas rápidas y sencillas. </a:t>
            </a:r>
          </a:p>
          <a:p>
            <a:r>
              <a:rPr lang="es-ES" sz="1800" dirty="0">
                <a:effectLst/>
                <a:latin typeface="Times New Roman" panose="02020603050405020304" pitchFamily="18" charset="0"/>
                <a:ea typeface="Times New Roman" panose="02020603050405020304" pitchFamily="18" charset="0"/>
              </a:rPr>
              <a:t>Combinado con otros </a:t>
            </a:r>
            <a:r>
              <a:rPr lang="es-ES" sz="1800" dirty="0" err="1">
                <a:effectLst/>
                <a:latin typeface="Times New Roman" panose="02020603050405020304" pitchFamily="18" charset="0"/>
                <a:ea typeface="Times New Roman" panose="02020603050405020304" pitchFamily="18" charset="0"/>
              </a:rPr>
              <a:t>frameworks</a:t>
            </a:r>
            <a:r>
              <a:rPr lang="es-ES" sz="1800" dirty="0">
                <a:effectLst/>
                <a:latin typeface="Times New Roman" panose="02020603050405020304" pitchFamily="18" charset="0"/>
                <a:ea typeface="Times New Roman" panose="02020603050405020304" pitchFamily="18" charset="0"/>
              </a:rPr>
              <a:t> de pruebas, puede formar parte de una estrategia de aseguramiento de la calidad robusta en tus proyectos de Python.</a:t>
            </a:r>
            <a:endParaRPr lang="en-US" dirty="0">
              <a:effectLst/>
            </a:endParaRPr>
          </a:p>
        </p:txBody>
      </p:sp>
    </p:spTree>
    <p:extLst>
      <p:ext uri="{BB962C8B-B14F-4D97-AF65-F5344CB8AC3E}">
        <p14:creationId xmlns:p14="http://schemas.microsoft.com/office/powerpoint/2010/main" val="8775500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err="1">
                <a:effectLst/>
              </a:rPr>
              <a:t>Testing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72020"/>
            <a:ext cx="10748059" cy="4137189"/>
          </a:xfrm>
        </p:spPr>
        <p:txBody>
          <a:bodyPr>
            <a:normAutofit/>
          </a:bodyPr>
          <a:lstStyle/>
          <a:p>
            <a:r>
              <a:rPr lang="es-ES" sz="1800" dirty="0">
                <a:effectLst/>
                <a:latin typeface="Times New Roman" panose="02020603050405020304" pitchFamily="18" charset="0"/>
                <a:ea typeface="Times New Roman" panose="02020603050405020304" pitchFamily="18" charset="0"/>
              </a:rPr>
              <a:t>Este código utiliza el módulo </a:t>
            </a:r>
            <a:r>
              <a:rPr lang="es-ES" sz="1800" dirty="0" err="1">
                <a:effectLst/>
                <a:latin typeface="Times New Roman" panose="02020603050405020304" pitchFamily="18" charset="0"/>
                <a:ea typeface="Times New Roman" panose="02020603050405020304" pitchFamily="18" charset="0"/>
              </a:rPr>
              <a:t>unittest</a:t>
            </a:r>
            <a:r>
              <a:rPr lang="es-ES" sz="1800" dirty="0">
                <a:effectLst/>
                <a:latin typeface="Times New Roman" panose="02020603050405020304" pitchFamily="18" charset="0"/>
                <a:ea typeface="Times New Roman" panose="02020603050405020304" pitchFamily="18" charset="0"/>
              </a:rPr>
              <a:t> de Python para crear pruebas unitarias que aseguran que las funciones sumar y restar funcionan como se espera. Se puede ejecutar estas pruebas para verificar que las optimizaciones no introducen errores.</a:t>
            </a:r>
          </a:p>
          <a:p>
            <a:endParaRPr lang="es-ES" dirty="0">
              <a:latin typeface="Times New Roman" panose="02020603050405020304" pitchFamily="18" charset="0"/>
            </a:endParaRPr>
          </a:p>
          <a:p>
            <a:r>
              <a:rPr lang="es-ES" dirty="0">
                <a:effectLst/>
              </a:rPr>
              <a:t>Este ejemplo utiliza </a:t>
            </a:r>
            <a:r>
              <a:rPr lang="es-ES" dirty="0" err="1">
                <a:effectLst/>
              </a:rPr>
              <a:t>timeit</a:t>
            </a:r>
            <a:r>
              <a:rPr lang="es-ES" dirty="0">
                <a:effectLst/>
              </a:rPr>
              <a:t> para medir el tiempo que toma ejecutar cada función 10,000 veces, lo que permite comparar el rendimiento y verificar que una optimización realmente mejora la eficiencia.</a:t>
            </a:r>
            <a:endParaRPr lang="en-US" dirty="0">
              <a:effectLst/>
            </a:endParaRPr>
          </a:p>
        </p:txBody>
      </p:sp>
    </p:spTree>
    <p:extLst>
      <p:ext uri="{BB962C8B-B14F-4D97-AF65-F5344CB8AC3E}">
        <p14:creationId xmlns:p14="http://schemas.microsoft.com/office/powerpoint/2010/main" val="20407420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1" dirty="0" err="1">
                <a:effectLst/>
              </a:rPr>
              <a:t>Testing</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5"/>
          </p:nvPr>
        </p:nvSpPr>
        <p:spPr>
          <a:xfrm>
            <a:off x="838200" y="1790329"/>
            <a:ext cx="3174507" cy="4113054"/>
          </a:xfrm>
        </p:spPr>
        <p:txBody>
          <a:bodyPr>
            <a:normAutofit/>
          </a:bodyPr>
          <a:lstStyle/>
          <a:p>
            <a:pPr>
              <a:spcBef>
                <a:spcPts val="200"/>
              </a:spcBef>
            </a:pPr>
            <a:r>
              <a:rPr lang="es-ES" dirty="0">
                <a:effectLst/>
              </a:rPr>
              <a:t>Pruebas de Rendimiento con </a:t>
            </a:r>
            <a:r>
              <a:rPr lang="es-ES" dirty="0" err="1">
                <a:effectLst/>
              </a:rPr>
              <a:t>timeit</a:t>
            </a:r>
            <a:endParaRPr lang="es-ES" dirty="0">
              <a:effectLst/>
            </a:endParaRPr>
          </a:p>
          <a:p>
            <a:pPr>
              <a:spcBef>
                <a:spcPts val="200"/>
              </a:spcBef>
            </a:pPr>
            <a:r>
              <a:rPr lang="es-ES" dirty="0">
                <a:effectLst/>
              </a:rPr>
              <a:t>Además de las pruebas unitarias, es útil medir el rendimiento del código para asegurar que las optimizaciones realmente lo mejoran.</a:t>
            </a:r>
          </a:p>
          <a:p>
            <a:pPr>
              <a:spcBef>
                <a:spcPts val="200"/>
              </a:spcBef>
            </a:pPr>
            <a:endParaRPr lang="en-US" dirty="0">
              <a:effectLst/>
            </a:endParaRPr>
          </a:p>
        </p:txBody>
      </p:sp>
      <p:pic>
        <p:nvPicPr>
          <p:cNvPr id="5" name="Picture 4">
            <a:extLst>
              <a:ext uri="{FF2B5EF4-FFF2-40B4-BE49-F238E27FC236}">
                <a16:creationId xmlns:a16="http://schemas.microsoft.com/office/drawing/2014/main" id="{39596BE5-960B-124B-426A-96EC30C5030E}"/>
              </a:ext>
            </a:extLst>
          </p:cNvPr>
          <p:cNvPicPr>
            <a:picLocks noChangeAspect="1"/>
          </p:cNvPicPr>
          <p:nvPr/>
        </p:nvPicPr>
        <p:blipFill>
          <a:blip r:embed="rId2"/>
          <a:stretch>
            <a:fillRect/>
          </a:stretch>
        </p:blipFill>
        <p:spPr>
          <a:xfrm>
            <a:off x="4195480" y="1429304"/>
            <a:ext cx="7327736" cy="4742895"/>
          </a:xfrm>
          <a:prstGeom prst="rect">
            <a:avLst/>
          </a:prstGeom>
        </p:spPr>
      </p:pic>
    </p:spTree>
    <p:extLst>
      <p:ext uri="{BB962C8B-B14F-4D97-AF65-F5344CB8AC3E}">
        <p14:creationId xmlns:p14="http://schemas.microsoft.com/office/powerpoint/2010/main" val="37733342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resumen</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10748059" cy="4137189"/>
          </a:xfrm>
        </p:spPr>
        <p:txBody>
          <a:bodyPr>
            <a:normAutofit/>
          </a:bodyPr>
          <a:lstStyle/>
          <a:p>
            <a:r>
              <a:rPr lang="es-ES" sz="1800" dirty="0" err="1">
                <a:effectLst/>
                <a:latin typeface="Times New Roman" panose="02020603050405020304" pitchFamily="18" charset="0"/>
                <a:ea typeface="Times New Roman" panose="02020603050405020304" pitchFamily="18" charset="0"/>
              </a:rPr>
              <a:t>Profiling</a:t>
            </a:r>
            <a:r>
              <a:rPr lang="es-ES" sz="1800" dirty="0">
                <a:effectLst/>
                <a:latin typeface="Times New Roman" panose="02020603050405020304" pitchFamily="18" charset="0"/>
                <a:ea typeface="Times New Roman" panose="02020603050405020304" pitchFamily="18" charset="0"/>
              </a:rPr>
              <a:t> y </a:t>
            </a:r>
            <a:r>
              <a:rPr lang="es-ES" sz="1800" dirty="0" err="1">
                <a:effectLst/>
                <a:latin typeface="Times New Roman" panose="02020603050405020304" pitchFamily="18" charset="0"/>
                <a:ea typeface="Times New Roman" panose="02020603050405020304" pitchFamily="18" charset="0"/>
              </a:rPr>
              <a:t>Testing</a:t>
            </a:r>
            <a:r>
              <a:rPr lang="es-ES" sz="1800" dirty="0">
                <a:effectLst/>
                <a:latin typeface="Times New Roman" panose="02020603050405020304" pitchFamily="18" charset="0"/>
                <a:ea typeface="Times New Roman" panose="02020603050405020304" pitchFamily="18" charset="0"/>
              </a:rPr>
              <a:t> son técnicas fundamentales para optimizar y asegurar la calidad del código:</a:t>
            </a:r>
          </a:p>
          <a:p>
            <a:r>
              <a:rPr lang="es-ES" sz="1800" dirty="0">
                <a:effectLst/>
                <a:latin typeface="Times New Roman" panose="02020603050405020304" pitchFamily="18" charset="0"/>
                <a:ea typeface="Times New Roman" panose="02020603050405020304" pitchFamily="18" charset="0"/>
              </a:rPr>
              <a:t>1.	</a:t>
            </a:r>
            <a:r>
              <a:rPr lang="es-ES" sz="1800" dirty="0" err="1">
                <a:effectLst/>
                <a:latin typeface="Times New Roman" panose="02020603050405020304" pitchFamily="18" charset="0"/>
                <a:ea typeface="Times New Roman" panose="02020603050405020304" pitchFamily="18" charset="0"/>
              </a:rPr>
              <a:t>Profiling</a:t>
            </a:r>
            <a:r>
              <a:rPr lang="es-ES" sz="1800" dirty="0">
                <a:effectLst/>
                <a:latin typeface="Times New Roman" panose="02020603050405020304" pitchFamily="18" charset="0"/>
                <a:ea typeface="Times New Roman" panose="02020603050405020304" pitchFamily="18" charset="0"/>
              </a:rPr>
              <a:t>:</a:t>
            </a:r>
          </a:p>
          <a:p>
            <a:r>
              <a:rPr lang="es-ES" sz="1800" dirty="0" err="1">
                <a:effectLst/>
                <a:latin typeface="Times New Roman" panose="02020603050405020304" pitchFamily="18" charset="0"/>
                <a:ea typeface="Times New Roman" panose="02020603050405020304" pitchFamily="18" charset="0"/>
              </a:rPr>
              <a:t>cProfile</a:t>
            </a:r>
            <a:r>
              <a:rPr lang="es-ES" sz="1800" dirty="0">
                <a:effectLst/>
                <a:latin typeface="Times New Roman" panose="02020603050405020304" pitchFamily="18" charset="0"/>
                <a:ea typeface="Times New Roman" panose="02020603050405020304" pitchFamily="18" charset="0"/>
              </a:rPr>
              <a:t>: Para identificar las partes del código que consumen más recursos.</a:t>
            </a:r>
          </a:p>
          <a:p>
            <a:r>
              <a:rPr lang="es-ES" sz="1800" dirty="0">
                <a:effectLst/>
                <a:latin typeface="Times New Roman" panose="02020603050405020304" pitchFamily="18" charset="0"/>
                <a:ea typeface="Times New Roman" panose="02020603050405020304" pitchFamily="18" charset="0"/>
              </a:rPr>
              <a:t>Visualización: Utiliza herramientas como </a:t>
            </a:r>
            <a:r>
              <a:rPr lang="es-ES" sz="1800" dirty="0" err="1">
                <a:effectLst/>
                <a:latin typeface="Times New Roman" panose="02020603050405020304" pitchFamily="18" charset="0"/>
                <a:ea typeface="Times New Roman" panose="02020603050405020304" pitchFamily="18" charset="0"/>
              </a:rPr>
              <a:t>snakeviz</a:t>
            </a:r>
            <a:r>
              <a:rPr lang="es-ES" sz="1800" dirty="0">
                <a:effectLst/>
                <a:latin typeface="Times New Roman" panose="02020603050405020304" pitchFamily="18" charset="0"/>
                <a:ea typeface="Times New Roman" panose="02020603050405020304" pitchFamily="18" charset="0"/>
              </a:rPr>
              <a:t> para visualizar los resultados y hacer ajustes más informados.</a:t>
            </a:r>
          </a:p>
          <a:p>
            <a:r>
              <a:rPr lang="es-ES" sz="1800" dirty="0">
                <a:effectLst/>
                <a:latin typeface="Times New Roman" panose="02020603050405020304" pitchFamily="18" charset="0"/>
                <a:ea typeface="Times New Roman" panose="02020603050405020304" pitchFamily="18" charset="0"/>
              </a:rPr>
              <a:t>2.	</a:t>
            </a:r>
            <a:r>
              <a:rPr lang="es-ES" sz="1800" dirty="0" err="1">
                <a:effectLst/>
                <a:latin typeface="Times New Roman" panose="02020603050405020304" pitchFamily="18" charset="0"/>
                <a:ea typeface="Times New Roman" panose="02020603050405020304" pitchFamily="18" charset="0"/>
              </a:rPr>
              <a:t>Testing</a:t>
            </a:r>
            <a:r>
              <a:rPr lang="es-ES" sz="1800" dirty="0">
                <a:effectLst/>
                <a:latin typeface="Times New Roman" panose="02020603050405020304" pitchFamily="18" charset="0"/>
                <a:ea typeface="Times New Roman" panose="02020603050405020304" pitchFamily="18" charset="0"/>
              </a:rPr>
              <a:t>:</a:t>
            </a:r>
          </a:p>
          <a:p>
            <a:r>
              <a:rPr lang="es-ES" sz="1800" dirty="0">
                <a:effectLst/>
                <a:latin typeface="Times New Roman" panose="02020603050405020304" pitchFamily="18" charset="0"/>
                <a:ea typeface="Times New Roman" panose="02020603050405020304" pitchFamily="18" charset="0"/>
              </a:rPr>
              <a:t>Pruebas Unitarias: Aseguran que cada función se comporte como se espera después de las optimizaciones.</a:t>
            </a:r>
          </a:p>
          <a:p>
            <a:r>
              <a:rPr lang="es-ES" sz="1800" dirty="0">
                <a:effectLst/>
                <a:latin typeface="Times New Roman" panose="02020603050405020304" pitchFamily="18" charset="0"/>
                <a:ea typeface="Times New Roman" panose="02020603050405020304" pitchFamily="18" charset="0"/>
              </a:rPr>
              <a:t>Pruebas de Rendimiento: Con </a:t>
            </a:r>
            <a:r>
              <a:rPr lang="es-ES" sz="1800" dirty="0" err="1">
                <a:effectLst/>
                <a:latin typeface="Times New Roman" panose="02020603050405020304" pitchFamily="18" charset="0"/>
                <a:ea typeface="Times New Roman" panose="02020603050405020304" pitchFamily="18" charset="0"/>
              </a:rPr>
              <a:t>timeit</a:t>
            </a:r>
            <a:r>
              <a:rPr lang="es-ES" sz="1800" dirty="0">
                <a:effectLst/>
                <a:latin typeface="Times New Roman" panose="02020603050405020304" pitchFamily="18" charset="0"/>
                <a:ea typeface="Times New Roman" panose="02020603050405020304" pitchFamily="18" charset="0"/>
              </a:rPr>
              <a:t>, se puede medir y comparar el rendimiento de diferentes implementaciones para confirmar mejoras.</a:t>
            </a:r>
          </a:p>
          <a:p>
            <a:r>
              <a:rPr lang="es-ES" sz="1800" dirty="0">
                <a:effectLst/>
                <a:latin typeface="Times New Roman" panose="02020603050405020304" pitchFamily="18" charset="0"/>
                <a:ea typeface="Times New Roman" panose="02020603050405020304" pitchFamily="18" charset="0"/>
              </a:rPr>
              <a:t>Aplicar estas técnicas ayuda a escribir código eficiente, libre de errores y que cumpla con los requisitos de rendimiento de manera confiable.</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6822453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8.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Evitar</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la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Prematura</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Enfocarse primero en escribir código claro y funcional. Optimizar después de haber identificado cuellos de botella reales, para evitar complicar innecesariamente el desarrollo.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35101389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10748059" cy="4137189"/>
          </a:xfrm>
        </p:spPr>
        <p:txBody>
          <a:bodyPr>
            <a:normAutofit fontScale="85000" lnSpcReduction="20000"/>
          </a:bodyPr>
          <a:lstStyle/>
          <a:p>
            <a:r>
              <a:rPr lang="es-AR" sz="1800" dirty="0">
                <a:effectLst/>
                <a:latin typeface="Times New Roman" panose="02020603050405020304" pitchFamily="18" charset="0"/>
                <a:ea typeface="Times New Roman" panose="02020603050405020304" pitchFamily="18" charset="0"/>
              </a:rPr>
              <a:t>La </a:t>
            </a:r>
            <a:r>
              <a:rPr lang="es-AR" sz="1800" b="1" dirty="0">
                <a:effectLst/>
                <a:latin typeface="Times New Roman" panose="02020603050405020304" pitchFamily="18" charset="0"/>
                <a:ea typeface="Times New Roman" panose="02020603050405020304" pitchFamily="18" charset="0"/>
              </a:rPr>
              <a:t>optimización prematura</a:t>
            </a:r>
            <a:r>
              <a:rPr lang="es-AR" sz="1800" dirty="0">
                <a:effectLst/>
                <a:latin typeface="Times New Roman" panose="02020603050405020304" pitchFamily="18" charset="0"/>
                <a:ea typeface="Times New Roman" panose="02020603050405020304" pitchFamily="18" charset="0"/>
              </a:rPr>
              <a:t> es un concepto importante en la programación que se refiere a la tendencia de intentar mejorar el rendimiento del código antes de que sea necesario, lo que a menudo puede llevar a complicaciones innecesarias y a un código más difícil de entender y mantener.</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s-ES" b="1" dirty="0">
              <a:effectLst/>
            </a:endParaRPr>
          </a:p>
          <a:p>
            <a:pPr>
              <a:lnSpc>
                <a:spcPct val="107000"/>
              </a:lnSpc>
              <a:spcBef>
                <a:spcPts val="200"/>
              </a:spcBef>
            </a:pPr>
            <a:r>
              <a:rPr lang="es-ES" b="1" dirty="0">
                <a:effectLst/>
              </a:rPr>
              <a:t>¿Por Qué Evitar la Optimización Prematura?</a:t>
            </a:r>
          </a:p>
          <a:p>
            <a:pPr>
              <a:lnSpc>
                <a:spcPct val="107000"/>
              </a:lnSpc>
              <a:spcBef>
                <a:spcPts val="200"/>
              </a:spcBef>
            </a:pPr>
            <a:r>
              <a:rPr lang="es-ES" dirty="0">
                <a:effectLst/>
              </a:rPr>
              <a:t>Compromiso con la complejidad: Intentar optimizar el código desde el principio puede llevar a una solución más compleja y menos legible. Esto puede dificultar el mantenimiento del código a largo plazo y aumentar la probabilidad de introducir errores.</a:t>
            </a:r>
          </a:p>
          <a:p>
            <a:pPr>
              <a:lnSpc>
                <a:spcPct val="107000"/>
              </a:lnSpc>
              <a:spcBef>
                <a:spcPts val="200"/>
              </a:spcBef>
            </a:pPr>
            <a:endParaRPr lang="es-ES" dirty="0">
              <a:effectLst/>
            </a:endParaRPr>
          </a:p>
          <a:p>
            <a:pPr>
              <a:lnSpc>
                <a:spcPct val="107000"/>
              </a:lnSpc>
              <a:spcBef>
                <a:spcPts val="200"/>
              </a:spcBef>
            </a:pPr>
            <a:r>
              <a:rPr lang="es-ES" dirty="0">
                <a:effectLst/>
              </a:rPr>
              <a:t>Distracción de los objetivos principales: El enfoque principal en las etapas iniciales del desarrollo debe ser crear un código que sea correcto, legible y que cumpla con los requisitos funcionales. La optimización prematura desvía la atención de estos objetivos hacia detalles de implementación que podrían no ser relevantes.</a:t>
            </a:r>
          </a:p>
          <a:p>
            <a:pPr>
              <a:lnSpc>
                <a:spcPct val="107000"/>
              </a:lnSpc>
              <a:spcBef>
                <a:spcPts val="200"/>
              </a:spcBef>
            </a:pPr>
            <a:endParaRPr lang="es-ES" dirty="0">
              <a:effectLst/>
            </a:endParaRPr>
          </a:p>
          <a:p>
            <a:pPr>
              <a:lnSpc>
                <a:spcPct val="107000"/>
              </a:lnSpc>
              <a:spcBef>
                <a:spcPts val="200"/>
              </a:spcBef>
            </a:pPr>
            <a:r>
              <a:rPr lang="es-ES" dirty="0">
                <a:effectLst/>
              </a:rPr>
              <a:t>Posibles ineficiencias: No siempre está claro qué partes del código serán los cuellos de botella en términos de rendimiento. Optimizar prematuramente puede resultar en mejoras en áreas que no lo necesitan, mientras que los verdaderos problemas de rendimiento quedan sin abordar.</a:t>
            </a:r>
          </a:p>
          <a:p>
            <a:pPr>
              <a:lnSpc>
                <a:spcPct val="107000"/>
              </a:lnSpc>
              <a:spcBef>
                <a:spcPts val="200"/>
              </a:spcBef>
            </a:pPr>
            <a:endParaRPr lang="es-ES" dirty="0">
              <a:effectLst/>
            </a:endParaRPr>
          </a:p>
          <a:p>
            <a:pPr>
              <a:lnSpc>
                <a:spcPct val="107000"/>
              </a:lnSpc>
              <a:spcBef>
                <a:spcPts val="200"/>
              </a:spcBef>
            </a:pPr>
            <a:r>
              <a:rPr lang="es-ES" dirty="0">
                <a:effectLst/>
              </a:rPr>
              <a:t>Ciclo de desarrollo más largo: El tiempo dedicado a la optimización desde el principio puede prolongar el desarrollo sin un beneficio tangible, ya que muchas de esas optimizaciones pueden resultar innecesarias.</a:t>
            </a:r>
            <a:endParaRPr lang="en-US" dirty="0">
              <a:effectLst/>
            </a:endParaRPr>
          </a:p>
        </p:txBody>
      </p:sp>
    </p:spTree>
    <p:extLst>
      <p:ext uri="{BB962C8B-B14F-4D97-AF65-F5344CB8AC3E}">
        <p14:creationId xmlns:p14="http://schemas.microsoft.com/office/powerpoint/2010/main" val="18402172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00327"/>
            <a:ext cx="10748059" cy="4661644"/>
          </a:xfrm>
        </p:spPr>
        <p:txBody>
          <a:bodyPr>
            <a:normAutofit/>
          </a:bodyPr>
          <a:lstStyle/>
          <a:p>
            <a:r>
              <a:rPr lang="es-ES" b="1" dirty="0"/>
              <a:t>Enfoque recomendado</a:t>
            </a:r>
          </a:p>
          <a:p>
            <a:pPr>
              <a:buFont typeface="+mj-lt"/>
              <a:buAutoNum type="arabicPeriod"/>
            </a:pPr>
            <a:r>
              <a:rPr lang="es-ES" b="1" dirty="0"/>
              <a:t>Primero, haz que funcione</a:t>
            </a:r>
            <a:r>
              <a:rPr lang="es-ES" dirty="0"/>
              <a:t>: En las primeras etapas, el objetivo debe ser escribir un código que sea correcto y cumpla con los requisitos funcionales. La claridad, legibilidad y mantenimiento del código deben ser prioritarios.</a:t>
            </a:r>
          </a:p>
          <a:p>
            <a:pPr>
              <a:buFont typeface="+mj-lt"/>
              <a:buAutoNum type="arabicPeriod"/>
            </a:pPr>
            <a:r>
              <a:rPr lang="es-ES" b="1" dirty="0"/>
              <a:t>Identificar cuellos de botella reales</a:t>
            </a:r>
            <a:r>
              <a:rPr lang="es-ES" dirty="0"/>
              <a:t>: Una vez que el código funciona correctamente, se pueden usar herramientas de perfilado para identificar las partes del código que realmente necesitan ser optimizadas. Esto asegura que los esfuerzos de optimización se concentren en las áreas que tendrán un impacto significativo en el rendimiento.</a:t>
            </a:r>
          </a:p>
          <a:p>
            <a:pPr>
              <a:buFont typeface="+mj-lt"/>
              <a:buAutoNum type="arabicPeriod"/>
            </a:pPr>
            <a:r>
              <a:rPr lang="es-ES" b="1" dirty="0"/>
              <a:t>Optimización progresiva</a:t>
            </a:r>
            <a:r>
              <a:rPr lang="es-ES" dirty="0"/>
              <a:t>: Una vez identificados los cuellos de botella, se pueden realizar optimizaciones de manera controlada y medir su impacto. Esto permite un ciclo iterativo donde se optimiza solo lo que es necesario y se verifica continuamente que las mejoras sean significativas.</a:t>
            </a:r>
          </a:p>
          <a:p>
            <a:pPr>
              <a:buFont typeface="+mj-lt"/>
              <a:buAutoNum type="arabicPeriod"/>
            </a:pPr>
            <a:r>
              <a:rPr lang="es-ES" b="1" dirty="0"/>
              <a:t>Evitar </a:t>
            </a:r>
            <a:r>
              <a:rPr lang="es-ES" b="1" dirty="0" err="1"/>
              <a:t>micro-optimización</a:t>
            </a:r>
            <a:r>
              <a:rPr lang="es-ES" dirty="0"/>
              <a:t>: Pequeñas optimizaciones que solo mejoran el rendimiento en fracciones mínimas suelen ser innecesarias y pueden hacer el código menos claro. Es más importante concentrarse en optimizaciones que realmente impacten el rendimiento del sistema.</a:t>
            </a:r>
          </a:p>
          <a:p>
            <a:pPr>
              <a:buFont typeface="+mj-lt"/>
              <a:buAutoNum type="arabicPeriod"/>
            </a:pPr>
            <a:r>
              <a:rPr lang="es-ES" b="1" dirty="0"/>
              <a:t>Testeo continuo</a:t>
            </a:r>
            <a:r>
              <a:rPr lang="es-ES" dirty="0"/>
              <a:t>: Durante y después de la optimización, es esencial probar el código para asegurarse de que las optimizaciones no introduzcan errores y que el comportamiento del software sigue siendo el esperado.</a:t>
            </a:r>
          </a:p>
        </p:txBody>
      </p:sp>
    </p:spTree>
    <p:extLst>
      <p:ext uri="{BB962C8B-B14F-4D97-AF65-F5344CB8AC3E}">
        <p14:creationId xmlns:p14="http://schemas.microsoft.com/office/powerpoint/2010/main" val="4051743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89EC-EDAA-9B6B-55AB-6DCC651EC10F}"/>
              </a:ext>
            </a:extLst>
          </p:cNvPr>
          <p:cNvSpPr>
            <a:spLocks noGrp="1"/>
          </p:cNvSpPr>
          <p:nvPr>
            <p:ph type="title"/>
          </p:nvPr>
        </p:nvSpPr>
        <p:spPr>
          <a:xfrm>
            <a:off x="838201" y="448056"/>
            <a:ext cx="10471950" cy="1581912"/>
          </a:xfrm>
        </p:spPr>
        <p:txBody>
          <a:bodyPr/>
          <a:lstStyle/>
          <a:p>
            <a:r>
              <a:rPr lang="es-AR" sz="1800" b="0" dirty="0">
                <a:effectLst/>
                <a:latin typeface="Calibri" panose="020F0502020204030204" pitchFamily="34" charset="0"/>
                <a:ea typeface="Calibri" panose="020F0502020204030204" pitchFamily="34" charset="0"/>
                <a:cs typeface="Times New Roman" panose="02020603050405020304" pitchFamily="18" charset="0"/>
              </a:rPr>
              <a:t>Elegir Algoritmos Adecuados</a:t>
            </a:r>
            <a:br>
              <a:rPr lang="es-AR" sz="1800" b="0" dirty="0">
                <a:effectLst/>
                <a:latin typeface="Calibri" panose="020F0502020204030204" pitchFamily="34" charset="0"/>
                <a:ea typeface="Calibri" panose="020F0502020204030204" pitchFamily="34" charset="0"/>
                <a:cs typeface="Times New Roman" panose="02020603050405020304" pitchFamily="18" charset="0"/>
              </a:rPr>
            </a:br>
            <a:r>
              <a:rPr lang="es-AR" sz="1800" b="0" dirty="0">
                <a:effectLst/>
                <a:latin typeface="Calibri" panose="020F0502020204030204" pitchFamily="34" charset="0"/>
                <a:ea typeface="Calibri" panose="020F0502020204030204" pitchFamily="34" charset="0"/>
                <a:cs typeface="Times New Roman" panose="02020603050405020304" pitchFamily="18" charset="0"/>
              </a:rPr>
              <a:t>Búsqueda lineal vs búsqueda binaria</a:t>
            </a:r>
            <a:endParaRPr lang="en-US" dirty="0"/>
          </a:p>
        </p:txBody>
      </p:sp>
      <p:sp>
        <p:nvSpPr>
          <p:cNvPr id="3" name="Content Placeholder 2">
            <a:extLst>
              <a:ext uri="{FF2B5EF4-FFF2-40B4-BE49-F238E27FC236}">
                <a16:creationId xmlns:a16="http://schemas.microsoft.com/office/drawing/2014/main" id="{13D1B482-B9E1-5D01-5AA7-93E6E5A4E450}"/>
              </a:ext>
            </a:extLst>
          </p:cNvPr>
          <p:cNvSpPr>
            <a:spLocks noGrp="1"/>
          </p:cNvSpPr>
          <p:nvPr>
            <p:ph sz="quarter" idx="14"/>
          </p:nvPr>
        </p:nvSpPr>
        <p:spPr>
          <a:xfrm>
            <a:off x="838199" y="2257063"/>
            <a:ext cx="10107967" cy="3904906"/>
          </a:xfrm>
        </p:spPr>
        <p:txBody>
          <a:bodyPr/>
          <a:lstStyle/>
          <a:p>
            <a:r>
              <a:rPr lang="es-AR" sz="1800" b="1" dirty="0">
                <a:effectLst/>
                <a:latin typeface="Calibri" panose="020F0502020204030204" pitchFamily="34" charset="0"/>
                <a:ea typeface="Calibri" panose="020F0502020204030204" pitchFamily="34" charset="0"/>
                <a:cs typeface="Times New Roman" panose="02020603050405020304" pitchFamily="18" charset="0"/>
              </a:rPr>
              <a:t>Búsqueda Lineal</a:t>
            </a:r>
            <a:r>
              <a:rPr lang="es-AR" sz="1800" dirty="0">
                <a:effectLst/>
                <a:latin typeface="Calibri" panose="020F0502020204030204" pitchFamily="34" charset="0"/>
                <a:ea typeface="Calibri" panose="020F0502020204030204" pitchFamily="34" charset="0"/>
                <a:cs typeface="Times New Roman" panose="02020603050405020304" pitchFamily="18" charset="0"/>
              </a:rPr>
              <a:t>: Recorrer todos los elementos de una lista para encontrar un valor. Tiene una complejidad temporal de O(n), donde n es el número de elementos en la lista.</a:t>
            </a:r>
          </a:p>
          <a:p>
            <a:endParaRPr lang="es-AR" dirty="0">
              <a:latin typeface="Calibri" panose="020F0502020204030204" pitchFamily="34" charset="0"/>
              <a:cs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5D579DF6-DCA2-0213-D6D1-DFF46B676E42}"/>
              </a:ext>
            </a:extLst>
          </p:cNvPr>
          <p:cNvPicPr>
            <a:picLocks noChangeAspect="1"/>
          </p:cNvPicPr>
          <p:nvPr/>
        </p:nvPicPr>
        <p:blipFill>
          <a:blip r:embed="rId2"/>
          <a:stretch>
            <a:fillRect/>
          </a:stretch>
        </p:blipFill>
        <p:spPr>
          <a:xfrm>
            <a:off x="741516" y="3066515"/>
            <a:ext cx="5724525" cy="2772309"/>
          </a:xfrm>
          <a:prstGeom prst="rect">
            <a:avLst/>
          </a:prstGeom>
        </p:spPr>
      </p:pic>
    </p:spTree>
    <p:extLst>
      <p:ext uri="{BB962C8B-B14F-4D97-AF65-F5344CB8AC3E}">
        <p14:creationId xmlns:p14="http://schemas.microsoft.com/office/powerpoint/2010/main" val="10144171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pic>
        <p:nvPicPr>
          <p:cNvPr id="7" name="Picture 6">
            <a:extLst>
              <a:ext uri="{FF2B5EF4-FFF2-40B4-BE49-F238E27FC236}">
                <a16:creationId xmlns:a16="http://schemas.microsoft.com/office/drawing/2014/main" id="{F1C5EC61-E8B6-0E56-BFDD-0756249962C4}"/>
              </a:ext>
            </a:extLst>
          </p:cNvPr>
          <p:cNvPicPr>
            <a:picLocks noChangeAspect="1"/>
          </p:cNvPicPr>
          <p:nvPr/>
        </p:nvPicPr>
        <p:blipFill>
          <a:blip r:embed="rId2"/>
          <a:stretch>
            <a:fillRect/>
          </a:stretch>
        </p:blipFill>
        <p:spPr>
          <a:xfrm>
            <a:off x="1362076" y="1434466"/>
            <a:ext cx="9667874" cy="4842509"/>
          </a:xfrm>
          <a:prstGeom prst="rect">
            <a:avLst/>
          </a:prstGeom>
        </p:spPr>
      </p:pic>
    </p:spTree>
    <p:extLst>
      <p:ext uri="{BB962C8B-B14F-4D97-AF65-F5344CB8AC3E}">
        <p14:creationId xmlns:p14="http://schemas.microsoft.com/office/powerpoint/2010/main" val="421440261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pic>
        <p:nvPicPr>
          <p:cNvPr id="4" name="Picture 3">
            <a:extLst>
              <a:ext uri="{FF2B5EF4-FFF2-40B4-BE49-F238E27FC236}">
                <a16:creationId xmlns:a16="http://schemas.microsoft.com/office/drawing/2014/main" id="{75D38459-3AED-8869-E671-FB2439E93B4B}"/>
              </a:ext>
            </a:extLst>
          </p:cNvPr>
          <p:cNvPicPr>
            <a:picLocks noChangeAspect="1"/>
          </p:cNvPicPr>
          <p:nvPr/>
        </p:nvPicPr>
        <p:blipFill>
          <a:blip r:embed="rId2"/>
          <a:stretch>
            <a:fillRect/>
          </a:stretch>
        </p:blipFill>
        <p:spPr>
          <a:xfrm>
            <a:off x="1600201" y="1743074"/>
            <a:ext cx="9020174" cy="4067175"/>
          </a:xfrm>
          <a:prstGeom prst="rect">
            <a:avLst/>
          </a:prstGeom>
        </p:spPr>
      </p:pic>
    </p:spTree>
    <p:extLst>
      <p:ext uri="{BB962C8B-B14F-4D97-AF65-F5344CB8AC3E}">
        <p14:creationId xmlns:p14="http://schemas.microsoft.com/office/powerpoint/2010/main" val="10359053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pic>
        <p:nvPicPr>
          <p:cNvPr id="5" name="Picture 4">
            <a:extLst>
              <a:ext uri="{FF2B5EF4-FFF2-40B4-BE49-F238E27FC236}">
                <a16:creationId xmlns:a16="http://schemas.microsoft.com/office/drawing/2014/main" id="{C0783533-266E-0948-C735-C3D3F3147090}"/>
              </a:ext>
            </a:extLst>
          </p:cNvPr>
          <p:cNvPicPr>
            <a:picLocks noChangeAspect="1"/>
          </p:cNvPicPr>
          <p:nvPr/>
        </p:nvPicPr>
        <p:blipFill>
          <a:blip r:embed="rId2"/>
          <a:stretch>
            <a:fillRect/>
          </a:stretch>
        </p:blipFill>
        <p:spPr>
          <a:xfrm>
            <a:off x="1143001" y="1400174"/>
            <a:ext cx="9639300" cy="4695825"/>
          </a:xfrm>
          <a:prstGeom prst="rect">
            <a:avLst/>
          </a:prstGeom>
        </p:spPr>
      </p:pic>
    </p:spTree>
    <p:extLst>
      <p:ext uri="{BB962C8B-B14F-4D97-AF65-F5344CB8AC3E}">
        <p14:creationId xmlns:p14="http://schemas.microsoft.com/office/powerpoint/2010/main" val="10714107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7" name="TextBox 6">
            <a:extLst>
              <a:ext uri="{FF2B5EF4-FFF2-40B4-BE49-F238E27FC236}">
                <a16:creationId xmlns:a16="http://schemas.microsoft.com/office/drawing/2014/main" id="{D0188D6E-2B54-CCB5-0365-381B99824463}"/>
              </a:ext>
            </a:extLst>
          </p:cNvPr>
          <p:cNvSpPr txBox="1"/>
          <p:nvPr/>
        </p:nvSpPr>
        <p:spPr>
          <a:xfrm>
            <a:off x="1118586" y="1446060"/>
            <a:ext cx="9996257" cy="3693319"/>
          </a:xfrm>
          <a:prstGeom prst="rect">
            <a:avLst/>
          </a:prstGeom>
          <a:noFill/>
        </p:spPr>
        <p:txBody>
          <a:bodyPr wrap="square">
            <a:spAutoFit/>
          </a:bodyPr>
          <a:lstStyle/>
          <a:p>
            <a:r>
              <a:rPr lang="en-US" b="1" dirty="0" err="1"/>
              <a:t>Optimización</a:t>
            </a:r>
            <a:r>
              <a:rPr lang="en-US" b="1" dirty="0"/>
              <a:t> sin </a:t>
            </a:r>
            <a:r>
              <a:rPr lang="en-US" b="1" dirty="0" err="1"/>
              <a:t>Contexto</a:t>
            </a:r>
            <a:endParaRPr lang="en-US" b="1" dirty="0"/>
          </a:p>
          <a:p>
            <a:r>
              <a:rPr lang="en-US" dirty="0" err="1"/>
              <a:t>Supongamos</a:t>
            </a:r>
            <a:r>
              <a:rPr lang="en-US" dirty="0"/>
              <a:t> que </a:t>
            </a:r>
            <a:r>
              <a:rPr lang="en-US" dirty="0" err="1"/>
              <a:t>estamos</a:t>
            </a:r>
            <a:r>
              <a:rPr lang="en-US" dirty="0"/>
              <a:t> </a:t>
            </a:r>
            <a:r>
              <a:rPr lang="en-US" dirty="0" err="1"/>
              <a:t>trabajando</a:t>
            </a:r>
            <a:r>
              <a:rPr lang="en-US" dirty="0"/>
              <a:t> </a:t>
            </a:r>
            <a:r>
              <a:rPr lang="en-US" dirty="0" err="1"/>
              <a:t>en</a:t>
            </a:r>
            <a:r>
              <a:rPr lang="en-US" dirty="0"/>
              <a:t> </a:t>
            </a:r>
            <a:r>
              <a:rPr lang="en-US" dirty="0" err="1"/>
              <a:t>una</a:t>
            </a:r>
            <a:r>
              <a:rPr lang="en-US" dirty="0"/>
              <a:t> </a:t>
            </a:r>
            <a:r>
              <a:rPr lang="en-US" dirty="0" err="1"/>
              <a:t>función</a:t>
            </a:r>
            <a:r>
              <a:rPr lang="en-US" dirty="0"/>
              <a:t> para </a:t>
            </a:r>
            <a:r>
              <a:rPr lang="en-US" dirty="0" err="1"/>
              <a:t>encontrar</a:t>
            </a:r>
            <a:r>
              <a:rPr lang="en-US" dirty="0"/>
              <a:t> </a:t>
            </a:r>
            <a:r>
              <a:rPr lang="en-US" dirty="0" err="1"/>
              <a:t>el</a:t>
            </a:r>
            <a:r>
              <a:rPr lang="en-US" dirty="0"/>
              <a:t> </a:t>
            </a:r>
            <a:r>
              <a:rPr lang="en-US" dirty="0" err="1"/>
              <a:t>máximo</a:t>
            </a:r>
            <a:r>
              <a:rPr lang="en-US" dirty="0"/>
              <a:t> de </a:t>
            </a:r>
            <a:r>
              <a:rPr lang="en-US" dirty="0" err="1"/>
              <a:t>una</a:t>
            </a:r>
            <a:r>
              <a:rPr lang="en-US" dirty="0"/>
              <a:t> </a:t>
            </a:r>
            <a:r>
              <a:rPr lang="en-US" dirty="0" err="1"/>
              <a:t>lista</a:t>
            </a:r>
            <a:r>
              <a:rPr lang="en-US" dirty="0"/>
              <a:t> de </a:t>
            </a:r>
            <a:r>
              <a:rPr lang="en-US" dirty="0" err="1"/>
              <a:t>números</a:t>
            </a:r>
            <a:r>
              <a:rPr lang="en-US" dirty="0"/>
              <a:t>.</a:t>
            </a:r>
          </a:p>
          <a:p>
            <a:endParaRPr lang="en-US" dirty="0"/>
          </a:p>
          <a:p>
            <a:r>
              <a:rPr lang="en-US" dirty="0" err="1"/>
              <a:t>Ejemplo</a:t>
            </a:r>
            <a:r>
              <a:rPr lang="en-US" dirty="0"/>
              <a:t> sin </a:t>
            </a:r>
            <a:r>
              <a:rPr lang="en-US" dirty="0" err="1"/>
              <a:t>optimización</a:t>
            </a:r>
            <a:r>
              <a:rPr lang="en-US" dirty="0"/>
              <a:t> </a:t>
            </a:r>
            <a:r>
              <a:rPr lang="en-US" dirty="0" err="1"/>
              <a:t>prematura</a:t>
            </a:r>
            <a:endParaRPr lang="en-US" dirty="0"/>
          </a:p>
          <a:p>
            <a:r>
              <a:rPr lang="en-US" b="1" dirty="0"/>
              <a:t>def </a:t>
            </a:r>
            <a:r>
              <a:rPr lang="en-US" b="1" dirty="0" err="1"/>
              <a:t>encontrar_maximo</a:t>
            </a:r>
            <a:r>
              <a:rPr lang="en-US" b="1" dirty="0"/>
              <a:t>(</a:t>
            </a:r>
            <a:r>
              <a:rPr lang="en-US" b="1" dirty="0" err="1"/>
              <a:t>lista</a:t>
            </a:r>
            <a:r>
              <a:rPr lang="en-US" b="1" dirty="0"/>
              <a:t>):</a:t>
            </a:r>
          </a:p>
          <a:p>
            <a:r>
              <a:rPr lang="en-US" b="1" dirty="0"/>
              <a:t>    </a:t>
            </a:r>
            <a:r>
              <a:rPr lang="en-US" b="1" dirty="0" err="1"/>
              <a:t>maximo</a:t>
            </a:r>
            <a:r>
              <a:rPr lang="en-US" b="1" dirty="0"/>
              <a:t> = </a:t>
            </a:r>
            <a:r>
              <a:rPr lang="en-US" b="1" dirty="0" err="1"/>
              <a:t>lista</a:t>
            </a:r>
            <a:r>
              <a:rPr lang="en-US" b="1" dirty="0"/>
              <a:t>[0]</a:t>
            </a:r>
          </a:p>
          <a:p>
            <a:r>
              <a:rPr lang="en-US" b="1" dirty="0"/>
              <a:t>    for num in </a:t>
            </a:r>
            <a:r>
              <a:rPr lang="en-US" b="1" dirty="0" err="1"/>
              <a:t>lista</a:t>
            </a:r>
            <a:r>
              <a:rPr lang="en-US" b="1" dirty="0"/>
              <a:t>:</a:t>
            </a:r>
          </a:p>
          <a:p>
            <a:r>
              <a:rPr lang="en-US" b="1" dirty="0"/>
              <a:t>        if num &gt; </a:t>
            </a:r>
            <a:r>
              <a:rPr lang="en-US" b="1" dirty="0" err="1"/>
              <a:t>maximo</a:t>
            </a:r>
            <a:r>
              <a:rPr lang="en-US" b="1" dirty="0"/>
              <a:t>:</a:t>
            </a:r>
          </a:p>
          <a:p>
            <a:r>
              <a:rPr lang="en-US" b="1" dirty="0"/>
              <a:t>            </a:t>
            </a:r>
            <a:r>
              <a:rPr lang="en-US" b="1" dirty="0" err="1"/>
              <a:t>maximo</a:t>
            </a:r>
            <a:r>
              <a:rPr lang="en-US" b="1" dirty="0"/>
              <a:t> = num</a:t>
            </a:r>
          </a:p>
          <a:p>
            <a:r>
              <a:rPr lang="en-US" b="1" dirty="0"/>
              <a:t>    return </a:t>
            </a:r>
            <a:r>
              <a:rPr lang="en-US" b="1" dirty="0" err="1"/>
              <a:t>maximo</a:t>
            </a:r>
            <a:endParaRPr lang="en-US" b="1" dirty="0"/>
          </a:p>
          <a:p>
            <a:endParaRPr lang="en-US" b="1" dirty="0"/>
          </a:p>
          <a:p>
            <a:r>
              <a:rPr lang="en-US" dirty="0"/>
              <a:t>Esta </a:t>
            </a:r>
            <a:r>
              <a:rPr lang="en-US" dirty="0" err="1"/>
              <a:t>función</a:t>
            </a:r>
            <a:r>
              <a:rPr lang="en-US" dirty="0"/>
              <a:t> es simple y </a:t>
            </a:r>
            <a:r>
              <a:rPr lang="en-US" dirty="0" err="1"/>
              <a:t>fácil</a:t>
            </a:r>
            <a:r>
              <a:rPr lang="en-US" dirty="0"/>
              <a:t> de </a:t>
            </a:r>
            <a:r>
              <a:rPr lang="en-US" dirty="0" err="1"/>
              <a:t>entender</a:t>
            </a:r>
            <a:r>
              <a:rPr lang="en-US" dirty="0"/>
              <a:t>. Antes de </a:t>
            </a:r>
            <a:r>
              <a:rPr lang="en-US" dirty="0" err="1"/>
              <a:t>intentar</a:t>
            </a:r>
            <a:r>
              <a:rPr lang="en-US" dirty="0"/>
              <a:t> </a:t>
            </a:r>
            <a:r>
              <a:rPr lang="en-US" dirty="0" err="1"/>
              <a:t>optimizarla</a:t>
            </a:r>
            <a:r>
              <a:rPr lang="en-US" dirty="0"/>
              <a:t>, </a:t>
            </a:r>
            <a:r>
              <a:rPr lang="en-US" dirty="0" err="1"/>
              <a:t>debes</a:t>
            </a:r>
            <a:r>
              <a:rPr lang="en-US" dirty="0"/>
              <a:t> </a:t>
            </a:r>
            <a:r>
              <a:rPr lang="en-US" dirty="0" err="1"/>
              <a:t>asegurarte</a:t>
            </a:r>
            <a:r>
              <a:rPr lang="en-US" dirty="0"/>
              <a:t> de que </a:t>
            </a:r>
            <a:r>
              <a:rPr lang="en-US" dirty="0" err="1"/>
              <a:t>funcione</a:t>
            </a:r>
            <a:r>
              <a:rPr lang="en-US" dirty="0"/>
              <a:t> </a:t>
            </a:r>
            <a:r>
              <a:rPr lang="en-US" dirty="0" err="1"/>
              <a:t>correctamente</a:t>
            </a:r>
            <a:r>
              <a:rPr lang="en-US" dirty="0"/>
              <a:t> y que </a:t>
            </a:r>
            <a:r>
              <a:rPr lang="en-US" dirty="0" err="1"/>
              <a:t>cumpla</a:t>
            </a:r>
            <a:r>
              <a:rPr lang="en-US" dirty="0"/>
              <a:t> con </a:t>
            </a:r>
            <a:r>
              <a:rPr lang="en-US" dirty="0" err="1"/>
              <a:t>todos</a:t>
            </a:r>
            <a:r>
              <a:rPr lang="en-US" dirty="0"/>
              <a:t> </a:t>
            </a:r>
            <a:r>
              <a:rPr lang="en-US" dirty="0" err="1"/>
              <a:t>los</a:t>
            </a:r>
            <a:r>
              <a:rPr lang="en-US" dirty="0"/>
              <a:t> </a:t>
            </a:r>
            <a:r>
              <a:rPr lang="en-US" dirty="0" err="1"/>
              <a:t>requisitos</a:t>
            </a:r>
            <a:r>
              <a:rPr lang="en-US" dirty="0"/>
              <a:t>.</a:t>
            </a:r>
          </a:p>
        </p:txBody>
      </p:sp>
    </p:spTree>
    <p:extLst>
      <p:ext uri="{BB962C8B-B14F-4D97-AF65-F5344CB8AC3E}">
        <p14:creationId xmlns:p14="http://schemas.microsoft.com/office/powerpoint/2010/main" val="41213418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7" name="TextBox 6">
            <a:extLst>
              <a:ext uri="{FF2B5EF4-FFF2-40B4-BE49-F238E27FC236}">
                <a16:creationId xmlns:a16="http://schemas.microsoft.com/office/drawing/2014/main" id="{D0188D6E-2B54-CCB5-0365-381B99824463}"/>
              </a:ext>
            </a:extLst>
          </p:cNvPr>
          <p:cNvSpPr txBox="1"/>
          <p:nvPr/>
        </p:nvSpPr>
        <p:spPr>
          <a:xfrm>
            <a:off x="1118586" y="1446060"/>
            <a:ext cx="9996257" cy="5078313"/>
          </a:xfrm>
          <a:prstGeom prst="rect">
            <a:avLst/>
          </a:prstGeom>
          <a:noFill/>
        </p:spPr>
        <p:txBody>
          <a:bodyPr wrap="square">
            <a:spAutoFit/>
          </a:bodyPr>
          <a:lstStyle/>
          <a:p>
            <a:r>
              <a:rPr lang="es-ES" b="1" dirty="0"/>
              <a:t>Optimización prematura</a:t>
            </a:r>
          </a:p>
          <a:p>
            <a:r>
              <a:rPr lang="es-ES" dirty="0"/>
              <a:t>Podríamos estar tentado a optimizar esta función para reducir el número de comparaciones usando un enfoque más sofisticado, como dividir la lista y encontrar el máximo en paralelo (por ejemplo, usando </a:t>
            </a:r>
            <a:r>
              <a:rPr lang="es-ES" dirty="0" err="1"/>
              <a:t>threading</a:t>
            </a:r>
            <a:r>
              <a:rPr lang="es-ES" dirty="0"/>
              <a:t> o </a:t>
            </a:r>
            <a:r>
              <a:rPr lang="es-ES" dirty="0" err="1"/>
              <a:t>multiprocessing</a:t>
            </a:r>
            <a:r>
              <a:rPr lang="es-ES" dirty="0"/>
              <a:t>).</a:t>
            </a:r>
          </a:p>
          <a:p>
            <a:endParaRPr lang="es-ES" b="1" dirty="0"/>
          </a:p>
          <a:p>
            <a:r>
              <a:rPr lang="es-ES" b="1" dirty="0" err="1"/>
              <a:t>from</a:t>
            </a:r>
            <a:r>
              <a:rPr lang="es-ES" b="1" dirty="0"/>
              <a:t> </a:t>
            </a:r>
            <a:r>
              <a:rPr lang="es-ES" b="1" dirty="0" err="1"/>
              <a:t>concurrent.futures</a:t>
            </a:r>
            <a:r>
              <a:rPr lang="es-ES" b="1" dirty="0"/>
              <a:t> </a:t>
            </a:r>
            <a:r>
              <a:rPr lang="es-ES" b="1" dirty="0" err="1"/>
              <a:t>import</a:t>
            </a:r>
            <a:r>
              <a:rPr lang="es-ES" b="1" dirty="0"/>
              <a:t> </a:t>
            </a:r>
            <a:r>
              <a:rPr lang="es-ES" b="1" dirty="0" err="1"/>
              <a:t>ThreadPoolExecutor</a:t>
            </a:r>
            <a:endParaRPr lang="es-ES" b="1" dirty="0"/>
          </a:p>
          <a:p>
            <a:r>
              <a:rPr lang="es-ES" b="1" dirty="0" err="1"/>
              <a:t>def</a:t>
            </a:r>
            <a:r>
              <a:rPr lang="es-ES" b="1" dirty="0"/>
              <a:t> </a:t>
            </a:r>
            <a:r>
              <a:rPr lang="es-ES" b="1" dirty="0" err="1"/>
              <a:t>encontrar_maximo_paralelo</a:t>
            </a:r>
            <a:r>
              <a:rPr lang="es-ES" b="1" dirty="0"/>
              <a:t>(lista):</a:t>
            </a:r>
          </a:p>
          <a:p>
            <a:r>
              <a:rPr lang="es-ES" b="1" dirty="0"/>
              <a:t>    </a:t>
            </a:r>
            <a:r>
              <a:rPr lang="es-ES" b="1" dirty="0" err="1"/>
              <a:t>def</a:t>
            </a:r>
            <a:r>
              <a:rPr lang="es-ES" b="1" dirty="0"/>
              <a:t> </a:t>
            </a:r>
            <a:r>
              <a:rPr lang="es-ES" b="1" dirty="0" err="1"/>
              <a:t>max_parcial</a:t>
            </a:r>
            <a:r>
              <a:rPr lang="es-ES" b="1" dirty="0"/>
              <a:t>(lista):</a:t>
            </a:r>
          </a:p>
          <a:p>
            <a:r>
              <a:rPr lang="es-ES" b="1" dirty="0"/>
              <a:t>        </a:t>
            </a:r>
            <a:r>
              <a:rPr lang="es-ES" b="1" dirty="0" err="1"/>
              <a:t>return</a:t>
            </a:r>
            <a:r>
              <a:rPr lang="es-ES" b="1" dirty="0"/>
              <a:t> </a:t>
            </a:r>
            <a:r>
              <a:rPr lang="es-ES" b="1" dirty="0" err="1"/>
              <a:t>max</a:t>
            </a:r>
            <a:r>
              <a:rPr lang="es-ES" b="1" dirty="0"/>
              <a:t>(lista)</a:t>
            </a:r>
          </a:p>
          <a:p>
            <a:r>
              <a:rPr lang="es-ES" b="1" dirty="0"/>
              <a:t>    mitad = </a:t>
            </a:r>
            <a:r>
              <a:rPr lang="es-ES" b="1" dirty="0" err="1"/>
              <a:t>len</a:t>
            </a:r>
            <a:r>
              <a:rPr lang="es-ES" b="1" dirty="0"/>
              <a:t>(lista) // 2</a:t>
            </a:r>
          </a:p>
          <a:p>
            <a:r>
              <a:rPr lang="es-ES" b="1" dirty="0"/>
              <a:t>    </a:t>
            </a:r>
            <a:r>
              <a:rPr lang="es-ES" b="1" dirty="0" err="1"/>
              <a:t>with</a:t>
            </a:r>
            <a:r>
              <a:rPr lang="es-ES" b="1" dirty="0"/>
              <a:t> </a:t>
            </a:r>
            <a:r>
              <a:rPr lang="es-ES" b="1" dirty="0" err="1"/>
              <a:t>ThreadPoolExecutor</a:t>
            </a:r>
            <a:r>
              <a:rPr lang="es-ES" b="1" dirty="0"/>
              <a:t>() as </a:t>
            </a:r>
            <a:r>
              <a:rPr lang="es-ES" b="1" dirty="0" err="1"/>
              <a:t>executor</a:t>
            </a:r>
            <a:r>
              <a:rPr lang="es-ES" b="1" dirty="0"/>
              <a:t>:</a:t>
            </a:r>
          </a:p>
          <a:p>
            <a:r>
              <a:rPr lang="es-ES" b="1" dirty="0"/>
              <a:t>        max1 = </a:t>
            </a:r>
            <a:r>
              <a:rPr lang="es-ES" b="1" dirty="0" err="1"/>
              <a:t>executor.submit</a:t>
            </a:r>
            <a:r>
              <a:rPr lang="es-ES" b="1" dirty="0"/>
              <a:t>(</a:t>
            </a:r>
            <a:r>
              <a:rPr lang="es-ES" b="1" dirty="0" err="1"/>
              <a:t>max_parcial</a:t>
            </a:r>
            <a:r>
              <a:rPr lang="es-ES" b="1" dirty="0"/>
              <a:t>, lista[:mitad])</a:t>
            </a:r>
          </a:p>
          <a:p>
            <a:r>
              <a:rPr lang="es-ES" b="1" dirty="0"/>
              <a:t>        max2 = </a:t>
            </a:r>
            <a:r>
              <a:rPr lang="es-ES" b="1" dirty="0" err="1"/>
              <a:t>executor.submit</a:t>
            </a:r>
            <a:r>
              <a:rPr lang="es-ES" b="1" dirty="0"/>
              <a:t>(</a:t>
            </a:r>
            <a:r>
              <a:rPr lang="es-ES" b="1" dirty="0" err="1"/>
              <a:t>max_parcial</a:t>
            </a:r>
            <a:r>
              <a:rPr lang="es-ES" b="1" dirty="0"/>
              <a:t>, lista[mitad:])</a:t>
            </a:r>
          </a:p>
          <a:p>
            <a:r>
              <a:rPr lang="es-ES" b="1" dirty="0"/>
              <a:t>    </a:t>
            </a:r>
          </a:p>
          <a:p>
            <a:r>
              <a:rPr lang="es-ES" b="1" dirty="0"/>
              <a:t>    </a:t>
            </a:r>
            <a:r>
              <a:rPr lang="es-ES" b="1" dirty="0" err="1"/>
              <a:t>return</a:t>
            </a:r>
            <a:r>
              <a:rPr lang="es-ES" b="1" dirty="0"/>
              <a:t> </a:t>
            </a:r>
            <a:r>
              <a:rPr lang="es-ES" b="1" dirty="0" err="1"/>
              <a:t>max</a:t>
            </a:r>
            <a:r>
              <a:rPr lang="es-ES" b="1" dirty="0"/>
              <a:t>(max1.result(), max2.result())</a:t>
            </a:r>
          </a:p>
          <a:p>
            <a:r>
              <a:rPr lang="es-ES" dirty="0"/>
              <a:t>Esta versión podría ser más rápida en ciertos casos, pero introduce complejidad adicional. Si la lista es pequeña, esta optimización no tendría un impacto significativo y solo complica el código.</a:t>
            </a:r>
          </a:p>
          <a:p>
            <a:endParaRPr lang="en-US" dirty="0"/>
          </a:p>
        </p:txBody>
      </p:sp>
    </p:spTree>
    <p:extLst>
      <p:ext uri="{BB962C8B-B14F-4D97-AF65-F5344CB8AC3E}">
        <p14:creationId xmlns:p14="http://schemas.microsoft.com/office/powerpoint/2010/main" val="40388923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7" name="TextBox 6">
            <a:extLst>
              <a:ext uri="{FF2B5EF4-FFF2-40B4-BE49-F238E27FC236}">
                <a16:creationId xmlns:a16="http://schemas.microsoft.com/office/drawing/2014/main" id="{D0188D6E-2B54-CCB5-0365-381B99824463}"/>
              </a:ext>
            </a:extLst>
          </p:cNvPr>
          <p:cNvSpPr txBox="1"/>
          <p:nvPr/>
        </p:nvSpPr>
        <p:spPr>
          <a:xfrm>
            <a:off x="1118586" y="1446060"/>
            <a:ext cx="9996257" cy="4524315"/>
          </a:xfrm>
          <a:prstGeom prst="rect">
            <a:avLst/>
          </a:prstGeom>
          <a:noFill/>
        </p:spPr>
        <p:txBody>
          <a:bodyPr wrap="square">
            <a:spAutoFit/>
          </a:bodyPr>
          <a:lstStyle/>
          <a:p>
            <a:r>
              <a:rPr lang="es-ES" b="1" dirty="0" err="1"/>
              <a:t>Micro-optimización</a:t>
            </a:r>
            <a:r>
              <a:rPr lang="es-ES" b="1" dirty="0"/>
              <a:t> Innecesaria</a:t>
            </a:r>
          </a:p>
          <a:p>
            <a:r>
              <a:rPr lang="es-ES" dirty="0"/>
              <a:t>Otra forma de optimización prematura es preocuparse por detalles muy pequeños que tienen un impacto mínimo en el rendimiento general del programa.</a:t>
            </a:r>
          </a:p>
          <a:p>
            <a:endParaRPr lang="es-ES" dirty="0"/>
          </a:p>
          <a:p>
            <a:r>
              <a:rPr lang="es-ES" dirty="0"/>
              <a:t>Ejemplo sin optimización prematura</a:t>
            </a:r>
          </a:p>
          <a:p>
            <a:r>
              <a:rPr lang="es-ES" b="1" dirty="0" err="1"/>
              <a:t>def</a:t>
            </a:r>
            <a:r>
              <a:rPr lang="es-ES" b="1" dirty="0"/>
              <a:t> </a:t>
            </a:r>
            <a:r>
              <a:rPr lang="es-ES" b="1" dirty="0" err="1"/>
              <a:t>contar_palabras</a:t>
            </a:r>
            <a:r>
              <a:rPr lang="es-ES" b="1" dirty="0"/>
              <a:t>(texto):</a:t>
            </a:r>
          </a:p>
          <a:p>
            <a:r>
              <a:rPr lang="es-ES" b="1" dirty="0"/>
              <a:t>    palabras = </a:t>
            </a:r>
            <a:r>
              <a:rPr lang="es-ES" b="1" dirty="0" err="1"/>
              <a:t>texto.split</a:t>
            </a:r>
            <a:r>
              <a:rPr lang="es-ES" b="1" dirty="0"/>
              <a:t>()</a:t>
            </a:r>
          </a:p>
          <a:p>
            <a:r>
              <a:rPr lang="es-ES" b="1" dirty="0"/>
              <a:t>    contador = {}</a:t>
            </a:r>
          </a:p>
          <a:p>
            <a:r>
              <a:rPr lang="es-ES" b="1" dirty="0"/>
              <a:t>    </a:t>
            </a:r>
            <a:r>
              <a:rPr lang="es-ES" b="1" dirty="0" err="1"/>
              <a:t>for</a:t>
            </a:r>
            <a:r>
              <a:rPr lang="es-ES" b="1" dirty="0"/>
              <a:t> palabra in palabras:</a:t>
            </a:r>
          </a:p>
          <a:p>
            <a:r>
              <a:rPr lang="es-ES" b="1" dirty="0"/>
              <a:t>        </a:t>
            </a:r>
            <a:r>
              <a:rPr lang="es-ES" b="1" dirty="0" err="1"/>
              <a:t>if</a:t>
            </a:r>
            <a:r>
              <a:rPr lang="es-ES" b="1" dirty="0"/>
              <a:t> palabra in contador:</a:t>
            </a:r>
          </a:p>
          <a:p>
            <a:r>
              <a:rPr lang="es-ES" b="1" dirty="0"/>
              <a:t>            contador[palabra] += 1</a:t>
            </a:r>
          </a:p>
          <a:p>
            <a:r>
              <a:rPr lang="es-ES" b="1" dirty="0"/>
              <a:t>        </a:t>
            </a:r>
            <a:r>
              <a:rPr lang="es-ES" b="1" dirty="0" err="1"/>
              <a:t>else</a:t>
            </a:r>
            <a:r>
              <a:rPr lang="es-ES" b="1" dirty="0"/>
              <a:t>:</a:t>
            </a:r>
          </a:p>
          <a:p>
            <a:r>
              <a:rPr lang="es-ES" b="1" dirty="0"/>
              <a:t>            contador[palabra] = 1</a:t>
            </a:r>
          </a:p>
          <a:p>
            <a:r>
              <a:rPr lang="es-ES" b="1" dirty="0"/>
              <a:t>    </a:t>
            </a:r>
            <a:r>
              <a:rPr lang="es-ES" b="1" dirty="0" err="1"/>
              <a:t>return</a:t>
            </a:r>
            <a:r>
              <a:rPr lang="es-ES" b="1" dirty="0"/>
              <a:t> contador</a:t>
            </a:r>
          </a:p>
          <a:p>
            <a:endParaRPr lang="es-ES" b="1" dirty="0"/>
          </a:p>
          <a:p>
            <a:r>
              <a:rPr lang="es-ES" dirty="0"/>
              <a:t>Esta función cuenta la frecuencia de palabras en un texto. Es simple y efectiva.</a:t>
            </a:r>
            <a:endParaRPr lang="en-US" dirty="0"/>
          </a:p>
        </p:txBody>
      </p:sp>
    </p:spTree>
    <p:extLst>
      <p:ext uri="{BB962C8B-B14F-4D97-AF65-F5344CB8AC3E}">
        <p14:creationId xmlns:p14="http://schemas.microsoft.com/office/powerpoint/2010/main" val="29234649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7" name="TextBox 6">
            <a:extLst>
              <a:ext uri="{FF2B5EF4-FFF2-40B4-BE49-F238E27FC236}">
                <a16:creationId xmlns:a16="http://schemas.microsoft.com/office/drawing/2014/main" id="{D0188D6E-2B54-CCB5-0365-381B99824463}"/>
              </a:ext>
            </a:extLst>
          </p:cNvPr>
          <p:cNvSpPr txBox="1"/>
          <p:nvPr/>
        </p:nvSpPr>
        <p:spPr>
          <a:xfrm>
            <a:off x="1118586" y="1446060"/>
            <a:ext cx="9996257" cy="4247317"/>
          </a:xfrm>
          <a:prstGeom prst="rect">
            <a:avLst/>
          </a:prstGeom>
          <a:noFill/>
        </p:spPr>
        <p:txBody>
          <a:bodyPr wrap="square">
            <a:spAutoFit/>
          </a:bodyPr>
          <a:lstStyle/>
          <a:p>
            <a:r>
              <a:rPr lang="es-ES" b="1" dirty="0"/>
              <a:t>Optimización prematura</a:t>
            </a:r>
          </a:p>
          <a:p>
            <a:r>
              <a:rPr lang="es-ES" dirty="0"/>
              <a:t>Podríamos pensar que el acceso al diccionario en Python es costoso y tratar de optimizarlo.</a:t>
            </a:r>
          </a:p>
          <a:p>
            <a:endParaRPr lang="es-ES" b="1" dirty="0"/>
          </a:p>
          <a:p>
            <a:r>
              <a:rPr lang="es-ES" b="1" dirty="0" err="1"/>
              <a:t>from</a:t>
            </a:r>
            <a:r>
              <a:rPr lang="es-ES" b="1" dirty="0"/>
              <a:t> </a:t>
            </a:r>
            <a:r>
              <a:rPr lang="es-ES" b="1" dirty="0" err="1"/>
              <a:t>collections</a:t>
            </a:r>
            <a:r>
              <a:rPr lang="es-ES" b="1" dirty="0"/>
              <a:t> </a:t>
            </a:r>
            <a:r>
              <a:rPr lang="es-ES" b="1" dirty="0" err="1"/>
              <a:t>import</a:t>
            </a:r>
            <a:r>
              <a:rPr lang="es-ES" b="1" dirty="0"/>
              <a:t> </a:t>
            </a:r>
            <a:r>
              <a:rPr lang="es-ES" b="1" dirty="0" err="1"/>
              <a:t>defaultdict</a:t>
            </a:r>
            <a:endParaRPr lang="es-ES" b="1" dirty="0"/>
          </a:p>
          <a:p>
            <a:endParaRPr lang="es-ES" b="1" dirty="0"/>
          </a:p>
          <a:p>
            <a:r>
              <a:rPr lang="es-ES" b="1" dirty="0" err="1"/>
              <a:t>def</a:t>
            </a:r>
            <a:r>
              <a:rPr lang="es-ES" b="1" dirty="0"/>
              <a:t> </a:t>
            </a:r>
            <a:r>
              <a:rPr lang="es-ES" b="1" dirty="0" err="1"/>
              <a:t>contar_palabras_optimizado</a:t>
            </a:r>
            <a:r>
              <a:rPr lang="es-ES" b="1" dirty="0"/>
              <a:t>(texto):</a:t>
            </a:r>
          </a:p>
          <a:p>
            <a:r>
              <a:rPr lang="es-ES" b="1" dirty="0"/>
              <a:t>    palabras = </a:t>
            </a:r>
            <a:r>
              <a:rPr lang="es-ES" b="1" dirty="0" err="1"/>
              <a:t>texto.split</a:t>
            </a:r>
            <a:r>
              <a:rPr lang="es-ES" b="1" dirty="0"/>
              <a:t>()</a:t>
            </a:r>
          </a:p>
          <a:p>
            <a:r>
              <a:rPr lang="es-ES" b="1" dirty="0"/>
              <a:t>    contador = </a:t>
            </a:r>
            <a:r>
              <a:rPr lang="es-ES" b="1" dirty="0" err="1"/>
              <a:t>defaultdict</a:t>
            </a:r>
            <a:r>
              <a:rPr lang="es-ES" b="1" dirty="0"/>
              <a:t>(</a:t>
            </a:r>
            <a:r>
              <a:rPr lang="es-ES" b="1" dirty="0" err="1"/>
              <a:t>int</a:t>
            </a:r>
            <a:r>
              <a:rPr lang="es-ES" b="1" dirty="0"/>
              <a:t>)</a:t>
            </a:r>
          </a:p>
          <a:p>
            <a:r>
              <a:rPr lang="es-ES" b="1" dirty="0"/>
              <a:t>    </a:t>
            </a:r>
            <a:r>
              <a:rPr lang="es-ES" b="1" dirty="0" err="1"/>
              <a:t>for</a:t>
            </a:r>
            <a:r>
              <a:rPr lang="es-ES" b="1" dirty="0"/>
              <a:t> palabra in palabras:</a:t>
            </a:r>
          </a:p>
          <a:p>
            <a:r>
              <a:rPr lang="es-ES" b="1" dirty="0"/>
              <a:t>        contador[palabra] += 1</a:t>
            </a:r>
          </a:p>
          <a:p>
            <a:r>
              <a:rPr lang="es-ES" b="1" dirty="0"/>
              <a:t>    </a:t>
            </a:r>
            <a:r>
              <a:rPr lang="es-ES" b="1" dirty="0" err="1"/>
              <a:t>return</a:t>
            </a:r>
            <a:r>
              <a:rPr lang="es-ES" b="1" dirty="0"/>
              <a:t> </a:t>
            </a:r>
            <a:r>
              <a:rPr lang="es-ES" b="1" dirty="0" err="1"/>
              <a:t>dict</a:t>
            </a:r>
            <a:r>
              <a:rPr lang="es-ES" b="1" dirty="0"/>
              <a:t>(contador)</a:t>
            </a:r>
          </a:p>
          <a:p>
            <a:endParaRPr lang="es-ES" b="1" dirty="0"/>
          </a:p>
          <a:p>
            <a:r>
              <a:rPr lang="es-ES" dirty="0"/>
              <a:t>Aquí se usa </a:t>
            </a:r>
            <a:r>
              <a:rPr lang="es-ES" dirty="0" err="1"/>
              <a:t>defaultdict</a:t>
            </a:r>
            <a:r>
              <a:rPr lang="es-ES" dirty="0"/>
              <a:t> para evitar la verificación de la existencia de la clave en el diccionario. </a:t>
            </a:r>
          </a:p>
          <a:p>
            <a:r>
              <a:rPr lang="es-ES" dirty="0"/>
              <a:t>Aunque esta es una optimización legítima, si el texto es corto, la diferencia de rendimiento es insignificante, y el código original es más claro y directo.</a:t>
            </a:r>
            <a:endParaRPr lang="en-US" dirty="0"/>
          </a:p>
        </p:txBody>
      </p:sp>
    </p:spTree>
    <p:extLst>
      <p:ext uri="{BB962C8B-B14F-4D97-AF65-F5344CB8AC3E}">
        <p14:creationId xmlns:p14="http://schemas.microsoft.com/office/powerpoint/2010/main" val="36001700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7" name="TextBox 6">
            <a:extLst>
              <a:ext uri="{FF2B5EF4-FFF2-40B4-BE49-F238E27FC236}">
                <a16:creationId xmlns:a16="http://schemas.microsoft.com/office/drawing/2014/main" id="{D0188D6E-2B54-CCB5-0365-381B99824463}"/>
              </a:ext>
            </a:extLst>
          </p:cNvPr>
          <p:cNvSpPr txBox="1"/>
          <p:nvPr/>
        </p:nvSpPr>
        <p:spPr>
          <a:xfrm>
            <a:off x="1118586" y="1446060"/>
            <a:ext cx="9996257" cy="4247317"/>
          </a:xfrm>
          <a:prstGeom prst="rect">
            <a:avLst/>
          </a:prstGeom>
          <a:noFill/>
        </p:spPr>
        <p:txBody>
          <a:bodyPr wrap="square">
            <a:spAutoFit/>
          </a:bodyPr>
          <a:lstStyle/>
          <a:p>
            <a:r>
              <a:rPr lang="es-ES" b="1" dirty="0"/>
              <a:t>No Optimizar Antes de Medir</a:t>
            </a:r>
          </a:p>
          <a:p>
            <a:r>
              <a:rPr lang="es-ES" dirty="0"/>
              <a:t>Imaginemos que estamos trabajando con una lista grande y queremos realizar una operación que puede ser costosa en términos de tiempo de ejecución.</a:t>
            </a:r>
          </a:p>
          <a:p>
            <a:endParaRPr lang="es-ES" dirty="0"/>
          </a:p>
          <a:p>
            <a:r>
              <a:rPr lang="es-ES" dirty="0"/>
              <a:t>Código inicial</a:t>
            </a:r>
          </a:p>
          <a:p>
            <a:endParaRPr lang="es-ES" dirty="0"/>
          </a:p>
          <a:p>
            <a:r>
              <a:rPr lang="es-ES" b="1" dirty="0" err="1"/>
              <a:t>def</a:t>
            </a:r>
            <a:r>
              <a:rPr lang="es-ES" b="1" dirty="0"/>
              <a:t> </a:t>
            </a:r>
            <a:r>
              <a:rPr lang="es-ES" b="1" dirty="0" err="1"/>
              <a:t>sumar_pares</a:t>
            </a:r>
            <a:r>
              <a:rPr lang="es-ES" b="1" dirty="0"/>
              <a:t>(lista):</a:t>
            </a:r>
          </a:p>
          <a:p>
            <a:r>
              <a:rPr lang="es-ES" b="1" dirty="0"/>
              <a:t>    suma = 0</a:t>
            </a:r>
          </a:p>
          <a:p>
            <a:r>
              <a:rPr lang="es-ES" b="1" dirty="0"/>
              <a:t>    </a:t>
            </a:r>
            <a:r>
              <a:rPr lang="es-ES" b="1" dirty="0" err="1"/>
              <a:t>for</a:t>
            </a:r>
            <a:r>
              <a:rPr lang="es-ES" b="1" dirty="0"/>
              <a:t> </a:t>
            </a:r>
            <a:r>
              <a:rPr lang="es-ES" b="1" dirty="0" err="1"/>
              <a:t>num</a:t>
            </a:r>
            <a:r>
              <a:rPr lang="es-ES" b="1" dirty="0"/>
              <a:t> in lista:</a:t>
            </a:r>
          </a:p>
          <a:p>
            <a:r>
              <a:rPr lang="es-ES" b="1" dirty="0"/>
              <a:t>        </a:t>
            </a:r>
            <a:r>
              <a:rPr lang="es-ES" b="1" dirty="0" err="1"/>
              <a:t>if</a:t>
            </a:r>
            <a:r>
              <a:rPr lang="es-ES" b="1" dirty="0"/>
              <a:t> </a:t>
            </a:r>
            <a:r>
              <a:rPr lang="es-ES" b="1" dirty="0" err="1"/>
              <a:t>num</a:t>
            </a:r>
            <a:r>
              <a:rPr lang="es-ES" b="1" dirty="0"/>
              <a:t> % 2 == 0:</a:t>
            </a:r>
          </a:p>
          <a:p>
            <a:r>
              <a:rPr lang="es-ES" b="1" dirty="0"/>
              <a:t>            suma += </a:t>
            </a:r>
            <a:r>
              <a:rPr lang="es-ES" b="1" dirty="0" err="1"/>
              <a:t>num</a:t>
            </a:r>
            <a:endParaRPr lang="es-ES" b="1" dirty="0"/>
          </a:p>
          <a:p>
            <a:r>
              <a:rPr lang="es-ES" b="1" dirty="0"/>
              <a:t>    </a:t>
            </a:r>
            <a:r>
              <a:rPr lang="es-ES" b="1" dirty="0" err="1"/>
              <a:t>return</a:t>
            </a:r>
            <a:r>
              <a:rPr lang="es-ES" b="1" dirty="0"/>
              <a:t> suma</a:t>
            </a:r>
          </a:p>
          <a:p>
            <a:endParaRPr lang="es-ES" dirty="0"/>
          </a:p>
          <a:p>
            <a:r>
              <a:rPr lang="es-ES" dirty="0"/>
              <a:t>Este código es fácil de entender. Sin embargo, si después de medir el rendimiento descubrimos que esta función es un cuello de botella, podrías considerar optimizarla.</a:t>
            </a:r>
            <a:endParaRPr lang="en-US" dirty="0"/>
          </a:p>
        </p:txBody>
      </p:sp>
    </p:spTree>
    <p:extLst>
      <p:ext uri="{BB962C8B-B14F-4D97-AF65-F5344CB8AC3E}">
        <p14:creationId xmlns:p14="http://schemas.microsoft.com/office/powerpoint/2010/main" val="10156752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7" name="TextBox 6">
            <a:extLst>
              <a:ext uri="{FF2B5EF4-FFF2-40B4-BE49-F238E27FC236}">
                <a16:creationId xmlns:a16="http://schemas.microsoft.com/office/drawing/2014/main" id="{D0188D6E-2B54-CCB5-0365-381B99824463}"/>
              </a:ext>
            </a:extLst>
          </p:cNvPr>
          <p:cNvSpPr txBox="1"/>
          <p:nvPr/>
        </p:nvSpPr>
        <p:spPr>
          <a:xfrm>
            <a:off x="1118586" y="1446060"/>
            <a:ext cx="9996257" cy="2862322"/>
          </a:xfrm>
          <a:prstGeom prst="rect">
            <a:avLst/>
          </a:prstGeom>
          <a:noFill/>
        </p:spPr>
        <p:txBody>
          <a:bodyPr wrap="square">
            <a:spAutoFit/>
          </a:bodyPr>
          <a:lstStyle/>
          <a:p>
            <a:endParaRPr lang="es-ES" b="1" dirty="0"/>
          </a:p>
          <a:p>
            <a:r>
              <a:rPr lang="es-ES" dirty="0"/>
              <a:t>Optimización después de medir</a:t>
            </a:r>
          </a:p>
          <a:p>
            <a:endParaRPr lang="es-ES" b="1" dirty="0"/>
          </a:p>
          <a:p>
            <a:r>
              <a:rPr lang="es-ES" b="1" dirty="0" err="1"/>
              <a:t>def</a:t>
            </a:r>
            <a:r>
              <a:rPr lang="es-ES" b="1" dirty="0"/>
              <a:t> </a:t>
            </a:r>
            <a:r>
              <a:rPr lang="es-ES" b="1" dirty="0" err="1"/>
              <a:t>sumar_pares_optimizado</a:t>
            </a:r>
            <a:r>
              <a:rPr lang="es-ES" b="1" dirty="0"/>
              <a:t>(lista):</a:t>
            </a:r>
          </a:p>
          <a:p>
            <a:r>
              <a:rPr lang="es-ES" b="1" dirty="0"/>
              <a:t>    </a:t>
            </a:r>
            <a:r>
              <a:rPr lang="es-ES" b="1" dirty="0" err="1"/>
              <a:t>return</a:t>
            </a:r>
            <a:r>
              <a:rPr lang="es-ES" b="1" dirty="0"/>
              <a:t> sum(</a:t>
            </a:r>
            <a:r>
              <a:rPr lang="es-ES" b="1" dirty="0" err="1"/>
              <a:t>filter</a:t>
            </a:r>
            <a:r>
              <a:rPr lang="es-ES" b="1" dirty="0"/>
              <a:t>(lambda x: x % 2 == 0, lista))</a:t>
            </a:r>
          </a:p>
          <a:p>
            <a:endParaRPr lang="es-ES" dirty="0"/>
          </a:p>
          <a:p>
            <a:r>
              <a:rPr lang="es-ES" dirty="0"/>
              <a:t>Aquí, se utiliza </a:t>
            </a:r>
            <a:r>
              <a:rPr lang="es-ES" dirty="0" err="1"/>
              <a:t>filter</a:t>
            </a:r>
            <a:r>
              <a:rPr lang="es-ES" dirty="0"/>
              <a:t> para reducir el tamaño de la lista que se pasa a sum, lo que podría mejorar el rendimiento. </a:t>
            </a:r>
          </a:p>
          <a:p>
            <a:r>
              <a:rPr lang="es-ES" dirty="0"/>
              <a:t>Sin embargo, esta optimización solo debe hacerse después de identificar que la versión original realmente afecta el rendimiento.</a:t>
            </a:r>
            <a:endParaRPr lang="en-US" dirty="0"/>
          </a:p>
        </p:txBody>
      </p:sp>
    </p:spTree>
    <p:extLst>
      <p:ext uri="{BB962C8B-B14F-4D97-AF65-F5344CB8AC3E}">
        <p14:creationId xmlns:p14="http://schemas.microsoft.com/office/powerpoint/2010/main" val="11998433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7" name="TextBox 6">
            <a:extLst>
              <a:ext uri="{FF2B5EF4-FFF2-40B4-BE49-F238E27FC236}">
                <a16:creationId xmlns:a16="http://schemas.microsoft.com/office/drawing/2014/main" id="{D0188D6E-2B54-CCB5-0365-381B99824463}"/>
              </a:ext>
            </a:extLst>
          </p:cNvPr>
          <p:cNvSpPr txBox="1"/>
          <p:nvPr/>
        </p:nvSpPr>
        <p:spPr>
          <a:xfrm>
            <a:off x="1118586" y="1446060"/>
            <a:ext cx="9996257" cy="4524315"/>
          </a:xfrm>
          <a:prstGeom prst="rect">
            <a:avLst/>
          </a:prstGeom>
          <a:noFill/>
        </p:spPr>
        <p:txBody>
          <a:bodyPr wrap="square">
            <a:spAutoFit/>
          </a:bodyPr>
          <a:lstStyle/>
          <a:p>
            <a:endParaRPr lang="es-ES" b="1" dirty="0"/>
          </a:p>
          <a:p>
            <a:r>
              <a:rPr lang="es-ES" b="1" dirty="0"/>
              <a:t>Evitar la Complejidad Innecesaria</a:t>
            </a:r>
          </a:p>
          <a:p>
            <a:endParaRPr lang="es-ES" dirty="0"/>
          </a:p>
          <a:p>
            <a:r>
              <a:rPr lang="es-ES" dirty="0"/>
              <a:t>El uso de estructuras de datos complejas sin justificación es otra forma de optimización prematura.</a:t>
            </a:r>
          </a:p>
          <a:p>
            <a:endParaRPr lang="es-ES" dirty="0"/>
          </a:p>
          <a:p>
            <a:r>
              <a:rPr lang="es-ES" dirty="0"/>
              <a:t>Ejemplo sin optimización prematura</a:t>
            </a:r>
          </a:p>
          <a:p>
            <a:endParaRPr lang="es-ES" dirty="0"/>
          </a:p>
          <a:p>
            <a:r>
              <a:rPr lang="es-ES" b="1" dirty="0" err="1"/>
              <a:t>def</a:t>
            </a:r>
            <a:r>
              <a:rPr lang="es-ES" b="1" dirty="0"/>
              <a:t> </a:t>
            </a:r>
            <a:r>
              <a:rPr lang="es-ES" b="1" dirty="0" err="1"/>
              <a:t>obtener_unicos</a:t>
            </a:r>
            <a:r>
              <a:rPr lang="es-ES" b="1" dirty="0"/>
              <a:t>(lista):</a:t>
            </a:r>
          </a:p>
          <a:p>
            <a:r>
              <a:rPr lang="es-ES" b="1" dirty="0"/>
              <a:t>    </a:t>
            </a:r>
            <a:r>
              <a:rPr lang="es-ES" b="1" dirty="0" err="1"/>
              <a:t>unicos</a:t>
            </a:r>
            <a:r>
              <a:rPr lang="es-ES" b="1" dirty="0"/>
              <a:t> = []</a:t>
            </a:r>
          </a:p>
          <a:p>
            <a:r>
              <a:rPr lang="es-ES" b="1" dirty="0"/>
              <a:t>    </a:t>
            </a:r>
            <a:r>
              <a:rPr lang="es-ES" b="1" dirty="0" err="1"/>
              <a:t>for</a:t>
            </a:r>
            <a:r>
              <a:rPr lang="es-ES" b="1" dirty="0"/>
              <a:t> </a:t>
            </a:r>
            <a:r>
              <a:rPr lang="es-ES" b="1" dirty="0" err="1"/>
              <a:t>num</a:t>
            </a:r>
            <a:r>
              <a:rPr lang="es-ES" b="1" dirty="0"/>
              <a:t> in lista:</a:t>
            </a:r>
          </a:p>
          <a:p>
            <a:r>
              <a:rPr lang="es-ES" b="1" dirty="0"/>
              <a:t>        </a:t>
            </a:r>
            <a:r>
              <a:rPr lang="es-ES" b="1" dirty="0" err="1"/>
              <a:t>if</a:t>
            </a:r>
            <a:r>
              <a:rPr lang="es-ES" b="1" dirty="0"/>
              <a:t> </a:t>
            </a:r>
            <a:r>
              <a:rPr lang="es-ES" b="1" dirty="0" err="1"/>
              <a:t>num</a:t>
            </a:r>
            <a:r>
              <a:rPr lang="es-ES" b="1" dirty="0"/>
              <a:t> </a:t>
            </a:r>
            <a:r>
              <a:rPr lang="es-ES" b="1" dirty="0" err="1"/>
              <a:t>not</a:t>
            </a:r>
            <a:r>
              <a:rPr lang="es-ES" b="1" dirty="0"/>
              <a:t> in </a:t>
            </a:r>
            <a:r>
              <a:rPr lang="es-ES" b="1" dirty="0" err="1"/>
              <a:t>unicos</a:t>
            </a:r>
            <a:r>
              <a:rPr lang="es-ES" b="1" dirty="0"/>
              <a:t>:</a:t>
            </a:r>
          </a:p>
          <a:p>
            <a:r>
              <a:rPr lang="es-ES" b="1" dirty="0"/>
              <a:t>            </a:t>
            </a:r>
            <a:r>
              <a:rPr lang="es-ES" b="1" dirty="0" err="1"/>
              <a:t>unicos.append</a:t>
            </a:r>
            <a:r>
              <a:rPr lang="es-ES" b="1" dirty="0"/>
              <a:t>(</a:t>
            </a:r>
            <a:r>
              <a:rPr lang="es-ES" b="1" dirty="0" err="1"/>
              <a:t>num</a:t>
            </a:r>
            <a:r>
              <a:rPr lang="es-ES" b="1" dirty="0"/>
              <a:t>)</a:t>
            </a:r>
          </a:p>
          <a:p>
            <a:r>
              <a:rPr lang="es-ES" b="1" dirty="0"/>
              <a:t>    </a:t>
            </a:r>
            <a:r>
              <a:rPr lang="es-ES" b="1" dirty="0" err="1"/>
              <a:t>return</a:t>
            </a:r>
            <a:r>
              <a:rPr lang="es-ES" b="1" dirty="0"/>
              <a:t> </a:t>
            </a:r>
            <a:r>
              <a:rPr lang="es-ES" b="1" dirty="0" err="1"/>
              <a:t>unicos</a:t>
            </a:r>
            <a:endParaRPr lang="es-ES" b="1" dirty="0"/>
          </a:p>
          <a:p>
            <a:endParaRPr lang="es-ES" dirty="0"/>
          </a:p>
          <a:p>
            <a:r>
              <a:rPr lang="es-ES" dirty="0"/>
              <a:t>Este código es simple y hace el trabajo, aunque su rendimiento es O(n^2) debido a la verificación </a:t>
            </a:r>
            <a:r>
              <a:rPr lang="es-ES" dirty="0" err="1"/>
              <a:t>num</a:t>
            </a:r>
            <a:r>
              <a:rPr lang="es-ES" dirty="0"/>
              <a:t> </a:t>
            </a:r>
            <a:r>
              <a:rPr lang="es-ES" dirty="0" err="1"/>
              <a:t>not</a:t>
            </a:r>
            <a:r>
              <a:rPr lang="es-ES" dirty="0"/>
              <a:t> in </a:t>
            </a:r>
            <a:r>
              <a:rPr lang="es-ES" dirty="0" err="1"/>
              <a:t>unicos</a:t>
            </a:r>
            <a:r>
              <a:rPr lang="es-ES" dirty="0"/>
              <a:t>.</a:t>
            </a:r>
            <a:endParaRPr lang="en-US" dirty="0"/>
          </a:p>
        </p:txBody>
      </p:sp>
    </p:spTree>
    <p:extLst>
      <p:ext uri="{BB962C8B-B14F-4D97-AF65-F5344CB8AC3E}">
        <p14:creationId xmlns:p14="http://schemas.microsoft.com/office/powerpoint/2010/main" val="3029157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D1B482-B9E1-5D01-5AA7-93E6E5A4E450}"/>
              </a:ext>
            </a:extLst>
          </p:cNvPr>
          <p:cNvSpPr>
            <a:spLocks noGrp="1"/>
          </p:cNvSpPr>
          <p:nvPr>
            <p:ph sz="quarter" idx="14"/>
          </p:nvPr>
        </p:nvSpPr>
        <p:spPr>
          <a:xfrm>
            <a:off x="838199" y="2257063"/>
            <a:ext cx="10107967" cy="3904906"/>
          </a:xfrm>
        </p:spPr>
        <p:txBody>
          <a:bodyPr/>
          <a:lstStyle/>
          <a:p>
            <a:r>
              <a:rPr lang="es-ES" dirty="0"/>
              <a:t>La notación O(n) es una forma de expresar la </a:t>
            </a:r>
            <a:r>
              <a:rPr lang="es-ES" b="1" dirty="0"/>
              <a:t>complejidad algorítmica</a:t>
            </a:r>
            <a:r>
              <a:rPr lang="es-ES" dirty="0"/>
              <a:t> o el </a:t>
            </a:r>
            <a:r>
              <a:rPr lang="es-ES" b="1" dirty="0"/>
              <a:t>tiempo de ejecución</a:t>
            </a:r>
            <a:r>
              <a:rPr lang="es-ES" dirty="0"/>
              <a:t> de un algoritmo en función del tamaño de la entrada, que se representa como n. Esta notación se usa en </a:t>
            </a:r>
            <a:r>
              <a:rPr lang="es-ES" b="1" dirty="0"/>
              <a:t>análisis asintótico</a:t>
            </a:r>
            <a:r>
              <a:rPr lang="es-ES" dirty="0"/>
              <a:t> para describir el comportamiento de un algoritmo a medida que el tamaño de la entrada crece.</a:t>
            </a:r>
          </a:p>
          <a:p>
            <a:r>
              <a:rPr lang="es-ES" b="1" dirty="0"/>
              <a:t>¿Qué significa O(n)?</a:t>
            </a:r>
          </a:p>
          <a:p>
            <a:pPr>
              <a:buFont typeface="Arial" panose="020B0604020202020204" pitchFamily="34" charset="0"/>
              <a:buChar char="•"/>
            </a:pPr>
            <a:r>
              <a:rPr lang="es-ES" b="1" dirty="0"/>
              <a:t>O(n)</a:t>
            </a:r>
            <a:r>
              <a:rPr lang="es-ES" dirty="0"/>
              <a:t>: Indica que el tiempo de ejecución o el espacio usado por el algoritmo aumenta de manera lineal con respecto al tamaño de la entrada. En otras palabras, si el tamaño de la entrada se duplica, el tiempo de ejecución o el espacio también se duplicará aproximadamente.</a:t>
            </a:r>
          </a:p>
          <a:p>
            <a:pPr>
              <a:buFont typeface="Arial" panose="020B0604020202020204" pitchFamily="34" charset="0"/>
              <a:buChar char="•"/>
            </a:pPr>
            <a:r>
              <a:rPr lang="es-ES" dirty="0"/>
              <a:t>La constante "O" en O(n) proviene de "Orden" y se refiere a la tasa de crecimiento de la función en términos asintóticos.</a:t>
            </a:r>
          </a:p>
          <a:p>
            <a:pPr>
              <a:buFont typeface="Arial" panose="020B0604020202020204" pitchFamily="34" charset="0"/>
              <a:buChar char="•"/>
            </a:pPr>
            <a:r>
              <a:rPr lang="es-ES" dirty="0"/>
              <a:t>La repetición implica las etapas de complejidad en el algoritmo.</a:t>
            </a:r>
          </a:p>
          <a:p>
            <a:endParaRPr lang="es-AR"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59411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7" name="TextBox 6">
            <a:extLst>
              <a:ext uri="{FF2B5EF4-FFF2-40B4-BE49-F238E27FC236}">
                <a16:creationId xmlns:a16="http://schemas.microsoft.com/office/drawing/2014/main" id="{D0188D6E-2B54-CCB5-0365-381B99824463}"/>
              </a:ext>
            </a:extLst>
          </p:cNvPr>
          <p:cNvSpPr txBox="1"/>
          <p:nvPr/>
        </p:nvSpPr>
        <p:spPr>
          <a:xfrm>
            <a:off x="1118586" y="1446060"/>
            <a:ext cx="9996257" cy="2585323"/>
          </a:xfrm>
          <a:prstGeom prst="rect">
            <a:avLst/>
          </a:prstGeom>
          <a:noFill/>
        </p:spPr>
        <p:txBody>
          <a:bodyPr wrap="square">
            <a:spAutoFit/>
          </a:bodyPr>
          <a:lstStyle/>
          <a:p>
            <a:endParaRPr lang="es-ES" b="1" dirty="0"/>
          </a:p>
          <a:p>
            <a:r>
              <a:rPr lang="es-ES" dirty="0"/>
              <a:t>La notación O(n^2) se refiere a la </a:t>
            </a:r>
            <a:r>
              <a:rPr lang="es-ES" b="1" dirty="0"/>
              <a:t>complejidad temporal cuadrática</a:t>
            </a:r>
            <a:r>
              <a:rPr lang="es-ES" dirty="0"/>
              <a:t> de un algoritmo en términos de su entrada. Específicamente, describe cómo el tiempo de ejecución de un algoritmo se escala con el tamaño de la entrada n.</a:t>
            </a:r>
          </a:p>
          <a:p>
            <a:endParaRPr lang="es-ES" dirty="0"/>
          </a:p>
          <a:p>
            <a:r>
              <a:rPr lang="es-ES" b="1" dirty="0"/>
              <a:t>¿Qué </a:t>
            </a:r>
            <a:r>
              <a:rPr lang="es-ES" b="1" dirty="0" err="1"/>
              <a:t>significaO</a:t>
            </a:r>
            <a:r>
              <a:rPr lang="es-ES" b="1" dirty="0"/>
              <a:t>(n^2)?</a:t>
            </a:r>
          </a:p>
          <a:p>
            <a:pPr>
              <a:buFont typeface="Arial" panose="020B0604020202020204" pitchFamily="34" charset="0"/>
              <a:buChar char="•"/>
            </a:pPr>
            <a:r>
              <a:rPr lang="es-ES" b="1" dirty="0"/>
              <a:t>n</a:t>
            </a:r>
            <a:r>
              <a:rPr lang="es-ES" dirty="0"/>
              <a:t>: Representa el tamaño de la entrada, como la cantidad de elementos en una lista.</a:t>
            </a:r>
          </a:p>
          <a:p>
            <a:pPr>
              <a:buFont typeface="Arial" panose="020B0604020202020204" pitchFamily="34" charset="0"/>
              <a:buChar char="•"/>
            </a:pPr>
            <a:r>
              <a:rPr lang="es-ES" b="1" dirty="0"/>
              <a:t>n^2</a:t>
            </a:r>
            <a:r>
              <a:rPr lang="es-ES" dirty="0"/>
              <a:t>: Indica que el tiempo de ejecución aumenta proporcionalmente al cuadrado del tamaño de la entrada.</a:t>
            </a:r>
          </a:p>
        </p:txBody>
      </p:sp>
    </p:spTree>
    <p:extLst>
      <p:ext uri="{BB962C8B-B14F-4D97-AF65-F5344CB8AC3E}">
        <p14:creationId xmlns:p14="http://schemas.microsoft.com/office/powerpoint/2010/main" val="30058964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7" name="TextBox 6">
            <a:extLst>
              <a:ext uri="{FF2B5EF4-FFF2-40B4-BE49-F238E27FC236}">
                <a16:creationId xmlns:a16="http://schemas.microsoft.com/office/drawing/2014/main" id="{D0188D6E-2B54-CCB5-0365-381B99824463}"/>
              </a:ext>
            </a:extLst>
          </p:cNvPr>
          <p:cNvSpPr txBox="1"/>
          <p:nvPr/>
        </p:nvSpPr>
        <p:spPr>
          <a:xfrm>
            <a:off x="1118586" y="1446060"/>
            <a:ext cx="9996257" cy="3139321"/>
          </a:xfrm>
          <a:prstGeom prst="rect">
            <a:avLst/>
          </a:prstGeom>
          <a:noFill/>
        </p:spPr>
        <p:txBody>
          <a:bodyPr wrap="square">
            <a:spAutoFit/>
          </a:bodyPr>
          <a:lstStyle/>
          <a:p>
            <a:r>
              <a:rPr lang="es-ES" dirty="0"/>
              <a:t>Optimización prematura</a:t>
            </a:r>
          </a:p>
          <a:p>
            <a:r>
              <a:rPr lang="es-ES" dirty="0"/>
              <a:t>Podríamos sentirnos tentados a optimizar el tiempo de búsqueda utilizando un conjunto (set), que tiene un tiempo de búsqueda O(1):</a:t>
            </a:r>
          </a:p>
          <a:p>
            <a:endParaRPr lang="es-ES" b="1" dirty="0"/>
          </a:p>
          <a:p>
            <a:endParaRPr lang="es-ES" b="1" dirty="0"/>
          </a:p>
          <a:p>
            <a:r>
              <a:rPr lang="es-ES" b="1" dirty="0" err="1"/>
              <a:t>def</a:t>
            </a:r>
            <a:r>
              <a:rPr lang="es-ES" b="1" dirty="0"/>
              <a:t> </a:t>
            </a:r>
            <a:r>
              <a:rPr lang="es-ES" b="1" dirty="0" err="1"/>
              <a:t>obtener_unicos_optimizado</a:t>
            </a:r>
            <a:r>
              <a:rPr lang="es-ES" b="1" dirty="0"/>
              <a:t>(lista):</a:t>
            </a:r>
          </a:p>
          <a:p>
            <a:r>
              <a:rPr lang="es-ES" b="1" dirty="0"/>
              <a:t>    </a:t>
            </a:r>
            <a:r>
              <a:rPr lang="es-ES" b="1" dirty="0" err="1"/>
              <a:t>return</a:t>
            </a:r>
            <a:r>
              <a:rPr lang="es-ES" b="1" dirty="0"/>
              <a:t> </a:t>
            </a:r>
            <a:r>
              <a:rPr lang="es-ES" b="1" dirty="0" err="1"/>
              <a:t>list</a:t>
            </a:r>
            <a:r>
              <a:rPr lang="es-ES" b="1" dirty="0"/>
              <a:t>(set(lista))</a:t>
            </a:r>
          </a:p>
          <a:p>
            <a:endParaRPr lang="es-ES" b="1" dirty="0"/>
          </a:p>
          <a:p>
            <a:r>
              <a:rPr lang="es-ES" dirty="0"/>
              <a:t>Aunque esta versión es más rápida, especialmente para listas grandes, introducimos una optimización que puede no ser necesaria si la lista es pequeña o si no se tiene problemas de rendimiento. Además, la optimización introduce un cambio en el orden de los elementos, lo que puede no ser deseable.</a:t>
            </a:r>
            <a:endParaRPr lang="en-US" dirty="0"/>
          </a:p>
        </p:txBody>
      </p:sp>
    </p:spTree>
    <p:extLst>
      <p:ext uri="{BB962C8B-B14F-4D97-AF65-F5344CB8AC3E}">
        <p14:creationId xmlns:p14="http://schemas.microsoft.com/office/powerpoint/2010/main" val="146237270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a:effectLst/>
              </a:rPr>
              <a:t>Evitar la optimización prematura</a:t>
            </a:r>
            <a:endParaRPr lang="en-US" b="1" dirty="0">
              <a:effectLst/>
            </a:endParaRPr>
          </a:p>
        </p:txBody>
      </p:sp>
      <p:sp>
        <p:nvSpPr>
          <p:cNvPr id="7" name="TextBox 6">
            <a:extLst>
              <a:ext uri="{FF2B5EF4-FFF2-40B4-BE49-F238E27FC236}">
                <a16:creationId xmlns:a16="http://schemas.microsoft.com/office/drawing/2014/main" id="{D0188D6E-2B54-CCB5-0365-381B99824463}"/>
              </a:ext>
            </a:extLst>
          </p:cNvPr>
          <p:cNvSpPr txBox="1"/>
          <p:nvPr/>
        </p:nvSpPr>
        <p:spPr>
          <a:xfrm>
            <a:off x="1118586" y="1446060"/>
            <a:ext cx="9996257" cy="2585323"/>
          </a:xfrm>
          <a:prstGeom prst="rect">
            <a:avLst/>
          </a:prstGeom>
          <a:noFill/>
        </p:spPr>
        <p:txBody>
          <a:bodyPr wrap="square">
            <a:spAutoFit/>
          </a:bodyPr>
          <a:lstStyle/>
          <a:p>
            <a:r>
              <a:rPr lang="es-ES" dirty="0"/>
              <a:t>La notación O(1) se refiere a la </a:t>
            </a:r>
            <a:r>
              <a:rPr lang="es-ES" b="1" dirty="0"/>
              <a:t>complejidad temporal constante</a:t>
            </a:r>
            <a:r>
              <a:rPr lang="es-ES" dirty="0"/>
              <a:t> de un algoritmo. Esto significa que el tiempo de ejecución del algoritmo no depende del tamaño de la entrada; es decir, el tiempo requerido es constante, independientemente de cuántos elementos estén presentes en la entrada.</a:t>
            </a:r>
          </a:p>
          <a:p>
            <a:endParaRPr lang="es-ES" dirty="0"/>
          </a:p>
          <a:p>
            <a:r>
              <a:rPr lang="es-ES" b="1" dirty="0"/>
              <a:t>¿Qué significa O(1)?</a:t>
            </a:r>
          </a:p>
          <a:p>
            <a:pPr>
              <a:buFont typeface="Arial" panose="020B0604020202020204" pitchFamily="34" charset="0"/>
              <a:buChar char="•"/>
            </a:pPr>
            <a:r>
              <a:rPr lang="es-ES" b="1" dirty="0"/>
              <a:t>1</a:t>
            </a:r>
            <a:r>
              <a:rPr lang="es-ES" dirty="0"/>
              <a:t>: Indica que el tiempo de ejecución del algoritmo es constante.</a:t>
            </a:r>
          </a:p>
          <a:p>
            <a:pPr>
              <a:buFont typeface="Arial" panose="020B0604020202020204" pitchFamily="34" charset="0"/>
              <a:buChar char="•"/>
            </a:pPr>
            <a:r>
              <a:rPr lang="es-ES" b="1" dirty="0"/>
              <a:t>O(1)</a:t>
            </a:r>
            <a:r>
              <a:rPr lang="es-ES" dirty="0"/>
              <a:t>: Implica que el algoritmo realiza una cantidad fija de operaciones, sin importar el tamaño de la entrada.</a:t>
            </a:r>
          </a:p>
          <a:p>
            <a:r>
              <a:rPr lang="es-ES" dirty="0"/>
              <a:t>.</a:t>
            </a:r>
            <a:endParaRPr lang="en-US" dirty="0"/>
          </a:p>
        </p:txBody>
      </p:sp>
    </p:spTree>
    <p:extLst>
      <p:ext uri="{BB962C8B-B14F-4D97-AF65-F5344CB8AC3E}">
        <p14:creationId xmlns:p14="http://schemas.microsoft.com/office/powerpoint/2010/main" val="14728550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err="1">
                <a:effectLst/>
              </a:rPr>
              <a:t>conclusion</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691323"/>
            <a:ext cx="10748059" cy="4470647"/>
          </a:xfrm>
        </p:spPr>
        <p:txBody>
          <a:bodyPr>
            <a:normAutofit/>
          </a:bodyPr>
          <a:lstStyle/>
          <a:p>
            <a:r>
              <a:rPr lang="es-AR" sz="1800" dirty="0">
                <a:effectLst/>
                <a:latin typeface="Times New Roman" panose="02020603050405020304" pitchFamily="18" charset="0"/>
                <a:ea typeface="Times New Roman" panose="02020603050405020304" pitchFamily="18" charset="0"/>
              </a:rPr>
              <a:t>La clave para evitar la optimización prematura es seguir este enfoque:</a:t>
            </a:r>
            <a:endParaRPr lang="en-US"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s-AR" sz="1800" b="1" dirty="0">
                <a:effectLst/>
                <a:latin typeface="Times New Roman" panose="02020603050405020304" pitchFamily="18" charset="0"/>
                <a:ea typeface="Times New Roman" panose="02020603050405020304" pitchFamily="18" charset="0"/>
              </a:rPr>
              <a:t>Escribir código claro y funcional primero</a:t>
            </a:r>
            <a:r>
              <a:rPr lang="es-AR" sz="1800" dirty="0">
                <a:effectLst/>
                <a:latin typeface="Times New Roman" panose="02020603050405020304" pitchFamily="18" charset="0"/>
                <a:ea typeface="Times New Roman" panose="02020603050405020304" pitchFamily="18" charset="0"/>
              </a:rPr>
              <a:t>: Asegurar que el código sea fácil de entender, probar y mantener.</a:t>
            </a:r>
            <a:endParaRPr lang="en-US"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s-AR" sz="1800" b="1" dirty="0" err="1">
                <a:effectLst/>
                <a:latin typeface="Times New Roman" panose="02020603050405020304" pitchFamily="18" charset="0"/>
                <a:ea typeface="Times New Roman" panose="02020603050405020304" pitchFamily="18" charset="0"/>
              </a:rPr>
              <a:t>Profiling</a:t>
            </a:r>
            <a:r>
              <a:rPr lang="es-AR" sz="1800" dirty="0">
                <a:effectLst/>
                <a:latin typeface="Times New Roman" panose="02020603050405020304" pitchFamily="18" charset="0"/>
                <a:ea typeface="Times New Roman" panose="02020603050405020304" pitchFamily="18" charset="0"/>
              </a:rPr>
              <a:t>: Solo después de que el código funcione correctamente, utilizar herramientas de </a:t>
            </a:r>
            <a:r>
              <a:rPr lang="es-AR" sz="1800" dirty="0" err="1">
                <a:effectLst/>
                <a:latin typeface="Times New Roman" panose="02020603050405020304" pitchFamily="18" charset="0"/>
                <a:ea typeface="Times New Roman" panose="02020603050405020304" pitchFamily="18" charset="0"/>
              </a:rPr>
              <a:t>profiling</a:t>
            </a:r>
            <a:r>
              <a:rPr lang="es-AR" sz="1800" dirty="0">
                <a:effectLst/>
                <a:latin typeface="Times New Roman" panose="02020603050405020304" pitchFamily="18" charset="0"/>
                <a:ea typeface="Times New Roman" panose="02020603050405020304" pitchFamily="18" charset="0"/>
              </a:rPr>
              <a:t> para identificar partes lentas o ineficientes.</a:t>
            </a:r>
            <a:endParaRPr lang="en-US"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s-AR" sz="1800" b="1" dirty="0">
                <a:effectLst/>
                <a:latin typeface="Times New Roman" panose="02020603050405020304" pitchFamily="18" charset="0"/>
                <a:ea typeface="Times New Roman" panose="02020603050405020304" pitchFamily="18" charset="0"/>
              </a:rPr>
              <a:t>Optimización dirigida</a:t>
            </a:r>
            <a:r>
              <a:rPr lang="es-AR" sz="1800" dirty="0">
                <a:effectLst/>
                <a:latin typeface="Times New Roman" panose="02020603050405020304" pitchFamily="18" charset="0"/>
                <a:ea typeface="Times New Roman" panose="02020603050405020304" pitchFamily="18" charset="0"/>
              </a:rPr>
              <a:t>: Optimizar solo aquellas partes del código que realmente necesitan ser mejoradas.</a:t>
            </a:r>
            <a:endParaRPr lang="en-US" sz="1800"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Este enfoque permite escribir software de alta calidad sin complicar innecesariamente el desarrollo, asegurando que las optimizaciones se realizan solo donde realmente se necesitan.</a:t>
            </a:r>
            <a:endParaRPr lang="en-US" sz="1800"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La elección del lenguaje de programación y los </a:t>
            </a:r>
            <a:r>
              <a:rPr lang="es-AR" sz="1800" dirty="0" err="1">
                <a:effectLst/>
                <a:latin typeface="Times New Roman" panose="02020603050405020304" pitchFamily="18" charset="0"/>
                <a:ea typeface="Times New Roman" panose="02020603050405020304" pitchFamily="18" charset="0"/>
              </a:rPr>
              <a:t>frameworks</a:t>
            </a:r>
            <a:r>
              <a:rPr lang="es-AR" sz="1800" dirty="0">
                <a:effectLst/>
                <a:latin typeface="Times New Roman" panose="02020603050405020304" pitchFamily="18" charset="0"/>
                <a:ea typeface="Times New Roman" panose="02020603050405020304" pitchFamily="18" charset="0"/>
              </a:rPr>
              <a:t> adecuados puede tener un impacto significativo en la eficiencia y el rendimiento de las aplicaciones. Cada lenguaje y </a:t>
            </a:r>
            <a:r>
              <a:rPr lang="es-AR" sz="1800" dirty="0" err="1">
                <a:effectLst/>
                <a:latin typeface="Times New Roman" panose="02020603050405020304" pitchFamily="18" charset="0"/>
                <a:ea typeface="Times New Roman" panose="02020603050405020304" pitchFamily="18" charset="0"/>
              </a:rPr>
              <a:t>framework</a:t>
            </a:r>
            <a:r>
              <a:rPr lang="es-AR" sz="1800" dirty="0">
                <a:effectLst/>
                <a:latin typeface="Times New Roman" panose="02020603050405020304" pitchFamily="18" charset="0"/>
                <a:ea typeface="Times New Roman" panose="02020603050405020304" pitchFamily="18" charset="0"/>
              </a:rPr>
              <a:t> tiene sus fortalezas y debilidades, por lo que es esencial entender cuál es el más adecuado para las tareas específicas que se necesitan realizar. A continuación, proporcionamos más detalle sobre este tema, centrado en Python y otros lenguajes populares, junto con ejemplos en Python para ilustrar estos conceptos.</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4346472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pPr>
              <a:lnSpc>
                <a:spcPct val="107000"/>
              </a:lnSpc>
              <a:spcAft>
                <a:spcPts val="800"/>
              </a:spcAf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9. Uso </a:t>
            </a:r>
            <a:r>
              <a:rPr lang="es-AR" sz="1800" b="1" kern="0">
                <a:effectLst/>
                <a:latin typeface="Times New Roman" panose="02020603050405020304" pitchFamily="18" charset="0"/>
                <a:ea typeface="Times New Roman" panose="02020603050405020304" pitchFamily="18" charset="0"/>
                <a:cs typeface="Times New Roman" panose="02020603050405020304" pitchFamily="18" charset="0"/>
              </a:rPr>
              <a:t>de Lenguajes </a:t>
            </a: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y </a:t>
            </a:r>
            <a:r>
              <a:rPr lang="es-AR"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Frameworks</a:t>
            </a: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Eficientes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Algunos lenguajes y </a:t>
            </a:r>
            <a:r>
              <a:rPr lang="es-AR"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frameworks</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son más eficientes para ciertos tipos de tareas. Por ejemplo, C++ es conocido por su eficiencia en la gestión de recursos, mientras que Python es excelente para prototipos rápidos.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40990389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Uso de Lenguajes Eficientes</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fontScale="85000" lnSpcReduction="20000"/>
          </a:bodyPr>
          <a:lstStyle/>
          <a:p>
            <a:pPr>
              <a:lnSpc>
                <a:spcPct val="107000"/>
              </a:lnSpc>
              <a:spcBef>
                <a:spcPts val="200"/>
              </a:spcBef>
            </a:pPr>
            <a:r>
              <a:rPr lang="es-ES" b="1" dirty="0">
                <a:effectLst/>
              </a:rPr>
              <a:t>a. C++ para Gestión Eficiente de Recursos</a:t>
            </a:r>
          </a:p>
          <a:p>
            <a:pPr>
              <a:lnSpc>
                <a:spcPct val="107000"/>
              </a:lnSpc>
              <a:spcBef>
                <a:spcPts val="200"/>
              </a:spcBef>
            </a:pPr>
            <a:r>
              <a:rPr lang="es-ES" dirty="0">
                <a:effectLst/>
              </a:rPr>
              <a:t>C++ es conocido por su alto rendimiento y control preciso sobre la memoria y los recursos del sistema. Es ideal para aplicaciones de bajo nivel, como sistemas operativos, motores de videojuegos y software que requiere un rendimiento extremadamente alto.</a:t>
            </a:r>
          </a:p>
          <a:p>
            <a:pPr>
              <a:lnSpc>
                <a:spcPct val="107000"/>
              </a:lnSpc>
              <a:spcBef>
                <a:spcPts val="200"/>
              </a:spcBef>
            </a:pPr>
            <a:r>
              <a:rPr lang="es-ES" dirty="0">
                <a:effectLst/>
              </a:rPr>
              <a:t>•	Fortalezas:</a:t>
            </a:r>
          </a:p>
          <a:p>
            <a:pPr>
              <a:lnSpc>
                <a:spcPct val="107000"/>
              </a:lnSpc>
              <a:spcBef>
                <a:spcPts val="200"/>
              </a:spcBef>
            </a:pPr>
            <a:r>
              <a:rPr lang="es-ES" dirty="0">
                <a:effectLst/>
              </a:rPr>
              <a:t>o	Control explícito de la memoria con punteros y gestión manual de recursos.</a:t>
            </a:r>
          </a:p>
          <a:p>
            <a:pPr>
              <a:lnSpc>
                <a:spcPct val="107000"/>
              </a:lnSpc>
              <a:spcBef>
                <a:spcPts val="200"/>
              </a:spcBef>
            </a:pPr>
            <a:r>
              <a:rPr lang="es-ES" dirty="0">
                <a:effectLst/>
              </a:rPr>
              <a:t>o	Compilado, lo que significa que el código se convierte directamente en código máquina, lo que permite una ejecución rápida.</a:t>
            </a:r>
          </a:p>
          <a:p>
            <a:pPr>
              <a:lnSpc>
                <a:spcPct val="107000"/>
              </a:lnSpc>
              <a:spcBef>
                <a:spcPts val="200"/>
              </a:spcBef>
            </a:pPr>
            <a:r>
              <a:rPr lang="es-ES" dirty="0">
                <a:effectLst/>
              </a:rPr>
              <a:t>o	Soporte para programación orientada a objetos, genérica y de bajo nivel.</a:t>
            </a:r>
          </a:p>
          <a:p>
            <a:pPr>
              <a:lnSpc>
                <a:spcPct val="107000"/>
              </a:lnSpc>
              <a:spcBef>
                <a:spcPts val="200"/>
              </a:spcBef>
            </a:pPr>
            <a:r>
              <a:rPr lang="es-ES" dirty="0">
                <a:effectLst/>
              </a:rPr>
              <a:t>Ejemplo en C++ (no en Python, pero para ilustrar):</a:t>
            </a:r>
          </a:p>
          <a:p>
            <a:pPr>
              <a:lnSpc>
                <a:spcPct val="107000"/>
              </a:lnSpc>
              <a:spcBef>
                <a:spcPts val="200"/>
              </a:spcBef>
            </a:pPr>
            <a:r>
              <a:rPr lang="es-ES" b="1" dirty="0">
                <a:effectLst/>
              </a:rPr>
              <a:t>#include &lt;iostream&gt;</a:t>
            </a:r>
          </a:p>
          <a:p>
            <a:pPr>
              <a:lnSpc>
                <a:spcPct val="107000"/>
              </a:lnSpc>
              <a:spcBef>
                <a:spcPts val="200"/>
              </a:spcBef>
            </a:pPr>
            <a:r>
              <a:rPr lang="es-ES" b="1" dirty="0">
                <a:effectLst/>
              </a:rPr>
              <a:t>#include &lt;vector&gt;</a:t>
            </a:r>
          </a:p>
          <a:p>
            <a:pPr>
              <a:lnSpc>
                <a:spcPct val="107000"/>
              </a:lnSpc>
              <a:spcBef>
                <a:spcPts val="200"/>
              </a:spcBef>
            </a:pPr>
            <a:endParaRPr lang="es-ES" b="1" dirty="0">
              <a:effectLst/>
            </a:endParaRPr>
          </a:p>
          <a:p>
            <a:pPr>
              <a:lnSpc>
                <a:spcPct val="107000"/>
              </a:lnSpc>
              <a:spcBef>
                <a:spcPts val="200"/>
              </a:spcBef>
            </a:pPr>
            <a:r>
              <a:rPr lang="es-ES" b="1" dirty="0" err="1">
                <a:effectLst/>
              </a:rPr>
              <a:t>int</a:t>
            </a:r>
            <a:r>
              <a:rPr lang="es-ES" b="1" dirty="0">
                <a:effectLst/>
              </a:rPr>
              <a:t> </a:t>
            </a:r>
            <a:r>
              <a:rPr lang="es-ES" b="1" dirty="0" err="1">
                <a:effectLst/>
              </a:rPr>
              <a:t>main</a:t>
            </a:r>
            <a:r>
              <a:rPr lang="es-ES" b="1" dirty="0">
                <a:effectLst/>
              </a:rPr>
              <a:t>() {</a:t>
            </a:r>
          </a:p>
          <a:p>
            <a:pPr>
              <a:lnSpc>
                <a:spcPct val="107000"/>
              </a:lnSpc>
              <a:spcBef>
                <a:spcPts val="200"/>
              </a:spcBef>
            </a:pPr>
            <a:r>
              <a:rPr lang="es-ES" b="1" dirty="0">
                <a:effectLst/>
              </a:rPr>
              <a:t>    </a:t>
            </a:r>
            <a:r>
              <a:rPr lang="es-ES" b="1" dirty="0" err="1">
                <a:effectLst/>
              </a:rPr>
              <a:t>std</a:t>
            </a:r>
            <a:r>
              <a:rPr lang="es-ES" b="1" dirty="0">
                <a:effectLst/>
              </a:rPr>
              <a:t>::vector&lt;</a:t>
            </a:r>
            <a:r>
              <a:rPr lang="es-ES" b="1" dirty="0" err="1">
                <a:effectLst/>
              </a:rPr>
              <a:t>int</a:t>
            </a:r>
            <a:r>
              <a:rPr lang="es-ES" b="1" dirty="0">
                <a:effectLst/>
              </a:rPr>
              <a:t>&gt; </a:t>
            </a:r>
            <a:r>
              <a:rPr lang="es-ES" b="1" dirty="0" err="1">
                <a:effectLst/>
              </a:rPr>
              <a:t>numeros</a:t>
            </a:r>
            <a:r>
              <a:rPr lang="es-ES" b="1" dirty="0">
                <a:effectLst/>
              </a:rPr>
              <a:t>;</a:t>
            </a:r>
          </a:p>
          <a:p>
            <a:pPr>
              <a:lnSpc>
                <a:spcPct val="107000"/>
              </a:lnSpc>
              <a:spcBef>
                <a:spcPts val="200"/>
              </a:spcBef>
            </a:pPr>
            <a:r>
              <a:rPr lang="es-ES" b="1" dirty="0">
                <a:effectLst/>
              </a:rPr>
              <a:t>    </a:t>
            </a:r>
            <a:r>
              <a:rPr lang="es-ES" b="1" dirty="0" err="1">
                <a:effectLst/>
              </a:rPr>
              <a:t>for</a:t>
            </a:r>
            <a:r>
              <a:rPr lang="es-ES" b="1" dirty="0">
                <a:effectLst/>
              </a:rPr>
              <a:t> (</a:t>
            </a:r>
            <a:r>
              <a:rPr lang="es-ES" b="1" dirty="0" err="1">
                <a:effectLst/>
              </a:rPr>
              <a:t>int</a:t>
            </a:r>
            <a:r>
              <a:rPr lang="es-ES" b="1" dirty="0">
                <a:effectLst/>
              </a:rPr>
              <a:t> i = 0; i &lt; 1000000; ++i) {</a:t>
            </a:r>
          </a:p>
          <a:p>
            <a:pPr>
              <a:lnSpc>
                <a:spcPct val="107000"/>
              </a:lnSpc>
              <a:spcBef>
                <a:spcPts val="200"/>
              </a:spcBef>
            </a:pPr>
            <a:r>
              <a:rPr lang="es-ES" b="1" dirty="0">
                <a:effectLst/>
              </a:rPr>
              <a:t>        </a:t>
            </a:r>
            <a:r>
              <a:rPr lang="es-ES" b="1" dirty="0" err="1">
                <a:effectLst/>
              </a:rPr>
              <a:t>numeros.push_back</a:t>
            </a:r>
            <a:r>
              <a:rPr lang="es-ES" b="1" dirty="0">
                <a:effectLst/>
              </a:rPr>
              <a:t>(i);</a:t>
            </a:r>
          </a:p>
          <a:p>
            <a:pPr>
              <a:lnSpc>
                <a:spcPct val="107000"/>
              </a:lnSpc>
              <a:spcBef>
                <a:spcPts val="200"/>
              </a:spcBef>
            </a:pPr>
            <a:r>
              <a:rPr lang="es-ES" b="1" dirty="0">
                <a:effectLst/>
              </a:rPr>
              <a:t>    }</a:t>
            </a:r>
          </a:p>
          <a:p>
            <a:pPr>
              <a:lnSpc>
                <a:spcPct val="107000"/>
              </a:lnSpc>
              <a:spcBef>
                <a:spcPts val="200"/>
              </a:spcBef>
            </a:pPr>
            <a:r>
              <a:rPr lang="es-ES" b="1" dirty="0">
                <a:effectLst/>
              </a:rPr>
              <a:t>    </a:t>
            </a:r>
            <a:r>
              <a:rPr lang="es-ES" b="1" dirty="0" err="1">
                <a:effectLst/>
              </a:rPr>
              <a:t>return</a:t>
            </a:r>
            <a:r>
              <a:rPr lang="es-ES" b="1" dirty="0">
                <a:effectLst/>
              </a:rPr>
              <a:t> 0;</a:t>
            </a:r>
          </a:p>
          <a:p>
            <a:pPr>
              <a:lnSpc>
                <a:spcPct val="107000"/>
              </a:lnSpc>
              <a:spcBef>
                <a:spcPts val="200"/>
              </a:spcBef>
            </a:pPr>
            <a:r>
              <a:rPr lang="es-ES" b="1" dirty="0">
                <a:effectLst/>
              </a:rPr>
              <a:t>}</a:t>
            </a:r>
          </a:p>
          <a:p>
            <a:pPr>
              <a:lnSpc>
                <a:spcPct val="107000"/>
              </a:lnSpc>
              <a:spcBef>
                <a:spcPts val="200"/>
              </a:spcBef>
            </a:pPr>
            <a:r>
              <a:rPr lang="es-ES" dirty="0">
                <a:effectLst/>
              </a:rPr>
              <a:t>En este ejemplo, se gestiona eficientemente una gran cantidad de datos utilizando un vector, que es altamente optimizado en C++.</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12799344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Uso de Lenguajes Eficientes</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lnSpcReduction="10000"/>
          </a:bodyPr>
          <a:lstStyle/>
          <a:p>
            <a:pPr>
              <a:lnSpc>
                <a:spcPct val="107000"/>
              </a:lnSpc>
              <a:spcBef>
                <a:spcPts val="200"/>
              </a:spcBef>
            </a:pPr>
            <a:r>
              <a:rPr lang="es-ES" b="1" dirty="0">
                <a:effectLst/>
              </a:rPr>
              <a:t>b. Python para Prototipos Rápidos</a:t>
            </a:r>
          </a:p>
          <a:p>
            <a:pPr>
              <a:lnSpc>
                <a:spcPct val="107000"/>
              </a:lnSpc>
              <a:spcBef>
                <a:spcPts val="200"/>
              </a:spcBef>
            </a:pPr>
            <a:r>
              <a:rPr lang="es-ES" dirty="0">
                <a:effectLst/>
              </a:rPr>
              <a:t>Python es muy popular por su simplicidad y facilidad de uso, lo que lo convierte en una excelente opción para prototipos rápidos y desarrollo ágil. Aunque no es tan eficiente como C++ en términos de rendimiento puro, su amplia gama de bibliotecas y la facilidad para escribir y mantener código hacen que sea ideal para desarrollo rápido, análisis de datos, scripting y automatización.</a:t>
            </a:r>
          </a:p>
          <a:p>
            <a:pPr>
              <a:lnSpc>
                <a:spcPct val="107000"/>
              </a:lnSpc>
              <a:spcBef>
                <a:spcPts val="200"/>
              </a:spcBef>
            </a:pPr>
            <a:r>
              <a:rPr lang="es-ES" dirty="0">
                <a:effectLst/>
              </a:rPr>
              <a:t>•	Fortalezas:</a:t>
            </a:r>
          </a:p>
          <a:p>
            <a:pPr>
              <a:lnSpc>
                <a:spcPct val="107000"/>
              </a:lnSpc>
              <a:spcBef>
                <a:spcPts val="200"/>
              </a:spcBef>
            </a:pPr>
            <a:r>
              <a:rPr lang="es-ES" dirty="0">
                <a:effectLst/>
              </a:rPr>
              <a:t>o	Sintaxis clara y concisa que facilita el desarrollo y mantenimiento.</a:t>
            </a:r>
          </a:p>
          <a:p>
            <a:pPr>
              <a:lnSpc>
                <a:spcPct val="107000"/>
              </a:lnSpc>
              <a:spcBef>
                <a:spcPts val="200"/>
              </a:spcBef>
            </a:pPr>
            <a:r>
              <a:rPr lang="es-ES" dirty="0">
                <a:effectLst/>
              </a:rPr>
              <a:t>o	Gran cantidad de bibliotecas y </a:t>
            </a:r>
            <a:r>
              <a:rPr lang="es-ES" dirty="0" err="1">
                <a:effectLst/>
              </a:rPr>
              <a:t>frameworks</a:t>
            </a:r>
            <a:r>
              <a:rPr lang="es-ES" dirty="0">
                <a:effectLst/>
              </a:rPr>
              <a:t> para diversas tareas, como análisis de datos, desarrollo web, inteligencia artificial, etc.</a:t>
            </a:r>
          </a:p>
          <a:p>
            <a:pPr>
              <a:lnSpc>
                <a:spcPct val="107000"/>
              </a:lnSpc>
              <a:spcBef>
                <a:spcPts val="200"/>
              </a:spcBef>
            </a:pPr>
            <a:r>
              <a:rPr lang="es-ES" dirty="0">
                <a:effectLst/>
              </a:rPr>
              <a:t>o	Interpretado, lo que permite un desarrollo interactivo y flexible.</a:t>
            </a:r>
          </a:p>
          <a:p>
            <a:pPr>
              <a:lnSpc>
                <a:spcPct val="107000"/>
              </a:lnSpc>
              <a:spcBef>
                <a:spcPts val="200"/>
              </a:spcBef>
            </a:pPr>
            <a:r>
              <a:rPr lang="es-ES" dirty="0">
                <a:effectLst/>
              </a:rPr>
              <a:t>Ejemplo en Python:</a:t>
            </a:r>
          </a:p>
          <a:p>
            <a:pPr>
              <a:lnSpc>
                <a:spcPct val="107000"/>
              </a:lnSpc>
              <a:spcBef>
                <a:spcPts val="200"/>
              </a:spcBef>
            </a:pPr>
            <a:r>
              <a:rPr lang="es-ES" b="1" dirty="0" err="1">
                <a:effectLst/>
              </a:rPr>
              <a:t>numeros</a:t>
            </a:r>
            <a:r>
              <a:rPr lang="es-ES" b="1" dirty="0">
                <a:effectLst/>
              </a:rPr>
              <a:t> = [i </a:t>
            </a:r>
            <a:r>
              <a:rPr lang="es-ES" b="1" dirty="0" err="1">
                <a:effectLst/>
              </a:rPr>
              <a:t>for</a:t>
            </a:r>
            <a:r>
              <a:rPr lang="es-ES" b="1" dirty="0">
                <a:effectLst/>
              </a:rPr>
              <a:t> i in </a:t>
            </a:r>
            <a:r>
              <a:rPr lang="es-ES" b="1" dirty="0" err="1">
                <a:effectLst/>
              </a:rPr>
              <a:t>range</a:t>
            </a:r>
            <a:r>
              <a:rPr lang="es-ES" b="1" dirty="0">
                <a:effectLst/>
              </a:rPr>
              <a:t>(1000000)]</a:t>
            </a:r>
          </a:p>
          <a:p>
            <a:pPr>
              <a:lnSpc>
                <a:spcPct val="107000"/>
              </a:lnSpc>
              <a:spcBef>
                <a:spcPts val="200"/>
              </a:spcBef>
            </a:pPr>
            <a:r>
              <a:rPr lang="es-ES" dirty="0">
                <a:effectLst/>
              </a:rPr>
              <a:t>Este código en Python es mucho más sencillo que su equivalente en C++, lo que demuestra la facilidad con la que se pueden realizar tareas complejas en Python. Aunque puede no ser tan rápido como C++, la rapidez en el desarrollo puede compensar esa diferencia.</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11053121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Uso de </a:t>
            </a:r>
            <a:r>
              <a:rPr lang="es-AR" sz="1800" b="0" dirty="0" err="1">
                <a:effectLst/>
                <a:latin typeface="Calibri" panose="020F0502020204030204" pitchFamily="34" charset="0"/>
                <a:ea typeface="Times New Roman" panose="02020603050405020304" pitchFamily="18" charset="0"/>
                <a:cs typeface="Times New Roman" panose="02020603050405020304" pitchFamily="18" charset="0"/>
              </a:rPr>
              <a:t>Frameworks</a:t>
            </a:r>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 Eficientes</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pPr>
              <a:lnSpc>
                <a:spcPct val="107000"/>
              </a:lnSpc>
              <a:spcBef>
                <a:spcPts val="200"/>
              </a:spcBef>
            </a:pPr>
            <a:r>
              <a:rPr lang="es-ES" b="1" dirty="0">
                <a:effectLst/>
              </a:rPr>
              <a:t>a. Django para Desarrollo Web</a:t>
            </a:r>
          </a:p>
          <a:p>
            <a:pPr>
              <a:lnSpc>
                <a:spcPct val="107000"/>
              </a:lnSpc>
              <a:spcBef>
                <a:spcPts val="200"/>
              </a:spcBef>
            </a:pPr>
            <a:r>
              <a:rPr lang="es-ES" dirty="0">
                <a:effectLst/>
              </a:rPr>
              <a:t>Django es un </a:t>
            </a:r>
            <a:r>
              <a:rPr lang="es-ES" dirty="0" err="1">
                <a:effectLst/>
              </a:rPr>
              <a:t>framework</a:t>
            </a:r>
            <a:r>
              <a:rPr lang="es-ES" dirty="0">
                <a:effectLst/>
              </a:rPr>
              <a:t> de alto nivel para el desarrollo web en Python, diseñado para facilitar el desarrollo rápido y limpio. Es ideal para construir aplicaciones web completas rápidamente, con un enfoque en la reutilización de código y la separación de preocupaciones.</a:t>
            </a:r>
          </a:p>
          <a:p>
            <a:pPr>
              <a:lnSpc>
                <a:spcPct val="107000"/>
              </a:lnSpc>
              <a:spcBef>
                <a:spcPts val="200"/>
              </a:spcBef>
            </a:pPr>
            <a:r>
              <a:rPr lang="es-ES" dirty="0">
                <a:effectLst/>
              </a:rPr>
              <a:t>•	Fortalezas:</a:t>
            </a:r>
          </a:p>
          <a:p>
            <a:pPr>
              <a:lnSpc>
                <a:spcPct val="107000"/>
              </a:lnSpc>
              <a:spcBef>
                <a:spcPts val="200"/>
              </a:spcBef>
            </a:pPr>
            <a:r>
              <a:rPr lang="es-ES" dirty="0">
                <a:effectLst/>
              </a:rPr>
              <a:t>o	Integración automática con bases de datos, autenticación, administración y más.</a:t>
            </a:r>
          </a:p>
          <a:p>
            <a:pPr>
              <a:lnSpc>
                <a:spcPct val="107000"/>
              </a:lnSpc>
              <a:spcBef>
                <a:spcPts val="200"/>
              </a:spcBef>
            </a:pPr>
            <a:r>
              <a:rPr lang="es-ES" dirty="0">
                <a:effectLst/>
              </a:rPr>
              <a:t>o	Promueve las mejores prácticas, como DRY (</a:t>
            </a:r>
            <a:r>
              <a:rPr lang="es-ES" dirty="0" err="1">
                <a:effectLst/>
              </a:rPr>
              <a:t>Don’t</a:t>
            </a:r>
            <a:r>
              <a:rPr lang="es-ES" dirty="0">
                <a:effectLst/>
              </a:rPr>
              <a:t> </a:t>
            </a:r>
            <a:r>
              <a:rPr lang="es-ES" dirty="0" err="1">
                <a:effectLst/>
              </a:rPr>
              <a:t>Repeat</a:t>
            </a:r>
            <a:r>
              <a:rPr lang="es-ES" dirty="0">
                <a:effectLst/>
              </a:rPr>
              <a:t> </a:t>
            </a:r>
            <a:r>
              <a:rPr lang="es-ES" dirty="0" err="1">
                <a:effectLst/>
              </a:rPr>
              <a:t>Yourself</a:t>
            </a:r>
            <a:r>
              <a:rPr lang="es-ES" dirty="0">
                <a:effectLst/>
              </a:rPr>
              <a:t>) y MVC (</a:t>
            </a:r>
            <a:r>
              <a:rPr lang="es-ES" dirty="0" err="1">
                <a:effectLst/>
              </a:rPr>
              <a:t>Model</a:t>
            </a:r>
            <a:r>
              <a:rPr lang="es-ES" dirty="0">
                <a:effectLst/>
              </a:rPr>
              <a:t>-View-</a:t>
            </a:r>
            <a:r>
              <a:rPr lang="es-ES" dirty="0" err="1">
                <a:effectLst/>
              </a:rPr>
              <a:t>Controller</a:t>
            </a:r>
            <a:r>
              <a:rPr lang="es-ES" dirty="0">
                <a:effectLst/>
              </a:rPr>
              <a:t>).</a:t>
            </a:r>
          </a:p>
          <a:p>
            <a:pPr>
              <a:lnSpc>
                <a:spcPct val="107000"/>
              </a:lnSpc>
              <a:spcBef>
                <a:spcPts val="200"/>
              </a:spcBef>
            </a:pPr>
            <a:r>
              <a:rPr lang="es-ES" dirty="0">
                <a:effectLst/>
              </a:rPr>
              <a:t>o	Ampliamente utilizado en aplicaciones de producción, lo que garantiza una gran comunidad y soporte.</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40773522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Uso de </a:t>
            </a:r>
            <a:r>
              <a:rPr lang="es-AR" sz="1800" b="0" dirty="0" err="1">
                <a:effectLst/>
                <a:latin typeface="Calibri" panose="020F0502020204030204" pitchFamily="34" charset="0"/>
                <a:ea typeface="Times New Roman" panose="02020603050405020304" pitchFamily="18" charset="0"/>
                <a:cs typeface="Times New Roman" panose="02020603050405020304" pitchFamily="18" charset="0"/>
              </a:rPr>
              <a:t>Frameworks</a:t>
            </a:r>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 Eficientes</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fontScale="92500" lnSpcReduction="10000"/>
          </a:bodyPr>
          <a:lstStyle/>
          <a:p>
            <a:pPr>
              <a:lnSpc>
                <a:spcPct val="107000"/>
              </a:lnSpc>
              <a:spcBef>
                <a:spcPts val="200"/>
              </a:spcBef>
            </a:pPr>
            <a:r>
              <a:rPr lang="es-ES" b="1" u="sng" dirty="0">
                <a:effectLst/>
              </a:rPr>
              <a:t>Ejemplo en Django:</a:t>
            </a:r>
          </a:p>
          <a:p>
            <a:pPr>
              <a:lnSpc>
                <a:spcPct val="107000"/>
              </a:lnSpc>
              <a:spcBef>
                <a:spcPts val="200"/>
              </a:spcBef>
            </a:pPr>
            <a:r>
              <a:rPr lang="es-ES" b="1" dirty="0" err="1">
                <a:effectLst/>
              </a:rPr>
              <a:t>from</a:t>
            </a:r>
            <a:r>
              <a:rPr lang="es-ES" b="1" dirty="0">
                <a:effectLst/>
              </a:rPr>
              <a:t> </a:t>
            </a:r>
            <a:r>
              <a:rPr lang="es-ES" b="1" dirty="0" err="1">
                <a:effectLst/>
              </a:rPr>
              <a:t>django.db</a:t>
            </a:r>
            <a:r>
              <a:rPr lang="es-ES" b="1" dirty="0">
                <a:effectLst/>
              </a:rPr>
              <a:t> </a:t>
            </a:r>
            <a:r>
              <a:rPr lang="es-ES" b="1" dirty="0" err="1">
                <a:effectLst/>
              </a:rPr>
              <a:t>import</a:t>
            </a:r>
            <a:r>
              <a:rPr lang="es-ES" b="1" dirty="0">
                <a:effectLst/>
              </a:rPr>
              <a:t> </a:t>
            </a:r>
            <a:r>
              <a:rPr lang="es-ES" b="1" dirty="0" err="1">
                <a:effectLst/>
              </a:rPr>
              <a:t>models</a:t>
            </a:r>
            <a:endParaRPr lang="es-ES" b="1" dirty="0">
              <a:effectLst/>
            </a:endParaRPr>
          </a:p>
          <a:p>
            <a:pPr>
              <a:lnSpc>
                <a:spcPct val="107000"/>
              </a:lnSpc>
              <a:spcBef>
                <a:spcPts val="200"/>
              </a:spcBef>
            </a:pPr>
            <a:endParaRPr lang="es-ES" b="1" dirty="0">
              <a:effectLst/>
            </a:endParaRPr>
          </a:p>
          <a:p>
            <a:pPr>
              <a:lnSpc>
                <a:spcPct val="107000"/>
              </a:lnSpc>
              <a:spcBef>
                <a:spcPts val="200"/>
              </a:spcBef>
            </a:pPr>
            <a:r>
              <a:rPr lang="es-ES" b="1" dirty="0" err="1">
                <a:effectLst/>
              </a:rPr>
              <a:t>class</a:t>
            </a:r>
            <a:r>
              <a:rPr lang="es-ES" b="1" dirty="0">
                <a:effectLst/>
              </a:rPr>
              <a:t> Producto(</a:t>
            </a:r>
            <a:r>
              <a:rPr lang="es-ES" b="1" dirty="0" err="1">
                <a:effectLst/>
              </a:rPr>
              <a:t>models.Model</a:t>
            </a:r>
            <a:r>
              <a:rPr lang="es-ES" b="1" dirty="0">
                <a:effectLst/>
              </a:rPr>
              <a:t>):</a:t>
            </a:r>
          </a:p>
          <a:p>
            <a:pPr>
              <a:lnSpc>
                <a:spcPct val="107000"/>
              </a:lnSpc>
              <a:spcBef>
                <a:spcPts val="200"/>
              </a:spcBef>
            </a:pPr>
            <a:r>
              <a:rPr lang="es-ES" b="1" dirty="0">
                <a:effectLst/>
              </a:rPr>
              <a:t>    nombre = </a:t>
            </a:r>
            <a:r>
              <a:rPr lang="es-ES" b="1" dirty="0" err="1">
                <a:effectLst/>
              </a:rPr>
              <a:t>models.CharField</a:t>
            </a:r>
            <a:r>
              <a:rPr lang="es-ES" b="1" dirty="0">
                <a:effectLst/>
              </a:rPr>
              <a:t>(</a:t>
            </a:r>
            <a:r>
              <a:rPr lang="es-ES" b="1" dirty="0" err="1">
                <a:effectLst/>
              </a:rPr>
              <a:t>max_length</a:t>
            </a:r>
            <a:r>
              <a:rPr lang="es-ES" b="1" dirty="0">
                <a:effectLst/>
              </a:rPr>
              <a:t>=100)</a:t>
            </a:r>
          </a:p>
          <a:p>
            <a:pPr>
              <a:lnSpc>
                <a:spcPct val="107000"/>
              </a:lnSpc>
              <a:spcBef>
                <a:spcPts val="200"/>
              </a:spcBef>
            </a:pPr>
            <a:r>
              <a:rPr lang="es-ES" b="1" dirty="0">
                <a:effectLst/>
              </a:rPr>
              <a:t>    precio = </a:t>
            </a:r>
            <a:r>
              <a:rPr lang="es-ES" b="1" dirty="0" err="1">
                <a:effectLst/>
              </a:rPr>
              <a:t>models.DecimalField</a:t>
            </a:r>
            <a:r>
              <a:rPr lang="es-ES" b="1" dirty="0">
                <a:effectLst/>
              </a:rPr>
              <a:t>(</a:t>
            </a:r>
            <a:r>
              <a:rPr lang="es-ES" b="1" dirty="0" err="1">
                <a:effectLst/>
              </a:rPr>
              <a:t>max_digits</a:t>
            </a:r>
            <a:r>
              <a:rPr lang="es-ES" b="1" dirty="0">
                <a:effectLst/>
              </a:rPr>
              <a:t>=10, </a:t>
            </a:r>
            <a:r>
              <a:rPr lang="es-ES" b="1" dirty="0" err="1">
                <a:effectLst/>
              </a:rPr>
              <a:t>decimal_places</a:t>
            </a:r>
            <a:r>
              <a:rPr lang="es-ES" b="1" dirty="0">
                <a:effectLst/>
              </a:rPr>
              <a:t>=2)</a:t>
            </a:r>
          </a:p>
          <a:p>
            <a:pPr>
              <a:lnSpc>
                <a:spcPct val="107000"/>
              </a:lnSpc>
              <a:spcBef>
                <a:spcPts val="200"/>
              </a:spcBef>
            </a:pPr>
            <a:endParaRPr lang="es-ES" b="1" dirty="0">
              <a:effectLst/>
            </a:endParaRPr>
          </a:p>
          <a:p>
            <a:pPr>
              <a:lnSpc>
                <a:spcPct val="107000"/>
              </a:lnSpc>
              <a:spcBef>
                <a:spcPts val="200"/>
              </a:spcBef>
            </a:pPr>
            <a:r>
              <a:rPr lang="es-ES" b="1" dirty="0">
                <a:effectLst/>
              </a:rPr>
              <a:t># Uso en una vista para mostrar productos</a:t>
            </a:r>
          </a:p>
          <a:p>
            <a:pPr>
              <a:lnSpc>
                <a:spcPct val="107000"/>
              </a:lnSpc>
              <a:spcBef>
                <a:spcPts val="200"/>
              </a:spcBef>
            </a:pPr>
            <a:r>
              <a:rPr lang="es-ES" b="1" dirty="0" err="1">
                <a:effectLst/>
              </a:rPr>
              <a:t>from</a:t>
            </a:r>
            <a:r>
              <a:rPr lang="es-ES" b="1" dirty="0">
                <a:effectLst/>
              </a:rPr>
              <a:t> </a:t>
            </a:r>
            <a:r>
              <a:rPr lang="es-ES" b="1" dirty="0" err="1">
                <a:effectLst/>
              </a:rPr>
              <a:t>django.shortcuts</a:t>
            </a:r>
            <a:r>
              <a:rPr lang="es-ES" b="1" dirty="0">
                <a:effectLst/>
              </a:rPr>
              <a:t> </a:t>
            </a:r>
            <a:r>
              <a:rPr lang="es-ES" b="1" dirty="0" err="1">
                <a:effectLst/>
              </a:rPr>
              <a:t>import</a:t>
            </a:r>
            <a:r>
              <a:rPr lang="es-ES" b="1" dirty="0">
                <a:effectLst/>
              </a:rPr>
              <a:t> render</a:t>
            </a:r>
          </a:p>
          <a:p>
            <a:pPr>
              <a:lnSpc>
                <a:spcPct val="107000"/>
              </a:lnSpc>
              <a:spcBef>
                <a:spcPts val="200"/>
              </a:spcBef>
            </a:pPr>
            <a:r>
              <a:rPr lang="es-ES" b="1" dirty="0" err="1">
                <a:effectLst/>
              </a:rPr>
              <a:t>from</a:t>
            </a:r>
            <a:r>
              <a:rPr lang="es-ES" b="1" dirty="0">
                <a:effectLst/>
              </a:rPr>
              <a:t> .</a:t>
            </a:r>
            <a:r>
              <a:rPr lang="es-ES" b="1" dirty="0" err="1">
                <a:effectLst/>
              </a:rPr>
              <a:t>models</a:t>
            </a:r>
            <a:r>
              <a:rPr lang="es-ES" b="1" dirty="0">
                <a:effectLst/>
              </a:rPr>
              <a:t> </a:t>
            </a:r>
            <a:r>
              <a:rPr lang="es-ES" b="1" dirty="0" err="1">
                <a:effectLst/>
              </a:rPr>
              <a:t>import</a:t>
            </a:r>
            <a:r>
              <a:rPr lang="es-ES" b="1" dirty="0">
                <a:effectLst/>
              </a:rPr>
              <a:t> Producto</a:t>
            </a:r>
          </a:p>
          <a:p>
            <a:pPr>
              <a:lnSpc>
                <a:spcPct val="107000"/>
              </a:lnSpc>
              <a:spcBef>
                <a:spcPts val="200"/>
              </a:spcBef>
            </a:pPr>
            <a:endParaRPr lang="es-ES" b="1" dirty="0">
              <a:effectLst/>
            </a:endParaRPr>
          </a:p>
          <a:p>
            <a:pPr>
              <a:lnSpc>
                <a:spcPct val="107000"/>
              </a:lnSpc>
              <a:spcBef>
                <a:spcPts val="200"/>
              </a:spcBef>
            </a:pPr>
            <a:r>
              <a:rPr lang="es-ES" b="1" dirty="0" err="1">
                <a:effectLst/>
              </a:rPr>
              <a:t>def</a:t>
            </a:r>
            <a:r>
              <a:rPr lang="es-ES" b="1" dirty="0">
                <a:effectLst/>
              </a:rPr>
              <a:t> </a:t>
            </a:r>
            <a:r>
              <a:rPr lang="es-ES" b="1" dirty="0" err="1">
                <a:effectLst/>
              </a:rPr>
              <a:t>lista_productos</a:t>
            </a:r>
            <a:r>
              <a:rPr lang="es-ES" b="1" dirty="0">
                <a:effectLst/>
              </a:rPr>
              <a:t>(</a:t>
            </a:r>
            <a:r>
              <a:rPr lang="es-ES" b="1" dirty="0" err="1">
                <a:effectLst/>
              </a:rPr>
              <a:t>request</a:t>
            </a:r>
            <a:r>
              <a:rPr lang="es-ES" b="1" dirty="0">
                <a:effectLst/>
              </a:rPr>
              <a:t>):</a:t>
            </a:r>
          </a:p>
          <a:p>
            <a:pPr>
              <a:lnSpc>
                <a:spcPct val="107000"/>
              </a:lnSpc>
              <a:spcBef>
                <a:spcPts val="200"/>
              </a:spcBef>
            </a:pPr>
            <a:r>
              <a:rPr lang="es-ES" b="1" dirty="0">
                <a:effectLst/>
              </a:rPr>
              <a:t>    productos = </a:t>
            </a:r>
            <a:r>
              <a:rPr lang="es-ES" b="1" dirty="0" err="1">
                <a:effectLst/>
              </a:rPr>
              <a:t>Producto.objects.all</a:t>
            </a:r>
            <a:r>
              <a:rPr lang="es-ES" b="1" dirty="0">
                <a:effectLst/>
              </a:rPr>
              <a:t>()</a:t>
            </a:r>
          </a:p>
          <a:p>
            <a:pPr>
              <a:lnSpc>
                <a:spcPct val="107000"/>
              </a:lnSpc>
              <a:spcBef>
                <a:spcPts val="200"/>
              </a:spcBef>
            </a:pPr>
            <a:r>
              <a:rPr lang="es-ES" b="1" dirty="0">
                <a:effectLst/>
              </a:rPr>
              <a:t>    </a:t>
            </a:r>
            <a:r>
              <a:rPr lang="es-ES" b="1" dirty="0" err="1">
                <a:effectLst/>
              </a:rPr>
              <a:t>return</a:t>
            </a:r>
            <a:r>
              <a:rPr lang="es-ES" b="1" dirty="0">
                <a:effectLst/>
              </a:rPr>
              <a:t> render(</a:t>
            </a:r>
            <a:r>
              <a:rPr lang="es-ES" b="1" dirty="0" err="1">
                <a:effectLst/>
              </a:rPr>
              <a:t>request</a:t>
            </a:r>
            <a:r>
              <a:rPr lang="es-ES" b="1" dirty="0">
                <a:effectLst/>
              </a:rPr>
              <a:t>, 'productos.html', {'productos': productos})</a:t>
            </a:r>
          </a:p>
          <a:p>
            <a:pPr>
              <a:lnSpc>
                <a:spcPct val="107000"/>
              </a:lnSpc>
              <a:spcBef>
                <a:spcPts val="200"/>
              </a:spcBef>
            </a:pPr>
            <a:r>
              <a:rPr lang="es-ES" dirty="0">
                <a:effectLst/>
              </a:rPr>
              <a:t>Este ejemplo muestra cómo Django permite definir modelos de datos y construir vistas web de manera rápida y eficiente, aprovechando las características de alto nivel del </a:t>
            </a:r>
            <a:r>
              <a:rPr lang="es-ES" dirty="0" err="1">
                <a:effectLst/>
              </a:rPr>
              <a:t>framework</a:t>
            </a:r>
            <a:r>
              <a:rPr lang="es-ES" dirty="0">
                <a:effectLst/>
              </a:rPr>
              <a:t>.</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8970262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Uso de </a:t>
            </a:r>
            <a:r>
              <a:rPr lang="es-AR" sz="1800" b="0" dirty="0" err="1">
                <a:effectLst/>
                <a:latin typeface="Calibri" panose="020F0502020204030204" pitchFamily="34" charset="0"/>
                <a:ea typeface="Times New Roman" panose="02020603050405020304" pitchFamily="18" charset="0"/>
                <a:cs typeface="Times New Roman" panose="02020603050405020304" pitchFamily="18" charset="0"/>
              </a:rPr>
              <a:t>Frameworks</a:t>
            </a:r>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 Eficientes</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pPr>
              <a:lnSpc>
                <a:spcPct val="107000"/>
              </a:lnSpc>
              <a:spcBef>
                <a:spcPts val="200"/>
              </a:spcBef>
            </a:pPr>
            <a:r>
              <a:rPr lang="es-ES" b="1" dirty="0">
                <a:effectLst/>
              </a:rPr>
              <a:t>b. </a:t>
            </a:r>
            <a:r>
              <a:rPr lang="es-ES" b="1" dirty="0" err="1">
                <a:effectLst/>
              </a:rPr>
              <a:t>Flask</a:t>
            </a:r>
            <a:r>
              <a:rPr lang="es-ES" b="1" dirty="0">
                <a:effectLst/>
              </a:rPr>
              <a:t> para Aplicaciones Web Ligeras</a:t>
            </a:r>
          </a:p>
          <a:p>
            <a:pPr>
              <a:lnSpc>
                <a:spcPct val="107000"/>
              </a:lnSpc>
              <a:spcBef>
                <a:spcPts val="200"/>
              </a:spcBef>
            </a:pPr>
            <a:r>
              <a:rPr lang="es-ES" dirty="0" err="1">
                <a:effectLst/>
              </a:rPr>
              <a:t>Flask</a:t>
            </a:r>
            <a:r>
              <a:rPr lang="es-ES" dirty="0">
                <a:effectLst/>
              </a:rPr>
              <a:t> es un </a:t>
            </a:r>
            <a:r>
              <a:rPr lang="es-ES" dirty="0" err="1">
                <a:effectLst/>
              </a:rPr>
              <a:t>micro-framework</a:t>
            </a:r>
            <a:r>
              <a:rPr lang="es-ES" dirty="0">
                <a:effectLst/>
              </a:rPr>
              <a:t> para Python que es ideal para aplicaciones web más pequeñas o para quienes necesitan más control sobre el desarrollo. Es más ligero que Django y proporciona solo lo esencial, permitiendo al desarrollador elegir las herramientas adicionales que necesita.</a:t>
            </a:r>
          </a:p>
          <a:p>
            <a:pPr>
              <a:lnSpc>
                <a:spcPct val="107000"/>
              </a:lnSpc>
              <a:spcBef>
                <a:spcPts val="200"/>
              </a:spcBef>
            </a:pPr>
            <a:r>
              <a:rPr lang="es-ES" dirty="0">
                <a:effectLst/>
              </a:rPr>
              <a:t>•	Fortalezas:</a:t>
            </a:r>
          </a:p>
          <a:p>
            <a:pPr>
              <a:lnSpc>
                <a:spcPct val="107000"/>
              </a:lnSpc>
              <a:spcBef>
                <a:spcPts val="200"/>
              </a:spcBef>
            </a:pPr>
            <a:r>
              <a:rPr lang="es-ES" dirty="0">
                <a:effectLst/>
              </a:rPr>
              <a:t>o	Simplicidad y flexibilidad, permitiendo al desarrollador tomar decisiones sobre qué componentes usar.</a:t>
            </a:r>
          </a:p>
          <a:p>
            <a:pPr>
              <a:lnSpc>
                <a:spcPct val="107000"/>
              </a:lnSpc>
              <a:spcBef>
                <a:spcPts val="200"/>
              </a:spcBef>
            </a:pPr>
            <a:r>
              <a:rPr lang="es-ES" dirty="0">
                <a:effectLst/>
              </a:rPr>
              <a:t>o	Ideal para aplicaciones pequeñas, </a:t>
            </a:r>
            <a:r>
              <a:rPr lang="es-ES" dirty="0" err="1">
                <a:effectLst/>
              </a:rPr>
              <a:t>APIs</a:t>
            </a:r>
            <a:r>
              <a:rPr lang="es-ES" dirty="0">
                <a:effectLst/>
              </a:rPr>
              <a:t> o prototipos donde el tiempo de desarrollo es crucial.</a:t>
            </a:r>
          </a:p>
          <a:p>
            <a:pPr>
              <a:lnSpc>
                <a:spcPct val="107000"/>
              </a:lnSpc>
              <a:spcBef>
                <a:spcPts val="200"/>
              </a:spcBef>
            </a:pPr>
            <a:r>
              <a:rPr lang="es-ES" dirty="0">
                <a:effectLst/>
              </a:rPr>
              <a:t>o	Gran comunidad y abundancia de extensiones para añadir funcionalidades como autenticación, bases de datos, etc.</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2562838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89EC-EDAA-9B6B-55AB-6DCC651EC10F}"/>
              </a:ext>
            </a:extLst>
          </p:cNvPr>
          <p:cNvSpPr>
            <a:spLocks noGrp="1"/>
          </p:cNvSpPr>
          <p:nvPr>
            <p:ph type="title"/>
          </p:nvPr>
        </p:nvSpPr>
        <p:spPr>
          <a:xfrm>
            <a:off x="838201" y="448056"/>
            <a:ext cx="10471950" cy="1581912"/>
          </a:xfrm>
        </p:spPr>
        <p:txBody>
          <a:bodyPr/>
          <a:lstStyle/>
          <a:p>
            <a:r>
              <a:rPr lang="es-AR" sz="1800" b="0" dirty="0">
                <a:effectLst/>
                <a:latin typeface="Calibri" panose="020F0502020204030204" pitchFamily="34" charset="0"/>
                <a:ea typeface="Calibri" panose="020F0502020204030204" pitchFamily="34" charset="0"/>
                <a:cs typeface="Times New Roman" panose="02020603050405020304" pitchFamily="18" charset="0"/>
              </a:rPr>
              <a:t>Elegir Algoritmos Adecuados</a:t>
            </a:r>
            <a:br>
              <a:rPr lang="es-AR" sz="1800" b="0" dirty="0">
                <a:effectLst/>
                <a:latin typeface="Calibri" panose="020F0502020204030204" pitchFamily="34" charset="0"/>
                <a:ea typeface="Calibri" panose="020F0502020204030204" pitchFamily="34" charset="0"/>
                <a:cs typeface="Times New Roman" panose="02020603050405020304" pitchFamily="18" charset="0"/>
              </a:rPr>
            </a:br>
            <a:r>
              <a:rPr lang="es-AR" sz="1800" b="0" dirty="0">
                <a:effectLst/>
                <a:latin typeface="Calibri" panose="020F0502020204030204" pitchFamily="34" charset="0"/>
                <a:ea typeface="Calibri" panose="020F0502020204030204" pitchFamily="34" charset="0"/>
                <a:cs typeface="Times New Roman" panose="02020603050405020304" pitchFamily="18" charset="0"/>
              </a:rPr>
              <a:t>Búsqueda lineal vs búsqueda binaria</a:t>
            </a:r>
            <a:endParaRPr lang="en-US" dirty="0"/>
          </a:p>
        </p:txBody>
      </p:sp>
      <p:sp>
        <p:nvSpPr>
          <p:cNvPr id="3" name="Content Placeholder 2">
            <a:extLst>
              <a:ext uri="{FF2B5EF4-FFF2-40B4-BE49-F238E27FC236}">
                <a16:creationId xmlns:a16="http://schemas.microsoft.com/office/drawing/2014/main" id="{13D1B482-B9E1-5D01-5AA7-93E6E5A4E450}"/>
              </a:ext>
            </a:extLst>
          </p:cNvPr>
          <p:cNvSpPr>
            <a:spLocks noGrp="1"/>
          </p:cNvSpPr>
          <p:nvPr>
            <p:ph sz="quarter" idx="14"/>
          </p:nvPr>
        </p:nvSpPr>
        <p:spPr>
          <a:xfrm>
            <a:off x="838199" y="2257063"/>
            <a:ext cx="10107967" cy="3904906"/>
          </a:xfrm>
        </p:spPr>
        <p:txBody>
          <a:bodyPr/>
          <a:lstStyle/>
          <a:p>
            <a:r>
              <a:rPr lang="es-AR" sz="1800" b="1" dirty="0">
                <a:effectLst/>
                <a:latin typeface="Calibri" panose="020F0502020204030204" pitchFamily="34" charset="0"/>
                <a:ea typeface="Calibri" panose="020F0502020204030204" pitchFamily="34" charset="0"/>
                <a:cs typeface="Times New Roman" panose="02020603050405020304" pitchFamily="18" charset="0"/>
              </a:rPr>
              <a:t>Búsqueda Binaria</a:t>
            </a:r>
            <a:r>
              <a:rPr lang="es-AR" sz="1800" dirty="0">
                <a:effectLst/>
                <a:latin typeface="Calibri" panose="020F0502020204030204" pitchFamily="34" charset="0"/>
                <a:ea typeface="Calibri" panose="020F0502020204030204" pitchFamily="34" charset="0"/>
                <a:cs typeface="Times New Roman" panose="02020603050405020304" pitchFamily="18" charset="0"/>
              </a:rPr>
              <a:t>: Funciona solo con listas ordenadas. Divide la lista a la mitad repetidamente para encontrar el valor objetivo. Tiene una complejidad temporal de O(</a:t>
            </a:r>
            <a:r>
              <a:rPr lang="es-AR" sz="1800" dirty="0" err="1">
                <a:effectLst/>
                <a:latin typeface="Calibri" panose="020F0502020204030204" pitchFamily="34" charset="0"/>
                <a:ea typeface="Calibri" panose="020F0502020204030204" pitchFamily="34" charset="0"/>
                <a:cs typeface="Times New Roman" panose="02020603050405020304" pitchFamily="18" charset="0"/>
              </a:rPr>
              <a:t>log⁡n</a:t>
            </a:r>
            <a:r>
              <a:rPr lang="es-AR" sz="1800" dirty="0">
                <a:effectLst/>
                <a:latin typeface="Calibri" panose="020F0502020204030204" pitchFamily="34" charset="0"/>
                <a:ea typeface="Calibri" panose="020F0502020204030204" pitchFamily="34" charset="0"/>
                <a:cs typeface="Times New Roman" panose="02020603050405020304" pitchFamily="18" charset="0"/>
              </a:rPr>
              <a:t>).</a:t>
            </a:r>
            <a:endParaRPr lang="es-AR" dirty="0">
              <a:latin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F528D995-71DE-D2E2-4E55-CB71A0DCF255}"/>
              </a:ext>
            </a:extLst>
          </p:cNvPr>
          <p:cNvPicPr>
            <a:picLocks noChangeAspect="1"/>
          </p:cNvPicPr>
          <p:nvPr/>
        </p:nvPicPr>
        <p:blipFill>
          <a:blip r:embed="rId2"/>
          <a:stretch>
            <a:fillRect/>
          </a:stretch>
        </p:blipFill>
        <p:spPr>
          <a:xfrm>
            <a:off x="690562" y="2971800"/>
            <a:ext cx="6334125" cy="3257550"/>
          </a:xfrm>
          <a:prstGeom prst="rect">
            <a:avLst/>
          </a:prstGeom>
        </p:spPr>
      </p:pic>
    </p:spTree>
    <p:extLst>
      <p:ext uri="{BB962C8B-B14F-4D97-AF65-F5344CB8AC3E}">
        <p14:creationId xmlns:p14="http://schemas.microsoft.com/office/powerpoint/2010/main" val="37625166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Uso de </a:t>
            </a:r>
            <a:r>
              <a:rPr lang="es-AR" sz="1800" b="0" dirty="0" err="1">
                <a:effectLst/>
                <a:latin typeface="Calibri" panose="020F0502020204030204" pitchFamily="34" charset="0"/>
                <a:ea typeface="Times New Roman" panose="02020603050405020304" pitchFamily="18" charset="0"/>
                <a:cs typeface="Times New Roman" panose="02020603050405020304" pitchFamily="18" charset="0"/>
              </a:rPr>
              <a:t>Frameworks</a:t>
            </a:r>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 Eficientes</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pPr>
              <a:lnSpc>
                <a:spcPct val="107000"/>
              </a:lnSpc>
              <a:spcBef>
                <a:spcPts val="200"/>
              </a:spcBef>
            </a:pPr>
            <a:r>
              <a:rPr lang="es-ES" b="1" dirty="0">
                <a:effectLst/>
              </a:rPr>
              <a:t>Ejemplo en </a:t>
            </a:r>
            <a:r>
              <a:rPr lang="es-ES" b="1" dirty="0" err="1">
                <a:effectLst/>
              </a:rPr>
              <a:t>Flask</a:t>
            </a:r>
            <a:r>
              <a:rPr lang="es-ES" b="1" dirty="0">
                <a:effectLst/>
              </a:rPr>
              <a:t>:</a:t>
            </a:r>
          </a:p>
          <a:p>
            <a:pPr>
              <a:lnSpc>
                <a:spcPct val="107000"/>
              </a:lnSpc>
              <a:spcBef>
                <a:spcPts val="200"/>
              </a:spcBef>
            </a:pPr>
            <a:r>
              <a:rPr lang="es-ES" b="1" dirty="0" err="1">
                <a:effectLst/>
              </a:rPr>
              <a:t>from</a:t>
            </a:r>
            <a:r>
              <a:rPr lang="es-ES" b="1" dirty="0">
                <a:effectLst/>
              </a:rPr>
              <a:t> </a:t>
            </a:r>
            <a:r>
              <a:rPr lang="es-ES" b="1" dirty="0" err="1">
                <a:effectLst/>
              </a:rPr>
              <a:t>flask</a:t>
            </a:r>
            <a:r>
              <a:rPr lang="es-ES" b="1" dirty="0">
                <a:effectLst/>
              </a:rPr>
              <a:t> </a:t>
            </a:r>
            <a:r>
              <a:rPr lang="es-ES" b="1" dirty="0" err="1">
                <a:effectLst/>
              </a:rPr>
              <a:t>import</a:t>
            </a:r>
            <a:r>
              <a:rPr lang="es-ES" b="1" dirty="0">
                <a:effectLst/>
              </a:rPr>
              <a:t> </a:t>
            </a:r>
            <a:r>
              <a:rPr lang="es-ES" b="1" dirty="0" err="1">
                <a:effectLst/>
              </a:rPr>
              <a:t>Flask</a:t>
            </a:r>
            <a:r>
              <a:rPr lang="es-ES" b="1" dirty="0">
                <a:effectLst/>
              </a:rPr>
              <a:t>, </a:t>
            </a:r>
            <a:r>
              <a:rPr lang="es-ES" b="1" dirty="0" err="1">
                <a:effectLst/>
              </a:rPr>
              <a:t>render_template</a:t>
            </a:r>
            <a:endParaRPr lang="es-ES" b="1" dirty="0">
              <a:effectLst/>
            </a:endParaRPr>
          </a:p>
          <a:p>
            <a:pPr>
              <a:lnSpc>
                <a:spcPct val="107000"/>
              </a:lnSpc>
              <a:spcBef>
                <a:spcPts val="200"/>
              </a:spcBef>
            </a:pPr>
            <a:endParaRPr lang="es-ES" b="1" dirty="0">
              <a:effectLst/>
            </a:endParaRPr>
          </a:p>
          <a:p>
            <a:pPr>
              <a:lnSpc>
                <a:spcPct val="107000"/>
              </a:lnSpc>
              <a:spcBef>
                <a:spcPts val="200"/>
              </a:spcBef>
            </a:pPr>
            <a:r>
              <a:rPr lang="es-ES" b="1" dirty="0">
                <a:effectLst/>
              </a:rPr>
              <a:t>app = </a:t>
            </a:r>
            <a:r>
              <a:rPr lang="es-ES" b="1" dirty="0" err="1">
                <a:effectLst/>
              </a:rPr>
              <a:t>Flask</a:t>
            </a:r>
            <a:r>
              <a:rPr lang="es-ES" b="1" dirty="0">
                <a:effectLst/>
              </a:rPr>
              <a:t>(__</a:t>
            </a:r>
            <a:r>
              <a:rPr lang="es-ES" b="1" dirty="0" err="1">
                <a:effectLst/>
              </a:rPr>
              <a:t>name</a:t>
            </a:r>
            <a:r>
              <a:rPr lang="es-ES" b="1" dirty="0">
                <a:effectLst/>
              </a:rPr>
              <a:t>__)</a:t>
            </a:r>
          </a:p>
          <a:p>
            <a:pPr>
              <a:lnSpc>
                <a:spcPct val="107000"/>
              </a:lnSpc>
              <a:spcBef>
                <a:spcPts val="200"/>
              </a:spcBef>
            </a:pPr>
            <a:endParaRPr lang="es-ES" b="1" dirty="0">
              <a:effectLst/>
            </a:endParaRPr>
          </a:p>
          <a:p>
            <a:pPr>
              <a:lnSpc>
                <a:spcPct val="107000"/>
              </a:lnSpc>
              <a:spcBef>
                <a:spcPts val="200"/>
              </a:spcBef>
            </a:pPr>
            <a:r>
              <a:rPr lang="es-ES" b="1" dirty="0">
                <a:effectLst/>
              </a:rPr>
              <a:t>@app.route('/')</a:t>
            </a:r>
          </a:p>
          <a:p>
            <a:pPr>
              <a:lnSpc>
                <a:spcPct val="107000"/>
              </a:lnSpc>
              <a:spcBef>
                <a:spcPts val="200"/>
              </a:spcBef>
            </a:pPr>
            <a:r>
              <a:rPr lang="es-ES" b="1" dirty="0" err="1">
                <a:effectLst/>
              </a:rPr>
              <a:t>def</a:t>
            </a:r>
            <a:r>
              <a:rPr lang="es-ES" b="1" dirty="0">
                <a:effectLst/>
              </a:rPr>
              <a:t> home():</a:t>
            </a:r>
          </a:p>
          <a:p>
            <a:pPr>
              <a:lnSpc>
                <a:spcPct val="107000"/>
              </a:lnSpc>
              <a:spcBef>
                <a:spcPts val="200"/>
              </a:spcBef>
            </a:pPr>
            <a:r>
              <a:rPr lang="es-ES" b="1" dirty="0">
                <a:effectLst/>
              </a:rPr>
              <a:t>    </a:t>
            </a:r>
            <a:r>
              <a:rPr lang="es-ES" b="1" dirty="0" err="1">
                <a:effectLst/>
              </a:rPr>
              <a:t>return</a:t>
            </a:r>
            <a:r>
              <a:rPr lang="es-ES" b="1" dirty="0">
                <a:effectLst/>
              </a:rPr>
              <a:t> </a:t>
            </a:r>
            <a:r>
              <a:rPr lang="es-ES" b="1" dirty="0" err="1">
                <a:effectLst/>
              </a:rPr>
              <a:t>render_template</a:t>
            </a:r>
            <a:r>
              <a:rPr lang="es-ES" b="1" dirty="0">
                <a:effectLst/>
              </a:rPr>
              <a:t>('index.html')</a:t>
            </a:r>
          </a:p>
          <a:p>
            <a:pPr>
              <a:lnSpc>
                <a:spcPct val="107000"/>
              </a:lnSpc>
              <a:spcBef>
                <a:spcPts val="200"/>
              </a:spcBef>
            </a:pPr>
            <a:endParaRPr lang="es-ES" b="1" dirty="0">
              <a:effectLst/>
            </a:endParaRPr>
          </a:p>
          <a:p>
            <a:pPr>
              <a:lnSpc>
                <a:spcPct val="107000"/>
              </a:lnSpc>
              <a:spcBef>
                <a:spcPts val="200"/>
              </a:spcBef>
            </a:pPr>
            <a:r>
              <a:rPr lang="es-ES" b="1" dirty="0" err="1">
                <a:effectLst/>
              </a:rPr>
              <a:t>if</a:t>
            </a:r>
            <a:r>
              <a:rPr lang="es-ES" b="1" dirty="0">
                <a:effectLst/>
              </a:rPr>
              <a:t> __</a:t>
            </a:r>
            <a:r>
              <a:rPr lang="es-ES" b="1" dirty="0" err="1">
                <a:effectLst/>
              </a:rPr>
              <a:t>name</a:t>
            </a:r>
            <a:r>
              <a:rPr lang="es-ES" b="1" dirty="0">
                <a:effectLst/>
              </a:rPr>
              <a:t>__ == '__</a:t>
            </a:r>
            <a:r>
              <a:rPr lang="es-ES" b="1" dirty="0" err="1">
                <a:effectLst/>
              </a:rPr>
              <a:t>main</a:t>
            </a:r>
            <a:r>
              <a:rPr lang="es-ES" b="1" dirty="0">
                <a:effectLst/>
              </a:rPr>
              <a:t>__':</a:t>
            </a:r>
          </a:p>
          <a:p>
            <a:pPr>
              <a:lnSpc>
                <a:spcPct val="107000"/>
              </a:lnSpc>
              <a:spcBef>
                <a:spcPts val="200"/>
              </a:spcBef>
            </a:pPr>
            <a:r>
              <a:rPr lang="es-ES" b="1" dirty="0">
                <a:effectLst/>
              </a:rPr>
              <a:t>    </a:t>
            </a:r>
            <a:r>
              <a:rPr lang="es-ES" b="1" dirty="0" err="1">
                <a:effectLst/>
              </a:rPr>
              <a:t>app.run</a:t>
            </a:r>
            <a:r>
              <a:rPr lang="es-ES" b="1" dirty="0">
                <a:effectLst/>
              </a:rPr>
              <a:t>(</a:t>
            </a:r>
            <a:r>
              <a:rPr lang="es-ES" b="1" dirty="0" err="1">
                <a:effectLst/>
              </a:rPr>
              <a:t>debug</a:t>
            </a:r>
            <a:r>
              <a:rPr lang="es-ES" b="1" dirty="0">
                <a:effectLst/>
              </a:rPr>
              <a:t>=True)</a:t>
            </a:r>
          </a:p>
          <a:p>
            <a:pPr>
              <a:lnSpc>
                <a:spcPct val="107000"/>
              </a:lnSpc>
              <a:spcBef>
                <a:spcPts val="200"/>
              </a:spcBef>
            </a:pPr>
            <a:r>
              <a:rPr lang="es-ES" dirty="0">
                <a:effectLst/>
              </a:rPr>
              <a:t>Este ejemplo muestra lo sencillo que es crear una aplicación web básica con </a:t>
            </a:r>
            <a:r>
              <a:rPr lang="es-ES" dirty="0" err="1">
                <a:effectLst/>
              </a:rPr>
              <a:t>Flask</a:t>
            </a:r>
            <a:r>
              <a:rPr lang="es-ES" dirty="0">
                <a:effectLst/>
              </a:rPr>
              <a:t>, proporcionando una base ligera que puede ser expandida según sea necesario.</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32447593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Uso de </a:t>
            </a:r>
            <a:r>
              <a:rPr lang="es-AR" sz="1800" b="0" dirty="0" err="1">
                <a:effectLst/>
                <a:latin typeface="Calibri" panose="020F0502020204030204" pitchFamily="34" charset="0"/>
                <a:ea typeface="Times New Roman" panose="02020603050405020304" pitchFamily="18" charset="0"/>
                <a:cs typeface="Times New Roman" panose="02020603050405020304" pitchFamily="18" charset="0"/>
              </a:rPr>
              <a:t>Frameworks</a:t>
            </a:r>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 Eficientes</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Selección Basada en la Tarea</a:t>
            </a:r>
            <a:endParaRPr lang="en-US" sz="1800" b="1"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El uso de un lenguaje o </a:t>
            </a:r>
            <a:r>
              <a:rPr lang="es-AR" sz="1800" dirty="0" err="1">
                <a:effectLst/>
                <a:latin typeface="Times New Roman" panose="02020603050405020304" pitchFamily="18" charset="0"/>
                <a:ea typeface="Times New Roman" panose="02020603050405020304" pitchFamily="18" charset="0"/>
              </a:rPr>
              <a:t>framework</a:t>
            </a:r>
            <a:r>
              <a:rPr lang="es-AR" sz="1800" dirty="0">
                <a:effectLst/>
                <a:latin typeface="Times New Roman" panose="02020603050405020304" pitchFamily="18" charset="0"/>
                <a:ea typeface="Times New Roman" panose="02020603050405020304" pitchFamily="18" charset="0"/>
              </a:rPr>
              <a:t> eficiente depende en gran medida de la naturaleza de la tarea que se está abordando:</a:t>
            </a:r>
            <a:endParaRPr lang="en-US" sz="18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Desarrollo de Sistemas</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C++ es excelente para tareas que requieren un control fino sobre los recursos del sistema, como la gestión de memoria y la optimización del rendimiento.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Desarrollo Web Rápido</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Python, junto con </a:t>
            </a:r>
            <a:r>
              <a:rPr lang="es-AR" sz="1800" kern="100" dirty="0" err="1">
                <a:effectLst/>
                <a:latin typeface="Calibri" panose="020F0502020204030204" pitchFamily="34" charset="0"/>
                <a:ea typeface="Calibri" panose="020F0502020204030204" pitchFamily="34" charset="0"/>
                <a:cs typeface="Times New Roman" panose="02020603050405020304" pitchFamily="18" charset="0"/>
              </a:rPr>
              <a:t>frameworks</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como Django y </a:t>
            </a:r>
            <a:r>
              <a:rPr lang="es-AR" sz="1800" kern="100" dirty="0" err="1">
                <a:effectLst/>
                <a:latin typeface="Calibri" panose="020F0502020204030204" pitchFamily="34" charset="0"/>
                <a:ea typeface="Calibri" panose="020F0502020204030204" pitchFamily="34" charset="0"/>
                <a:cs typeface="Times New Roman" panose="02020603050405020304" pitchFamily="18" charset="0"/>
              </a:rPr>
              <a:t>Flask</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es ideal para construir aplicaciones web rápidamente sin sacrificar la calidad del código.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Prototipos Rápidos y Análisis de Datos</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Python brilla en áreas donde la rapidez de desarrollo es clave, especialmente cuando se combinan con bibliotecas como </a:t>
            </a:r>
            <a:r>
              <a:rPr lang="es-AR" sz="1800" kern="100" dirty="0" err="1">
                <a:effectLst/>
                <a:latin typeface="Calibri" panose="020F0502020204030204" pitchFamily="34" charset="0"/>
                <a:ea typeface="Calibri" panose="020F0502020204030204" pitchFamily="34" charset="0"/>
                <a:cs typeface="Times New Roman" panose="02020603050405020304" pitchFamily="18" charset="0"/>
              </a:rPr>
              <a:t>NumPy</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pandas y </a:t>
            </a:r>
            <a:r>
              <a:rPr lang="es-AR" sz="1800" kern="100" dirty="0" err="1">
                <a:effectLst/>
                <a:latin typeface="Calibri" panose="020F0502020204030204" pitchFamily="34" charset="0"/>
                <a:ea typeface="Calibri" panose="020F0502020204030204" pitchFamily="34" charset="0"/>
                <a:cs typeface="Times New Roman" panose="02020603050405020304" pitchFamily="18" charset="0"/>
              </a:rPr>
              <a:t>SciPy</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23647985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Uso de </a:t>
            </a:r>
            <a:r>
              <a:rPr lang="es-AR" sz="1800" b="0" dirty="0" err="1">
                <a:effectLst/>
                <a:latin typeface="Calibri" panose="020F0502020204030204" pitchFamily="34" charset="0"/>
                <a:ea typeface="Times New Roman" panose="02020603050405020304" pitchFamily="18" charset="0"/>
                <a:cs typeface="Times New Roman" panose="02020603050405020304" pitchFamily="18" charset="0"/>
              </a:rPr>
              <a:t>Frameworks</a:t>
            </a:r>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 Eficientes</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r>
              <a:rPr lang="es-AR" b="1" kern="100" dirty="0">
                <a:latin typeface="Times New Roman" panose="02020603050405020304" pitchFamily="18" charset="0"/>
                <a:ea typeface="Calibri" panose="020F0502020204030204" pitchFamily="34" charset="0"/>
                <a:cs typeface="Times New Roman" panose="02020603050405020304" pitchFamily="18" charset="0"/>
              </a:rPr>
              <a:t>Librería </a:t>
            </a:r>
            <a:r>
              <a:rPr lang="es-AR" b="1" kern="100" dirty="0" err="1">
                <a:latin typeface="Times New Roman" panose="02020603050405020304" pitchFamily="18" charset="0"/>
                <a:ea typeface="Calibri" panose="020F0502020204030204" pitchFamily="34" charset="0"/>
                <a:cs typeface="Times New Roman" panose="02020603050405020304" pitchFamily="18" charset="0"/>
              </a:rPr>
              <a:t>SciPy</a:t>
            </a:r>
            <a:endParaRPr lang="es-AR" b="1" kern="100" dirty="0">
              <a:latin typeface="Times New Roman" panose="02020603050405020304" pitchFamily="18" charset="0"/>
              <a:ea typeface="Calibri" panose="020F0502020204030204" pitchFamily="34" charset="0"/>
              <a:cs typeface="Times New Roman" panose="02020603050405020304" pitchFamily="18" charset="0"/>
            </a:endParaRPr>
          </a:p>
          <a:p>
            <a:r>
              <a:rPr lang="es-ES" dirty="0" err="1"/>
              <a:t>SciPy</a:t>
            </a:r>
            <a:r>
              <a:rPr lang="es-ES" dirty="0"/>
              <a:t> es una biblioteca de Python que proporciona herramientas y algoritmos para realizar cálculos científicos y matemáticos avanzados. Extiende la funcionalidad de </a:t>
            </a:r>
            <a:r>
              <a:rPr lang="es-ES" dirty="0" err="1"/>
              <a:t>NumPy</a:t>
            </a:r>
            <a:r>
              <a:rPr lang="es-ES" dirty="0"/>
              <a:t> al ofrecer rutinas y funciones para optimización, álgebra lineal, integración, interpolación, procesamiento de señales, y mucho más. Aquí hay una descripción general de algunas de sus características más comunes junto con ejemplos prácticos.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11065456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a:effectLst/>
              </a:rPr>
              <a:t>Uso de </a:t>
            </a:r>
            <a:r>
              <a:rPr lang="es-AR" b="0" err="1">
                <a:effectLst/>
              </a:rPr>
              <a:t>Frameworks</a:t>
            </a:r>
            <a:r>
              <a:rPr lang="es-AR" b="0">
                <a:effectLst/>
              </a:rPr>
              <a:t> Eficientes</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r>
              <a:rPr lang="es-AR" b="1" kern="100"/>
              <a:t>Librería </a:t>
            </a:r>
            <a:r>
              <a:rPr lang="es-AR" b="1" kern="100" err="1"/>
              <a:t>SciPy</a:t>
            </a:r>
            <a:endParaRPr lang="es-AR" b="1" kern="100"/>
          </a:p>
          <a:p>
            <a:r>
              <a:rPr lang="es-ES" dirty="0" err="1"/>
              <a:t>SciPy</a:t>
            </a:r>
            <a:r>
              <a:rPr lang="es-ES" dirty="0"/>
              <a:t> es una biblioteca de Python que proporciona herramientas y algoritmos para realizar cálculos científicos y matemáticos avanzados. Extiende la funcionalidad de </a:t>
            </a:r>
            <a:r>
              <a:rPr lang="es-ES" dirty="0" err="1"/>
              <a:t>NumPy</a:t>
            </a:r>
            <a:r>
              <a:rPr lang="es-ES" dirty="0"/>
              <a:t> al ofrecer rutinas y funciones para optimización, álgebra lineal, integración, interpolación, procesamiento de señales, y mucho más. Aquí hay una descripción general de algunas de sus características más comunes junto con ejemplos prácticos.</a:t>
            </a:r>
            <a:endParaRPr lang="en-US" kern="100">
              <a:effectLst/>
            </a:endParaRPr>
          </a:p>
          <a:p>
            <a:pPr>
              <a:spcBef>
                <a:spcPts val="200"/>
              </a:spcBef>
            </a:pPr>
            <a:endParaRPr lang="en-US">
              <a:effectLst/>
            </a:endParaRPr>
          </a:p>
          <a:p>
            <a:pPr>
              <a:spcBef>
                <a:spcPts val="200"/>
              </a:spcBef>
            </a:pPr>
            <a:r>
              <a:rPr lang="es-ES" dirty="0">
                <a:effectLst/>
              </a:rPr>
              <a:t>1. Optimización</a:t>
            </a:r>
            <a:endParaRPr lang="es-ES">
              <a:effectLst/>
            </a:endParaRPr>
          </a:p>
          <a:p>
            <a:pPr>
              <a:spcBef>
                <a:spcPts val="200"/>
              </a:spcBef>
            </a:pPr>
            <a:r>
              <a:rPr lang="es-ES" dirty="0" err="1">
                <a:effectLst/>
              </a:rPr>
              <a:t>SciPy</a:t>
            </a:r>
            <a:r>
              <a:rPr lang="es-ES" dirty="0">
                <a:effectLst/>
              </a:rPr>
              <a:t> tiene un submódulo </a:t>
            </a:r>
            <a:r>
              <a:rPr lang="es-ES" dirty="0" err="1">
                <a:effectLst/>
              </a:rPr>
              <a:t>scipy.optimize</a:t>
            </a:r>
            <a:r>
              <a:rPr lang="es-ES" dirty="0">
                <a:effectLst/>
              </a:rPr>
              <a:t> que incluye funciones para minimizar (o maximizar) funciones, resolver ecuaciones y ajustar datos.</a:t>
            </a:r>
            <a:endParaRPr lang="en-US">
              <a:effectLst/>
            </a:endParaRPr>
          </a:p>
        </p:txBody>
      </p:sp>
      <p:pic>
        <p:nvPicPr>
          <p:cNvPr id="4" name="Picture 3">
            <a:extLst>
              <a:ext uri="{FF2B5EF4-FFF2-40B4-BE49-F238E27FC236}">
                <a16:creationId xmlns:a16="http://schemas.microsoft.com/office/drawing/2014/main" id="{814F94B3-EB86-81EC-888D-51DF8B487872}"/>
              </a:ext>
            </a:extLst>
          </p:cNvPr>
          <p:cNvPicPr>
            <a:picLocks noChangeAspect="1"/>
          </p:cNvPicPr>
          <p:nvPr/>
        </p:nvPicPr>
        <p:blipFill>
          <a:blip r:embed="rId2"/>
          <a:stretch>
            <a:fillRect/>
          </a:stretch>
        </p:blipFill>
        <p:spPr>
          <a:xfrm>
            <a:off x="6459795" y="2326510"/>
            <a:ext cx="4894006" cy="3738623"/>
          </a:xfrm>
          <a:prstGeom prst="rect">
            <a:avLst/>
          </a:prstGeom>
          <a:noFill/>
        </p:spPr>
      </p:pic>
    </p:spTree>
    <p:extLst>
      <p:ext uri="{BB962C8B-B14F-4D97-AF65-F5344CB8AC3E}">
        <p14:creationId xmlns:p14="http://schemas.microsoft.com/office/powerpoint/2010/main" val="4372009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a:effectLst/>
              </a:rPr>
              <a:t>Uso de </a:t>
            </a:r>
            <a:r>
              <a:rPr lang="es-AR" b="0" err="1">
                <a:effectLst/>
              </a:rPr>
              <a:t>Frameworks</a:t>
            </a:r>
            <a:r>
              <a:rPr lang="es-AR" b="0">
                <a:effectLst/>
              </a:rPr>
              <a:t> Eficientes</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r>
              <a:rPr lang="es-ES" kern="100" dirty="0"/>
              <a:t>2. Integración</a:t>
            </a:r>
          </a:p>
          <a:p>
            <a:r>
              <a:rPr lang="es-ES" kern="100" dirty="0"/>
              <a:t>El módulo </a:t>
            </a:r>
            <a:r>
              <a:rPr lang="es-ES" kern="100" dirty="0" err="1"/>
              <a:t>scipy.integrate</a:t>
            </a:r>
            <a:r>
              <a:rPr lang="es-ES" kern="100" dirty="0"/>
              <a:t> proporciona herramientas para integrar funciones (incluyendo funciones definidas numéricamente).</a:t>
            </a:r>
            <a:endParaRPr lang="en-US" dirty="0">
              <a:effectLst/>
            </a:endParaRPr>
          </a:p>
        </p:txBody>
      </p:sp>
      <p:pic>
        <p:nvPicPr>
          <p:cNvPr id="6" name="Picture 5">
            <a:extLst>
              <a:ext uri="{FF2B5EF4-FFF2-40B4-BE49-F238E27FC236}">
                <a16:creationId xmlns:a16="http://schemas.microsoft.com/office/drawing/2014/main" id="{23E5B4B2-EEC2-7340-392E-D5D6D86548E7}"/>
              </a:ext>
            </a:extLst>
          </p:cNvPr>
          <p:cNvPicPr>
            <a:picLocks noChangeAspect="1"/>
          </p:cNvPicPr>
          <p:nvPr/>
        </p:nvPicPr>
        <p:blipFill>
          <a:blip r:embed="rId2"/>
          <a:stretch>
            <a:fillRect/>
          </a:stretch>
        </p:blipFill>
        <p:spPr>
          <a:xfrm>
            <a:off x="838199" y="3572318"/>
            <a:ext cx="6210783" cy="2157150"/>
          </a:xfrm>
          <a:prstGeom prst="rect">
            <a:avLst/>
          </a:prstGeom>
        </p:spPr>
      </p:pic>
    </p:spTree>
    <p:extLst>
      <p:ext uri="{BB962C8B-B14F-4D97-AF65-F5344CB8AC3E}">
        <p14:creationId xmlns:p14="http://schemas.microsoft.com/office/powerpoint/2010/main" val="477209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a:effectLst/>
              </a:rPr>
              <a:t>Uso de </a:t>
            </a:r>
            <a:r>
              <a:rPr lang="es-AR" b="0" err="1">
                <a:effectLst/>
              </a:rPr>
              <a:t>Frameworks</a:t>
            </a:r>
            <a:r>
              <a:rPr lang="es-AR" b="0">
                <a:effectLst/>
              </a:rPr>
              <a:t> Eficientes</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r>
              <a:rPr lang="es-ES" kern="100" dirty="0"/>
              <a:t>3. Álgebra Lineal</a:t>
            </a:r>
          </a:p>
          <a:p>
            <a:r>
              <a:rPr lang="es-ES" kern="100" dirty="0"/>
              <a:t>El submódulo </a:t>
            </a:r>
            <a:r>
              <a:rPr lang="es-ES" kern="100" dirty="0" err="1"/>
              <a:t>scipy.linalg</a:t>
            </a:r>
            <a:r>
              <a:rPr lang="es-ES" kern="100" dirty="0"/>
              <a:t> contiene funciones para operaciones y descomposiciones comunes de álgebra lineal.</a:t>
            </a:r>
            <a:endParaRPr lang="en-US" dirty="0">
              <a:effectLst/>
            </a:endParaRPr>
          </a:p>
        </p:txBody>
      </p:sp>
      <p:pic>
        <p:nvPicPr>
          <p:cNvPr id="4" name="Picture 3">
            <a:extLst>
              <a:ext uri="{FF2B5EF4-FFF2-40B4-BE49-F238E27FC236}">
                <a16:creationId xmlns:a16="http://schemas.microsoft.com/office/drawing/2014/main" id="{9BD79D71-27EA-EBB2-2469-C97E02EBE214}"/>
              </a:ext>
            </a:extLst>
          </p:cNvPr>
          <p:cNvPicPr>
            <a:picLocks noChangeAspect="1"/>
          </p:cNvPicPr>
          <p:nvPr/>
        </p:nvPicPr>
        <p:blipFill>
          <a:blip r:embed="rId2"/>
          <a:stretch>
            <a:fillRect/>
          </a:stretch>
        </p:blipFill>
        <p:spPr>
          <a:xfrm>
            <a:off x="977805" y="3429000"/>
            <a:ext cx="4902134" cy="2531962"/>
          </a:xfrm>
          <a:prstGeom prst="rect">
            <a:avLst/>
          </a:prstGeom>
        </p:spPr>
      </p:pic>
    </p:spTree>
    <p:extLst>
      <p:ext uri="{BB962C8B-B14F-4D97-AF65-F5344CB8AC3E}">
        <p14:creationId xmlns:p14="http://schemas.microsoft.com/office/powerpoint/2010/main" val="365112929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err="1">
                <a:effectLst/>
                <a:latin typeface="Calibri" panose="020F0502020204030204" pitchFamily="34" charset="0"/>
                <a:ea typeface="Times New Roman" panose="02020603050405020304" pitchFamily="18" charset="0"/>
                <a:cs typeface="Times New Roman" panose="02020603050405020304" pitchFamily="18" charset="0"/>
              </a:rPr>
              <a:t>conclusion</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r>
              <a:rPr lang="es-AR" sz="1800" dirty="0">
                <a:effectLst/>
                <a:latin typeface="Times New Roman" panose="02020603050405020304" pitchFamily="18" charset="0"/>
                <a:ea typeface="Times New Roman" panose="02020603050405020304" pitchFamily="18" charset="0"/>
              </a:rPr>
              <a:t>Elegir el lenguaje y </a:t>
            </a:r>
            <a:r>
              <a:rPr lang="es-AR" sz="1800" dirty="0" err="1">
                <a:effectLst/>
                <a:latin typeface="Times New Roman" panose="02020603050405020304" pitchFamily="18" charset="0"/>
                <a:ea typeface="Times New Roman" panose="02020603050405020304" pitchFamily="18" charset="0"/>
              </a:rPr>
              <a:t>framework</a:t>
            </a:r>
            <a:r>
              <a:rPr lang="es-AR" sz="1800" dirty="0">
                <a:effectLst/>
                <a:latin typeface="Times New Roman" panose="02020603050405020304" pitchFamily="18" charset="0"/>
                <a:ea typeface="Times New Roman" panose="02020603050405020304" pitchFamily="18" charset="0"/>
              </a:rPr>
              <a:t> adecuado es crucial para la eficiencia y el éxito del proyecto. </a:t>
            </a:r>
            <a:r>
              <a:rPr lang="es-AR" sz="1800" b="1" dirty="0">
                <a:effectLst/>
                <a:latin typeface="Times New Roman" panose="02020603050405020304" pitchFamily="18" charset="0"/>
                <a:ea typeface="Times New Roman" panose="02020603050405020304" pitchFamily="18" charset="0"/>
              </a:rPr>
              <a:t>C++</a:t>
            </a:r>
            <a:r>
              <a:rPr lang="es-AR" sz="1800" dirty="0">
                <a:effectLst/>
                <a:latin typeface="Times New Roman" panose="02020603050405020304" pitchFamily="18" charset="0"/>
                <a:ea typeface="Times New Roman" panose="02020603050405020304" pitchFamily="18" charset="0"/>
              </a:rPr>
              <a:t> es ideal para aplicaciones que requieren alto rendimiento y gestión precisa de recursos, mientras que </a:t>
            </a:r>
            <a:r>
              <a:rPr lang="es-AR" sz="1800" b="1" dirty="0">
                <a:effectLst/>
                <a:latin typeface="Times New Roman" panose="02020603050405020304" pitchFamily="18" charset="0"/>
                <a:ea typeface="Times New Roman" panose="02020603050405020304" pitchFamily="18" charset="0"/>
              </a:rPr>
              <a:t>Python</a:t>
            </a:r>
            <a:r>
              <a:rPr lang="es-AR" sz="1800" dirty="0">
                <a:effectLst/>
                <a:latin typeface="Times New Roman" panose="02020603050405020304" pitchFamily="18" charset="0"/>
                <a:ea typeface="Times New Roman" panose="02020603050405020304" pitchFamily="18" charset="0"/>
              </a:rPr>
              <a:t> es excelente para prototipos rápidos, scripting y desarrollo web, gracias a su simplicidad y la riqueza de su ecosistema de bibliotecas y </a:t>
            </a:r>
            <a:r>
              <a:rPr lang="es-AR" sz="1800" dirty="0" err="1">
                <a:effectLst/>
                <a:latin typeface="Times New Roman" panose="02020603050405020304" pitchFamily="18" charset="0"/>
                <a:ea typeface="Times New Roman" panose="02020603050405020304" pitchFamily="18" charset="0"/>
              </a:rPr>
              <a:t>frameworks</a:t>
            </a:r>
            <a:r>
              <a:rPr lang="es-AR" sz="1800" dirty="0">
                <a:effectLst/>
                <a:latin typeface="Times New Roman" panose="02020603050405020304" pitchFamily="18" charset="0"/>
                <a:ea typeface="Times New Roman" panose="02020603050405020304" pitchFamily="18" charset="0"/>
              </a:rPr>
              <a:t>. Asegúrate de seleccionar la herramienta correcta en función de las necesidades específicas del proyecto para maximizar tanto la eficiencia como la productividad.</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35393929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10.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Documentación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Comentarios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Documentar las decisiones de optimización para que otros (o tú mismo en el futuro) puedan entender por qué se hicieron ciertas elecciones de diseño.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5581570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err="1">
                <a:effectLst/>
                <a:latin typeface="Calibri" panose="020F0502020204030204" pitchFamily="34" charset="0"/>
                <a:ea typeface="Times New Roman" panose="02020603050405020304" pitchFamily="18" charset="0"/>
                <a:cs typeface="Times New Roman" panose="02020603050405020304" pitchFamily="18" charset="0"/>
              </a:rPr>
              <a:t>Documentacion</a:t>
            </a:r>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 y comentarios</a:t>
            </a:r>
            <a:br>
              <a:rPr lang="es-AR" sz="1800" b="0" dirty="0">
                <a:effectLst/>
                <a:latin typeface="Calibri" panose="020F0502020204030204" pitchFamily="34" charset="0"/>
                <a:ea typeface="Times New Roman" panose="02020603050405020304" pitchFamily="18" charset="0"/>
                <a:cs typeface="Times New Roman" panose="02020603050405020304" pitchFamily="18" charset="0"/>
              </a:rPr>
            </a:b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r>
              <a:rPr lang="es-AR" sz="1800" dirty="0">
                <a:effectLst/>
                <a:latin typeface="Times New Roman" panose="02020603050405020304" pitchFamily="18" charset="0"/>
                <a:ea typeface="Times New Roman" panose="02020603050405020304" pitchFamily="18" charset="0"/>
              </a:rPr>
              <a:t>La </a:t>
            </a:r>
            <a:r>
              <a:rPr lang="es-AR" sz="1800" b="1" dirty="0">
                <a:effectLst/>
                <a:latin typeface="Times New Roman" panose="02020603050405020304" pitchFamily="18" charset="0"/>
                <a:ea typeface="Times New Roman" panose="02020603050405020304" pitchFamily="18" charset="0"/>
              </a:rPr>
              <a:t>documentación</a:t>
            </a:r>
            <a:r>
              <a:rPr lang="es-AR" sz="1800" dirty="0">
                <a:effectLst/>
                <a:latin typeface="Times New Roman" panose="02020603050405020304" pitchFamily="18" charset="0"/>
                <a:ea typeface="Times New Roman" panose="02020603050405020304" pitchFamily="18" charset="0"/>
              </a:rPr>
              <a:t> y los </a:t>
            </a:r>
            <a:r>
              <a:rPr lang="es-AR" sz="1800" b="1" dirty="0">
                <a:effectLst/>
                <a:latin typeface="Times New Roman" panose="02020603050405020304" pitchFamily="18" charset="0"/>
                <a:ea typeface="Times New Roman" panose="02020603050405020304" pitchFamily="18" charset="0"/>
              </a:rPr>
              <a:t>comentarios</a:t>
            </a:r>
            <a:r>
              <a:rPr lang="es-AR" sz="1800" dirty="0">
                <a:effectLst/>
                <a:latin typeface="Times New Roman" panose="02020603050405020304" pitchFamily="18" charset="0"/>
                <a:ea typeface="Times New Roman" panose="02020603050405020304" pitchFamily="18" charset="0"/>
              </a:rPr>
              <a:t> en el código son herramientas esenciales para mantener la claridad y la mantenibilidad de un proyecto a largo plazo, especialmente cuando se han realizado optimizaciones específicas. Documentar las decisiones de optimización es crucial para que otros desarrolladores, o incluso tú mismo en el futuro, puedan entender por qué se tomaron ciertas decisiones de diseño y cómo afectan al rendimiento o a la funcionalidad del código.</a:t>
            </a:r>
            <a:endParaRPr lang="en-US" sz="1800" dirty="0">
              <a:effectLst/>
              <a:latin typeface="Times New Roman" panose="02020603050405020304" pitchFamily="18" charset="0"/>
              <a:ea typeface="Times New Roman" panose="02020603050405020304" pitchFamily="18" charset="0"/>
            </a:endParaRPr>
          </a:p>
          <a:p>
            <a:r>
              <a:rPr lang="es-AR" sz="1800" b="0" dirty="0">
                <a:effectLst/>
                <a:latin typeface="Times New Roman" panose="02020603050405020304" pitchFamily="18" charset="0"/>
                <a:ea typeface="Times New Roman" panose="02020603050405020304" pitchFamily="18" charset="0"/>
              </a:rPr>
              <a:t>Importancia de la Documentación y los Comentarios</a:t>
            </a:r>
            <a:endParaRPr lang="en-US" sz="1800" b="1"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Claridad y Contexto</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La documentación proporciona un contexto sobre por qué se tomaron ciertas decisiones, lo que es especialmente útil cuando se han realizado optimizaciones que podrían no ser obvias o intuitivas.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Facilita la Colaboración</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En equipos de desarrollo, la documentación y los comentarios claros permiten que otros miembros del equipo comprendan el código y las decisiones de diseño, lo que facilita la colaboración.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Mantenibilidad a Largo Plazo</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Un código bien documentado es más fácil de mantener, modificar y optimizar en el futuro, ya que proporciona una base sólida sobre la cual trabajar.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15912567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err="1">
                <a:effectLst/>
              </a:rPr>
              <a:t>Documentacion</a:t>
            </a:r>
            <a:r>
              <a:rPr lang="es-AR" b="0">
                <a:effectLst/>
              </a:rPr>
              <a:t> y comentarios</a:t>
            </a:r>
            <a:br>
              <a:rPr lang="es-AR" b="0">
                <a:effectLst/>
              </a:rPr>
            </a:b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r>
              <a:rPr lang="es-AR" b="0" dirty="0">
                <a:effectLst/>
              </a:rPr>
              <a:t>Tipos de Documentación y Comentarios</a:t>
            </a:r>
          </a:p>
          <a:p>
            <a:endParaRPr lang="en-US" b="1" dirty="0">
              <a:effectLst/>
            </a:endParaRPr>
          </a:p>
          <a:p>
            <a:pPr>
              <a:spcBef>
                <a:spcPts val="200"/>
              </a:spcBef>
            </a:pPr>
            <a:r>
              <a:rPr lang="es-AR" u="sng" kern="100" dirty="0">
                <a:effectLst/>
              </a:rPr>
              <a:t>Comentarios en el Código</a:t>
            </a:r>
            <a:endParaRPr lang="en-US" u="sng" kern="100" dirty="0">
              <a:effectLst/>
            </a:endParaRPr>
          </a:p>
          <a:p>
            <a:r>
              <a:rPr lang="es-AR" dirty="0">
                <a:effectLst/>
              </a:rPr>
              <a:t>Los comentarios en el código se utilizan para explicar partes específicas del código que podrían no ser inmediatamente comprensibles. Es importante que estos comentarios sean claros y concisos, y que expliquen no solo qué hace el código, sino también por qué se ha implementado de esa manera.</a:t>
            </a:r>
            <a:endParaRPr lang="en-US" dirty="0">
              <a:effectLst/>
            </a:endParaRPr>
          </a:p>
          <a:p>
            <a:pPr>
              <a:spcBef>
                <a:spcPts val="200"/>
              </a:spcBef>
            </a:pPr>
            <a:r>
              <a:rPr lang="es-AR" b="1" dirty="0">
                <a:effectLst/>
              </a:rPr>
              <a:t>Ejemplo de Comentarios en Python</a:t>
            </a:r>
            <a:r>
              <a:rPr lang="es-AR" dirty="0">
                <a:effectLst/>
              </a:rPr>
              <a:t>:</a:t>
            </a:r>
            <a:endParaRPr lang="en-US" dirty="0">
              <a:effectLst/>
            </a:endParaRPr>
          </a:p>
          <a:p>
            <a:pPr>
              <a:spcBef>
                <a:spcPts val="200"/>
              </a:spcBef>
            </a:pPr>
            <a:r>
              <a:rPr lang="es-AR" sz="1800" dirty="0">
                <a:effectLst/>
                <a:latin typeface="Times New Roman" panose="02020603050405020304" pitchFamily="18" charset="0"/>
                <a:ea typeface="Times New Roman" panose="02020603050405020304" pitchFamily="18" charset="0"/>
              </a:rPr>
              <a:t>En este ejemplo, el comentario explica por qué se eligió una búsqueda binaria en lugar de una búsqueda lineal, proporcionando un contexto sobre la decisión de optimización.</a:t>
            </a:r>
            <a:endParaRPr lang="en-US" sz="1800" dirty="0">
              <a:effectLst/>
              <a:latin typeface="Times New Roman" panose="02020603050405020304" pitchFamily="18" charset="0"/>
              <a:ea typeface="Times New Roman" panose="02020603050405020304" pitchFamily="18" charset="0"/>
            </a:endParaRPr>
          </a:p>
          <a:p>
            <a:pPr>
              <a:spcBef>
                <a:spcPts val="200"/>
              </a:spcBef>
            </a:pPr>
            <a:endParaRPr lang="en-US" dirty="0">
              <a:effectLst/>
            </a:endParaRPr>
          </a:p>
        </p:txBody>
      </p:sp>
      <p:pic>
        <p:nvPicPr>
          <p:cNvPr id="4" name="Picture 3">
            <a:extLst>
              <a:ext uri="{FF2B5EF4-FFF2-40B4-BE49-F238E27FC236}">
                <a16:creationId xmlns:a16="http://schemas.microsoft.com/office/drawing/2014/main" id="{A2B4A19C-0410-046D-163D-FB0C97E59ACB}"/>
              </a:ext>
            </a:extLst>
          </p:cNvPr>
          <p:cNvPicPr>
            <a:picLocks noChangeAspect="1"/>
          </p:cNvPicPr>
          <p:nvPr/>
        </p:nvPicPr>
        <p:blipFill>
          <a:blip r:embed="rId2"/>
          <a:stretch>
            <a:fillRect/>
          </a:stretch>
        </p:blipFill>
        <p:spPr>
          <a:xfrm>
            <a:off x="6459795" y="1238491"/>
            <a:ext cx="4894006" cy="4409955"/>
          </a:xfrm>
          <a:prstGeom prst="rect">
            <a:avLst/>
          </a:prstGeom>
          <a:noFill/>
        </p:spPr>
      </p:pic>
    </p:spTree>
    <p:extLst>
      <p:ext uri="{BB962C8B-B14F-4D97-AF65-F5344CB8AC3E}">
        <p14:creationId xmlns:p14="http://schemas.microsoft.com/office/powerpoint/2010/main" val="96202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err="1"/>
              <a:t>Programacion</a:t>
            </a:r>
            <a:r>
              <a:rPr lang="en-US" dirty="0"/>
              <a:t> </a:t>
            </a:r>
            <a:r>
              <a:rPr lang="en-US" dirty="0" err="1"/>
              <a:t>eficiente</a:t>
            </a:r>
            <a:endParaRPr lang="en-US" dirty="0"/>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s-AR" sz="2400" kern="0" dirty="0">
                <a:effectLst/>
                <a:latin typeface="Times New Roman" panose="02020603050405020304" pitchFamily="18" charset="0"/>
                <a:ea typeface="Times New Roman" panose="02020603050405020304" pitchFamily="18" charset="0"/>
              </a:rPr>
              <a:t>La </a:t>
            </a:r>
            <a:r>
              <a:rPr lang="es-AR" sz="2400" b="1" kern="0" dirty="0">
                <a:effectLst/>
                <a:latin typeface="Times New Roman" panose="02020603050405020304" pitchFamily="18" charset="0"/>
                <a:ea typeface="Times New Roman" panose="02020603050405020304" pitchFamily="18" charset="0"/>
              </a:rPr>
              <a:t>programación eficiente</a:t>
            </a:r>
            <a:r>
              <a:rPr lang="es-AR" sz="2400" kern="0" dirty="0">
                <a:effectLst/>
                <a:latin typeface="Times New Roman" panose="02020603050405020304" pitchFamily="18" charset="0"/>
                <a:ea typeface="Times New Roman" panose="02020603050405020304" pitchFamily="18" charset="0"/>
              </a:rPr>
              <a:t> es un enfoque del desarrollo de software que busca maximizar el rendimiento del código, optimizando tanto el uso de los recursos del sistema (como la memoria y el tiempo de procesamiento) como la claridad y mantenibilidad del código.</a:t>
            </a:r>
            <a:endParaRPr lang="en-US" sz="2400" dirty="0"/>
          </a:p>
        </p:txBody>
      </p:sp>
    </p:spTree>
    <p:extLst>
      <p:ext uri="{BB962C8B-B14F-4D97-AF65-F5344CB8AC3E}">
        <p14:creationId xmlns:p14="http://schemas.microsoft.com/office/powerpoint/2010/main" val="3666674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D1B482-B9E1-5D01-5AA7-93E6E5A4E450}"/>
              </a:ext>
            </a:extLst>
          </p:cNvPr>
          <p:cNvSpPr>
            <a:spLocks noGrp="1"/>
          </p:cNvSpPr>
          <p:nvPr>
            <p:ph sz="quarter" idx="14"/>
          </p:nvPr>
        </p:nvSpPr>
        <p:spPr>
          <a:xfrm>
            <a:off x="838199" y="2257063"/>
            <a:ext cx="10107967" cy="3904906"/>
          </a:xfrm>
        </p:spPr>
        <p:txBody>
          <a:bodyPr>
            <a:normAutofit/>
          </a:bodyPr>
          <a:lstStyle/>
          <a:p>
            <a:r>
              <a:rPr lang="es-ES" dirty="0"/>
              <a:t>La notación O(</a:t>
            </a:r>
            <a:r>
              <a:rPr lang="es-ES" dirty="0" err="1"/>
              <a:t>log⁡n</a:t>
            </a:r>
            <a:r>
              <a:rPr lang="es-ES" dirty="0"/>
              <a:t>) describe un algoritmo cuya complejidad aumenta logarítmicamente en relación con el tamaño de la entrada n. Esta es una forma más eficiente que una complejidad lineal O(n), especialmente para grandes valores de n.</a:t>
            </a:r>
          </a:p>
          <a:p>
            <a:r>
              <a:rPr lang="es-ES" b="1" dirty="0"/>
              <a:t>¿Qué significa O(</a:t>
            </a:r>
            <a:r>
              <a:rPr lang="es-ES" b="1" dirty="0" err="1"/>
              <a:t>logn</a:t>
            </a:r>
            <a:r>
              <a:rPr lang="es-ES" b="1" dirty="0"/>
              <a:t>)?</a:t>
            </a:r>
          </a:p>
          <a:p>
            <a:pPr>
              <a:buFont typeface="Arial" panose="020B0604020202020204" pitchFamily="34" charset="0"/>
              <a:buChar char="•"/>
            </a:pPr>
            <a:r>
              <a:rPr lang="es-ES" b="1" dirty="0"/>
              <a:t>O(</a:t>
            </a:r>
            <a:r>
              <a:rPr lang="es-ES" b="1" dirty="0" err="1"/>
              <a:t>logn</a:t>
            </a:r>
            <a:r>
              <a:rPr lang="es-ES" b="1" dirty="0"/>
              <a:t>)</a:t>
            </a:r>
            <a:r>
              <a:rPr lang="es-ES" dirty="0"/>
              <a:t>: Indica que el tiempo de ejecución o el espacio utilizado por el algoritmo crece en proporción al logaritmo del tamaño de la entrada. Los logaritmos más comúnmente utilizados son en base 2, dado que muchos algoritmos logarítmicos se relacionan con operaciones binarias (como en la búsqueda binaria).</a:t>
            </a:r>
          </a:p>
          <a:p>
            <a:pPr marL="742950" lvl="1" indent="-285750">
              <a:buFont typeface="Arial" panose="020B0604020202020204" pitchFamily="34" charset="0"/>
              <a:buChar char="•"/>
            </a:pPr>
            <a:r>
              <a:rPr lang="es-ES" dirty="0"/>
              <a:t>Por ejemplo, si tienes un algoritmo de búsqueda binaria en una lista ordenada, cada paso del algoritmo reduce a la mitad el tamaño del problema. Esto lleva a una complejidad de O(</a:t>
            </a:r>
            <a:r>
              <a:rPr lang="es-ES" dirty="0" err="1"/>
              <a:t>logn</a:t>
            </a:r>
            <a:r>
              <a:rPr lang="es-ES" dirty="0"/>
              <a:t>).</a:t>
            </a:r>
          </a:p>
          <a:p>
            <a:pPr>
              <a:buFont typeface="Arial" panose="020B0604020202020204" pitchFamily="34" charset="0"/>
              <a:buChar char="•"/>
            </a:pPr>
            <a:r>
              <a:rPr lang="es-ES" dirty="0"/>
              <a:t>En términos prácticos, esto significa que, aunque el tamaño de la entrada crezca exponencialmente, el tiempo de ejecución solo crecerá de forma logarítmica</a:t>
            </a:r>
          </a:p>
          <a:p>
            <a:endParaRPr lang="es-AR"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859030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err="1">
                <a:effectLst/>
              </a:rPr>
              <a:t>Documentacion</a:t>
            </a:r>
            <a:r>
              <a:rPr lang="es-AR" b="0">
                <a:effectLst/>
              </a:rPr>
              <a:t> y comentarios</a:t>
            </a:r>
            <a:br>
              <a:rPr lang="es-AR" b="0">
                <a:effectLst/>
              </a:rPr>
            </a:b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pPr>
              <a:lnSpc>
                <a:spcPct val="107000"/>
              </a:lnSpc>
              <a:spcBef>
                <a:spcPts val="200"/>
              </a:spcBef>
            </a:pPr>
            <a:r>
              <a:rPr lang="es-AR" sz="1800" b="0" u="sng" kern="100" dirty="0" err="1">
                <a:effectLst/>
                <a:latin typeface="Calibri Light" panose="020F0302020204030204" pitchFamily="34" charset="0"/>
                <a:ea typeface="Times New Roman" panose="02020603050405020304" pitchFamily="18" charset="0"/>
                <a:cs typeface="Times New Roman" panose="02020603050405020304" pitchFamily="18" charset="0"/>
              </a:rPr>
              <a:t>Docstrings</a:t>
            </a:r>
            <a:endParaRPr lang="en-US" sz="1800" b="1" u="sng" kern="100" dirty="0">
              <a:effectLst/>
              <a:latin typeface="Calibri Light" panose="020F0302020204030204" pitchFamily="34" charset="0"/>
              <a:ea typeface="Times New Roman" panose="02020603050405020304" pitchFamily="18" charset="0"/>
              <a:cs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Los </a:t>
            </a:r>
            <a:r>
              <a:rPr lang="es-AR" sz="1800" b="1" dirty="0" err="1">
                <a:effectLst/>
                <a:latin typeface="Times New Roman" panose="02020603050405020304" pitchFamily="18" charset="0"/>
                <a:ea typeface="Times New Roman" panose="02020603050405020304" pitchFamily="18" charset="0"/>
              </a:rPr>
              <a:t>docstrings</a:t>
            </a:r>
            <a:r>
              <a:rPr lang="es-AR" sz="1800" dirty="0">
                <a:effectLst/>
                <a:latin typeface="Times New Roman" panose="02020603050405020304" pitchFamily="18" charset="0"/>
                <a:ea typeface="Times New Roman" panose="02020603050405020304" pitchFamily="18" charset="0"/>
              </a:rPr>
              <a:t> son una forma de documentar funciones, clases y módulos en Python. Proporcionan una descripción más completa de la funcionalidad del código y se integran fácilmente con herramientas de documentación automatizadas como </a:t>
            </a:r>
            <a:r>
              <a:rPr lang="es-AR" sz="1800" dirty="0" err="1">
                <a:effectLst/>
                <a:latin typeface="Times New Roman" panose="02020603050405020304" pitchFamily="18" charset="0"/>
                <a:ea typeface="Times New Roman" panose="02020603050405020304" pitchFamily="18" charset="0"/>
              </a:rPr>
              <a:t>Sphinx</a:t>
            </a:r>
            <a:r>
              <a:rPr lang="es-AR"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r>
              <a:rPr lang="es-AR" sz="1800" b="1" dirty="0">
                <a:effectLst/>
                <a:latin typeface="Times New Roman" panose="02020603050405020304" pitchFamily="18" charset="0"/>
                <a:ea typeface="Times New Roman" panose="02020603050405020304" pitchFamily="18" charset="0"/>
              </a:rPr>
              <a:t>Ejemplo de </a:t>
            </a:r>
            <a:r>
              <a:rPr lang="es-AR" sz="1800" b="1" dirty="0" err="1">
                <a:effectLst/>
                <a:latin typeface="Times New Roman" panose="02020603050405020304" pitchFamily="18" charset="0"/>
                <a:ea typeface="Times New Roman" panose="02020603050405020304" pitchFamily="18" charset="0"/>
              </a:rPr>
              <a:t>Docstring</a:t>
            </a:r>
            <a:r>
              <a:rPr lang="es-AR" sz="1800" b="1" dirty="0">
                <a:effectLst/>
                <a:latin typeface="Times New Roman" panose="02020603050405020304" pitchFamily="18" charset="0"/>
                <a:ea typeface="Times New Roman" panose="02020603050405020304" pitchFamily="18" charset="0"/>
              </a:rPr>
              <a:t> en Python</a:t>
            </a:r>
            <a:r>
              <a:rPr lang="es-AR"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a:spcBef>
                <a:spcPts val="200"/>
              </a:spcBef>
            </a:pPr>
            <a:r>
              <a:rPr lang="es-AR" sz="1800" dirty="0">
                <a:effectLst/>
                <a:latin typeface="Times New Roman" panose="02020603050405020304" pitchFamily="18" charset="0"/>
                <a:ea typeface="Times New Roman" panose="02020603050405020304" pitchFamily="18" charset="0"/>
              </a:rPr>
              <a:t>Aquí, el </a:t>
            </a:r>
            <a:r>
              <a:rPr lang="es-AR" sz="1800" dirty="0" err="1">
                <a:effectLst/>
                <a:latin typeface="Times New Roman" panose="02020603050405020304" pitchFamily="18" charset="0"/>
                <a:ea typeface="Times New Roman" panose="02020603050405020304" pitchFamily="18" charset="0"/>
              </a:rPr>
              <a:t>docstring</a:t>
            </a:r>
            <a:r>
              <a:rPr lang="es-AR" sz="1800" dirty="0">
                <a:effectLst/>
                <a:latin typeface="Times New Roman" panose="02020603050405020304" pitchFamily="18" charset="0"/>
                <a:ea typeface="Times New Roman" panose="02020603050405020304" pitchFamily="18" charset="0"/>
              </a:rPr>
              <a:t> explica no solo lo que hace la función, sino también por qué se utiliza un enfoque iterativo en lugar de uno recursivo, lo cual es una decisión de optimización.</a:t>
            </a:r>
            <a:endParaRPr lang="en-US" sz="1800" dirty="0">
              <a:effectLst/>
              <a:latin typeface="Times New Roman" panose="02020603050405020304" pitchFamily="18" charset="0"/>
              <a:ea typeface="Times New Roman" panose="02020603050405020304" pitchFamily="18" charset="0"/>
            </a:endParaRPr>
          </a:p>
          <a:p>
            <a:pPr>
              <a:spcBef>
                <a:spcPts val="200"/>
              </a:spcBef>
            </a:pPr>
            <a:endParaRPr lang="en-US" dirty="0">
              <a:effectLst/>
            </a:endParaRPr>
          </a:p>
        </p:txBody>
      </p:sp>
      <p:pic>
        <p:nvPicPr>
          <p:cNvPr id="5" name="Picture 4">
            <a:extLst>
              <a:ext uri="{FF2B5EF4-FFF2-40B4-BE49-F238E27FC236}">
                <a16:creationId xmlns:a16="http://schemas.microsoft.com/office/drawing/2014/main" id="{7F824FAE-79E6-C517-51C1-379309FA54B5}"/>
              </a:ext>
            </a:extLst>
          </p:cNvPr>
          <p:cNvPicPr>
            <a:picLocks noChangeAspect="1"/>
          </p:cNvPicPr>
          <p:nvPr/>
        </p:nvPicPr>
        <p:blipFill>
          <a:blip r:embed="rId2"/>
          <a:stretch>
            <a:fillRect/>
          </a:stretch>
        </p:blipFill>
        <p:spPr>
          <a:xfrm>
            <a:off x="5941827" y="1363071"/>
            <a:ext cx="5943600" cy="4482144"/>
          </a:xfrm>
          <a:prstGeom prst="rect">
            <a:avLst/>
          </a:prstGeom>
        </p:spPr>
      </p:pic>
    </p:spTree>
    <p:extLst>
      <p:ext uri="{BB962C8B-B14F-4D97-AF65-F5344CB8AC3E}">
        <p14:creationId xmlns:p14="http://schemas.microsoft.com/office/powerpoint/2010/main" val="35697987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err="1">
                <a:effectLst/>
              </a:rPr>
              <a:t>Documentacion</a:t>
            </a:r>
            <a:r>
              <a:rPr lang="es-AR" b="0">
                <a:effectLst/>
              </a:rPr>
              <a:t> y comentarios</a:t>
            </a:r>
            <a:br>
              <a:rPr lang="es-AR" b="0">
                <a:effectLst/>
              </a:rPr>
            </a:b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691323"/>
            <a:ext cx="10411048" cy="4470647"/>
          </a:xfrm>
        </p:spPr>
        <p:txBody>
          <a:bodyPr>
            <a:normAutofit/>
          </a:bodyPr>
          <a:lstStyle/>
          <a:p>
            <a:r>
              <a:rPr lang="es-ES" dirty="0" err="1"/>
              <a:t>Sphinx</a:t>
            </a:r>
            <a:r>
              <a:rPr lang="es-ES" dirty="0"/>
              <a:t> es una herramienta que permite generar documentación elegante y estructurada para proyectos de software, especialmente proyectos en Python. Está diseñado para trabajar con </a:t>
            </a:r>
            <a:r>
              <a:rPr lang="es-ES" dirty="0" err="1"/>
              <a:t>docstrings</a:t>
            </a:r>
            <a:r>
              <a:rPr lang="es-ES" dirty="0"/>
              <a:t> de Python y soporta múltiples formatos de salida, como HTML, PDF, </a:t>
            </a:r>
            <a:r>
              <a:rPr lang="es-ES" dirty="0" err="1"/>
              <a:t>ePub</a:t>
            </a:r>
            <a:r>
              <a:rPr lang="es-ES" dirty="0"/>
              <a:t>, LaTeX, y otros.</a:t>
            </a:r>
          </a:p>
          <a:p>
            <a:r>
              <a:rPr lang="es-ES" b="1" dirty="0"/>
              <a:t>Características Principales de </a:t>
            </a:r>
            <a:r>
              <a:rPr lang="es-ES" b="1" dirty="0" err="1"/>
              <a:t>Sphinx</a:t>
            </a:r>
            <a:endParaRPr lang="es-ES" b="1" dirty="0"/>
          </a:p>
          <a:p>
            <a:pPr>
              <a:buFont typeface="Arial" panose="020B0604020202020204" pitchFamily="34" charset="0"/>
              <a:buChar char="•"/>
            </a:pPr>
            <a:r>
              <a:rPr lang="es-ES" b="1" dirty="0"/>
              <a:t>Soporte para múltiples formatos:</a:t>
            </a:r>
            <a:r>
              <a:rPr lang="es-ES" dirty="0"/>
              <a:t> Genera documentación en formatos como HTML, LaTeX, </a:t>
            </a:r>
            <a:r>
              <a:rPr lang="es-ES" dirty="0" err="1"/>
              <a:t>ePub</a:t>
            </a:r>
            <a:r>
              <a:rPr lang="es-ES" dirty="0"/>
              <a:t>, y más.</a:t>
            </a:r>
          </a:p>
          <a:p>
            <a:pPr>
              <a:buFont typeface="Arial" panose="020B0604020202020204" pitchFamily="34" charset="0"/>
              <a:buChar char="•"/>
            </a:pPr>
            <a:r>
              <a:rPr lang="es-ES" b="1" dirty="0"/>
              <a:t>Extensibilidad:</a:t>
            </a:r>
            <a:r>
              <a:rPr lang="es-ES" dirty="0"/>
              <a:t> Permite la inclusión de extensiones para personalizar la generación de la documentación.</a:t>
            </a:r>
          </a:p>
          <a:p>
            <a:pPr>
              <a:buFont typeface="Arial" panose="020B0604020202020204" pitchFamily="34" charset="0"/>
              <a:buChar char="•"/>
            </a:pPr>
            <a:r>
              <a:rPr lang="es-ES" b="1" dirty="0"/>
              <a:t>Soporte para </a:t>
            </a:r>
            <a:r>
              <a:rPr lang="es-ES" b="1" dirty="0" err="1"/>
              <a:t>ReStructuredText</a:t>
            </a:r>
            <a:r>
              <a:rPr lang="es-ES" b="1" dirty="0"/>
              <a:t>:</a:t>
            </a:r>
            <a:r>
              <a:rPr lang="es-ES" dirty="0"/>
              <a:t> Utiliza </a:t>
            </a:r>
            <a:r>
              <a:rPr lang="es-ES" dirty="0" err="1"/>
              <a:t>reStructuredText</a:t>
            </a:r>
            <a:r>
              <a:rPr lang="es-ES" dirty="0"/>
              <a:t> (</a:t>
            </a:r>
            <a:r>
              <a:rPr lang="es-ES" dirty="0" err="1"/>
              <a:t>reST</a:t>
            </a:r>
            <a:r>
              <a:rPr lang="es-ES" dirty="0"/>
              <a:t>), un lenguaje de marcado simple y legible.</a:t>
            </a:r>
          </a:p>
          <a:p>
            <a:pPr>
              <a:buFont typeface="Arial" panose="020B0604020202020204" pitchFamily="34" charset="0"/>
              <a:buChar char="•"/>
            </a:pPr>
            <a:r>
              <a:rPr lang="es-ES" b="1" dirty="0"/>
              <a:t>Automatización de documentación:</a:t>
            </a:r>
            <a:r>
              <a:rPr lang="es-ES" dirty="0"/>
              <a:t> Extrae automáticamente la documentación de los comentarios y </a:t>
            </a:r>
            <a:r>
              <a:rPr lang="es-ES" dirty="0" err="1"/>
              <a:t>docstrings</a:t>
            </a:r>
            <a:r>
              <a:rPr lang="es-ES" dirty="0"/>
              <a:t> en tu código Python.</a:t>
            </a:r>
          </a:p>
          <a:p>
            <a:pPr>
              <a:buFont typeface="Arial" panose="020B0604020202020204" pitchFamily="34" charset="0"/>
              <a:buChar char="•"/>
            </a:pPr>
            <a:r>
              <a:rPr lang="en-US" dirty="0" err="1"/>
              <a:t>Instalación</a:t>
            </a:r>
            <a:r>
              <a:rPr lang="es-ES" dirty="0"/>
              <a:t>:</a:t>
            </a:r>
          </a:p>
          <a:p>
            <a:pPr>
              <a:spcBef>
                <a:spcPts val="200"/>
              </a:spcBef>
            </a:pPr>
            <a:endParaRPr lang="en-US" dirty="0">
              <a:effectLst/>
            </a:endParaRPr>
          </a:p>
        </p:txBody>
      </p:sp>
      <p:pic>
        <p:nvPicPr>
          <p:cNvPr id="4" name="Picture 3">
            <a:extLst>
              <a:ext uri="{FF2B5EF4-FFF2-40B4-BE49-F238E27FC236}">
                <a16:creationId xmlns:a16="http://schemas.microsoft.com/office/drawing/2014/main" id="{3775FAC7-92CD-846A-311D-FB52AC4E0868}"/>
              </a:ext>
            </a:extLst>
          </p:cNvPr>
          <p:cNvPicPr>
            <a:picLocks noChangeAspect="1"/>
          </p:cNvPicPr>
          <p:nvPr/>
        </p:nvPicPr>
        <p:blipFill>
          <a:blip r:embed="rId2"/>
          <a:stretch>
            <a:fillRect/>
          </a:stretch>
        </p:blipFill>
        <p:spPr>
          <a:xfrm>
            <a:off x="942753" y="5166677"/>
            <a:ext cx="1533525" cy="428625"/>
          </a:xfrm>
          <a:prstGeom prst="rect">
            <a:avLst/>
          </a:prstGeom>
        </p:spPr>
      </p:pic>
    </p:spTree>
    <p:extLst>
      <p:ext uri="{BB962C8B-B14F-4D97-AF65-F5344CB8AC3E}">
        <p14:creationId xmlns:p14="http://schemas.microsoft.com/office/powerpoint/2010/main" val="378872226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err="1">
                <a:effectLst/>
              </a:rPr>
              <a:t>Documentacion</a:t>
            </a:r>
            <a:r>
              <a:rPr lang="es-AR" b="0">
                <a:effectLst/>
              </a:rPr>
              <a:t> y comentarios</a:t>
            </a:r>
            <a:br>
              <a:rPr lang="es-AR" b="0">
                <a:effectLst/>
              </a:rPr>
            </a:b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691323"/>
            <a:ext cx="10411048" cy="4470647"/>
          </a:xfrm>
        </p:spPr>
        <p:txBody>
          <a:bodyPr>
            <a:normAutofit/>
          </a:bodyPr>
          <a:lstStyle/>
          <a:p>
            <a:r>
              <a:rPr lang="es-ES" b="1" dirty="0"/>
              <a:t>Ejemplo Básico de Uso de </a:t>
            </a:r>
            <a:r>
              <a:rPr lang="es-ES" b="1" dirty="0" err="1"/>
              <a:t>Sphinx</a:t>
            </a:r>
            <a:endParaRPr lang="es-ES" b="1" dirty="0"/>
          </a:p>
          <a:p>
            <a:r>
              <a:rPr lang="es-ES" b="1" dirty="0"/>
              <a:t>1. Crear un Proyecto de Documentación</a:t>
            </a:r>
          </a:p>
          <a:p>
            <a:r>
              <a:rPr lang="es-ES" dirty="0" err="1"/>
              <a:t>Sphinx</a:t>
            </a:r>
            <a:r>
              <a:rPr lang="es-ES" dirty="0"/>
              <a:t> proporciona un comando para iniciar un proyecto de documentación. Primero, crear un directorio para la documentación y ejecutar:</a:t>
            </a:r>
          </a:p>
          <a:p>
            <a:pPr>
              <a:spcBef>
                <a:spcPts val="200"/>
              </a:spcBef>
            </a:pPr>
            <a:endParaRPr lang="en-US" dirty="0">
              <a:effectLst/>
            </a:endParaRPr>
          </a:p>
          <a:p>
            <a:pPr>
              <a:spcBef>
                <a:spcPts val="200"/>
              </a:spcBef>
            </a:pPr>
            <a:endParaRPr lang="en-US" dirty="0"/>
          </a:p>
          <a:p>
            <a:pPr>
              <a:spcBef>
                <a:spcPts val="200"/>
              </a:spcBef>
            </a:pPr>
            <a:endParaRPr lang="en-US" dirty="0">
              <a:effectLst/>
            </a:endParaRPr>
          </a:p>
          <a:p>
            <a:pPr>
              <a:spcBef>
                <a:spcPts val="200"/>
              </a:spcBef>
            </a:pPr>
            <a:endParaRPr lang="en-US" dirty="0"/>
          </a:p>
          <a:p>
            <a:pPr>
              <a:spcBef>
                <a:spcPts val="200"/>
              </a:spcBef>
            </a:pPr>
            <a:r>
              <a:rPr lang="es-ES" dirty="0">
                <a:effectLst/>
              </a:rPr>
              <a:t>Este comando hace una serie de preguntas sobre el proyecto y creará una estructura de directorios inicial, incluyendo archivos de configuración como conf.py.</a:t>
            </a:r>
          </a:p>
          <a:p>
            <a:pPr>
              <a:spcBef>
                <a:spcPts val="200"/>
              </a:spcBef>
            </a:pPr>
            <a:endParaRPr lang="es-ES" dirty="0">
              <a:effectLst/>
            </a:endParaRPr>
          </a:p>
          <a:p>
            <a:pPr>
              <a:spcBef>
                <a:spcPts val="200"/>
              </a:spcBef>
            </a:pPr>
            <a:r>
              <a:rPr lang="es-ES" b="1" dirty="0"/>
              <a:t>2. Configuración Inicial</a:t>
            </a:r>
          </a:p>
          <a:p>
            <a:pPr>
              <a:spcBef>
                <a:spcPts val="200"/>
              </a:spcBef>
            </a:pPr>
            <a:r>
              <a:rPr lang="es-ES" dirty="0"/>
              <a:t>El archivo conf.py es el archivo de configuración principal de </a:t>
            </a:r>
            <a:r>
              <a:rPr lang="es-ES" dirty="0" err="1"/>
              <a:t>Sphinx</a:t>
            </a:r>
            <a:r>
              <a:rPr lang="es-ES" dirty="0"/>
              <a:t>. Aquí se puede definir varios parámetros, como el tema de la documentación, extensiones adicionales, etc. Un ajuste común es especificar la ruta del proyecto:</a:t>
            </a:r>
          </a:p>
          <a:p>
            <a:pPr>
              <a:spcBef>
                <a:spcPts val="200"/>
              </a:spcBef>
            </a:pPr>
            <a:endParaRPr lang="en-US" dirty="0">
              <a:effectLst/>
            </a:endParaRPr>
          </a:p>
          <a:p>
            <a:pPr>
              <a:spcBef>
                <a:spcPts val="200"/>
              </a:spcBef>
            </a:pPr>
            <a:endParaRPr lang="en-US" dirty="0">
              <a:effectLst/>
            </a:endParaRPr>
          </a:p>
        </p:txBody>
      </p:sp>
      <p:pic>
        <p:nvPicPr>
          <p:cNvPr id="5" name="Picture 4">
            <a:extLst>
              <a:ext uri="{FF2B5EF4-FFF2-40B4-BE49-F238E27FC236}">
                <a16:creationId xmlns:a16="http://schemas.microsoft.com/office/drawing/2014/main" id="{D9B05781-2EDE-1BE3-CFD6-616A860113B2}"/>
              </a:ext>
            </a:extLst>
          </p:cNvPr>
          <p:cNvPicPr>
            <a:picLocks noChangeAspect="1"/>
          </p:cNvPicPr>
          <p:nvPr/>
        </p:nvPicPr>
        <p:blipFill>
          <a:blip r:embed="rId2"/>
          <a:stretch>
            <a:fillRect/>
          </a:stretch>
        </p:blipFill>
        <p:spPr>
          <a:xfrm>
            <a:off x="942753" y="3071812"/>
            <a:ext cx="2204484" cy="862235"/>
          </a:xfrm>
          <a:prstGeom prst="rect">
            <a:avLst/>
          </a:prstGeom>
        </p:spPr>
      </p:pic>
    </p:spTree>
    <p:extLst>
      <p:ext uri="{BB962C8B-B14F-4D97-AF65-F5344CB8AC3E}">
        <p14:creationId xmlns:p14="http://schemas.microsoft.com/office/powerpoint/2010/main" val="23082276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err="1">
                <a:effectLst/>
              </a:rPr>
              <a:t>Documentacion</a:t>
            </a:r>
            <a:r>
              <a:rPr lang="es-AR" b="0">
                <a:effectLst/>
              </a:rPr>
              <a:t> y comentarios</a:t>
            </a:r>
            <a:br>
              <a:rPr lang="es-AR" b="0">
                <a:effectLst/>
              </a:rPr>
            </a:b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691323"/>
            <a:ext cx="10411048" cy="4470647"/>
          </a:xfrm>
        </p:spPr>
        <p:txBody>
          <a:bodyPr>
            <a:normAutofit/>
          </a:bodyPr>
          <a:lstStyle/>
          <a:p>
            <a:r>
              <a:rPr lang="es-ES" b="1" dirty="0"/>
              <a:t>Ejemplo Básico de Uso de </a:t>
            </a:r>
            <a:r>
              <a:rPr lang="es-ES" b="1" dirty="0" err="1"/>
              <a:t>Sphinx</a:t>
            </a:r>
            <a:endParaRPr lang="es-ES" b="1" dirty="0"/>
          </a:p>
          <a:p>
            <a:pPr>
              <a:spcBef>
                <a:spcPts val="200"/>
              </a:spcBef>
            </a:pPr>
            <a:endParaRPr lang="en-US" dirty="0">
              <a:effectLst/>
            </a:endParaRPr>
          </a:p>
          <a:p>
            <a:pPr>
              <a:spcBef>
                <a:spcPts val="200"/>
              </a:spcBef>
            </a:pPr>
            <a:endParaRPr lang="en-US" dirty="0">
              <a:effectLst/>
            </a:endParaRPr>
          </a:p>
          <a:p>
            <a:pPr>
              <a:spcBef>
                <a:spcPts val="200"/>
              </a:spcBef>
            </a:pPr>
            <a:endParaRPr lang="en-US" dirty="0"/>
          </a:p>
          <a:p>
            <a:pPr>
              <a:spcBef>
                <a:spcPts val="200"/>
              </a:spcBef>
            </a:pPr>
            <a:endParaRPr lang="en-US" dirty="0">
              <a:effectLst/>
            </a:endParaRPr>
          </a:p>
          <a:p>
            <a:pPr>
              <a:spcBef>
                <a:spcPts val="200"/>
              </a:spcBef>
            </a:pPr>
            <a:endParaRPr lang="en-US" dirty="0"/>
          </a:p>
          <a:p>
            <a:pPr>
              <a:spcBef>
                <a:spcPts val="200"/>
              </a:spcBef>
            </a:pPr>
            <a:r>
              <a:rPr lang="es-ES" b="1" dirty="0">
                <a:effectLst/>
              </a:rPr>
              <a:t>3. Generar Documentación Automática</a:t>
            </a:r>
          </a:p>
          <a:p>
            <a:pPr>
              <a:spcBef>
                <a:spcPts val="200"/>
              </a:spcBef>
            </a:pPr>
            <a:r>
              <a:rPr lang="es-ES" dirty="0">
                <a:effectLst/>
              </a:rPr>
              <a:t>Para documentar automáticamente el código Python, se puede utilizar la extensión </a:t>
            </a:r>
            <a:r>
              <a:rPr lang="es-ES" dirty="0" err="1">
                <a:effectLst/>
              </a:rPr>
              <a:t>autodoc</a:t>
            </a:r>
            <a:r>
              <a:rPr lang="es-ES" dirty="0">
                <a:effectLst/>
              </a:rPr>
              <a:t>. Para habilitarla, editar conf.py y añadir lo siguiente:</a:t>
            </a:r>
          </a:p>
          <a:p>
            <a:pPr>
              <a:spcBef>
                <a:spcPts val="200"/>
              </a:spcBef>
            </a:pPr>
            <a:endParaRPr lang="en-US" dirty="0">
              <a:effectLst/>
            </a:endParaRPr>
          </a:p>
          <a:p>
            <a:pPr>
              <a:spcBef>
                <a:spcPts val="200"/>
              </a:spcBef>
            </a:pPr>
            <a:endParaRPr lang="en-US" dirty="0"/>
          </a:p>
          <a:p>
            <a:pPr>
              <a:spcBef>
                <a:spcPts val="200"/>
              </a:spcBef>
            </a:pPr>
            <a:endParaRPr lang="en-US" dirty="0">
              <a:effectLst/>
            </a:endParaRPr>
          </a:p>
          <a:p>
            <a:pPr>
              <a:spcBef>
                <a:spcPts val="200"/>
              </a:spcBef>
            </a:pPr>
            <a:r>
              <a:rPr lang="es-ES" dirty="0">
                <a:effectLst/>
              </a:rPr>
              <a:t>Luego, en los archivos .</a:t>
            </a:r>
            <a:r>
              <a:rPr lang="es-ES" dirty="0" err="1">
                <a:effectLst/>
              </a:rPr>
              <a:t>rst</a:t>
            </a:r>
            <a:r>
              <a:rPr lang="es-ES" dirty="0">
                <a:effectLst/>
              </a:rPr>
              <a:t> (que </a:t>
            </a:r>
            <a:r>
              <a:rPr lang="es-ES" dirty="0" err="1">
                <a:effectLst/>
              </a:rPr>
              <a:t>Sphinx</a:t>
            </a:r>
            <a:r>
              <a:rPr lang="es-ES" dirty="0">
                <a:effectLst/>
              </a:rPr>
              <a:t> utiliza), se puede agregar directivas como:</a:t>
            </a:r>
            <a:endParaRPr lang="en-US" dirty="0">
              <a:effectLst/>
            </a:endParaRPr>
          </a:p>
        </p:txBody>
      </p:sp>
      <p:pic>
        <p:nvPicPr>
          <p:cNvPr id="6" name="Picture 5">
            <a:extLst>
              <a:ext uri="{FF2B5EF4-FFF2-40B4-BE49-F238E27FC236}">
                <a16:creationId xmlns:a16="http://schemas.microsoft.com/office/drawing/2014/main" id="{434BDC7A-9FCE-A8F4-E1A7-526AC09CD0F0}"/>
              </a:ext>
            </a:extLst>
          </p:cNvPr>
          <p:cNvPicPr>
            <a:picLocks noChangeAspect="1"/>
          </p:cNvPicPr>
          <p:nvPr/>
        </p:nvPicPr>
        <p:blipFill>
          <a:blip r:embed="rId2"/>
          <a:stretch>
            <a:fillRect/>
          </a:stretch>
        </p:blipFill>
        <p:spPr>
          <a:xfrm>
            <a:off x="942753" y="2292986"/>
            <a:ext cx="4724400" cy="723900"/>
          </a:xfrm>
          <a:prstGeom prst="rect">
            <a:avLst/>
          </a:prstGeom>
        </p:spPr>
      </p:pic>
      <p:pic>
        <p:nvPicPr>
          <p:cNvPr id="8" name="Picture 7">
            <a:extLst>
              <a:ext uri="{FF2B5EF4-FFF2-40B4-BE49-F238E27FC236}">
                <a16:creationId xmlns:a16="http://schemas.microsoft.com/office/drawing/2014/main" id="{4ED9195D-C66B-E469-595B-C1F713FCBE7E}"/>
              </a:ext>
            </a:extLst>
          </p:cNvPr>
          <p:cNvPicPr>
            <a:picLocks noChangeAspect="1"/>
          </p:cNvPicPr>
          <p:nvPr/>
        </p:nvPicPr>
        <p:blipFill>
          <a:blip r:embed="rId3"/>
          <a:stretch>
            <a:fillRect/>
          </a:stretch>
        </p:blipFill>
        <p:spPr>
          <a:xfrm>
            <a:off x="942753" y="4294602"/>
            <a:ext cx="3225210" cy="543212"/>
          </a:xfrm>
          <a:prstGeom prst="rect">
            <a:avLst/>
          </a:prstGeom>
        </p:spPr>
      </p:pic>
      <p:pic>
        <p:nvPicPr>
          <p:cNvPr id="12" name="Picture 11">
            <a:extLst>
              <a:ext uri="{FF2B5EF4-FFF2-40B4-BE49-F238E27FC236}">
                <a16:creationId xmlns:a16="http://schemas.microsoft.com/office/drawing/2014/main" id="{75951C2D-3D3F-C37E-7EF2-3217E26FAC25}"/>
              </a:ext>
            </a:extLst>
          </p:cNvPr>
          <p:cNvPicPr>
            <a:picLocks noChangeAspect="1"/>
          </p:cNvPicPr>
          <p:nvPr/>
        </p:nvPicPr>
        <p:blipFill>
          <a:blip r:embed="rId4"/>
          <a:stretch>
            <a:fillRect/>
          </a:stretch>
        </p:blipFill>
        <p:spPr>
          <a:xfrm>
            <a:off x="942753" y="5425928"/>
            <a:ext cx="2916866" cy="689602"/>
          </a:xfrm>
          <a:prstGeom prst="rect">
            <a:avLst/>
          </a:prstGeom>
        </p:spPr>
      </p:pic>
    </p:spTree>
    <p:extLst>
      <p:ext uri="{BB962C8B-B14F-4D97-AF65-F5344CB8AC3E}">
        <p14:creationId xmlns:p14="http://schemas.microsoft.com/office/powerpoint/2010/main" val="6946346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err="1">
                <a:effectLst/>
              </a:rPr>
              <a:t>Documentacion</a:t>
            </a:r>
            <a:r>
              <a:rPr lang="es-AR" b="0">
                <a:effectLst/>
              </a:rPr>
              <a:t> y comentarios</a:t>
            </a:r>
            <a:br>
              <a:rPr lang="es-AR" b="0">
                <a:effectLst/>
              </a:rPr>
            </a:b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72632" y="1468039"/>
            <a:ext cx="10411048" cy="4470647"/>
          </a:xfrm>
        </p:spPr>
        <p:txBody>
          <a:bodyPr>
            <a:normAutofit/>
          </a:bodyPr>
          <a:lstStyle/>
          <a:p>
            <a:r>
              <a:rPr lang="es-ES" b="1" dirty="0"/>
              <a:t>Ejemplo Básico de Uso de </a:t>
            </a:r>
            <a:r>
              <a:rPr lang="es-ES" b="1" dirty="0" err="1"/>
              <a:t>Sphinx</a:t>
            </a:r>
            <a:endParaRPr lang="es-ES" b="1" dirty="0"/>
          </a:p>
          <a:p>
            <a:pPr>
              <a:spcBef>
                <a:spcPts val="200"/>
              </a:spcBef>
            </a:pPr>
            <a:endParaRPr lang="en-US" dirty="0">
              <a:effectLst/>
            </a:endParaRPr>
          </a:p>
          <a:p>
            <a:pPr>
              <a:spcBef>
                <a:spcPts val="200"/>
              </a:spcBef>
            </a:pPr>
            <a:r>
              <a:rPr lang="es-ES" b="1" dirty="0">
                <a:effectLst/>
              </a:rPr>
              <a:t>4. Crear un Archivo .</a:t>
            </a:r>
            <a:r>
              <a:rPr lang="es-ES" b="1" dirty="0" err="1">
                <a:effectLst/>
              </a:rPr>
              <a:t>rst</a:t>
            </a:r>
            <a:endParaRPr lang="es-ES" b="1" dirty="0">
              <a:effectLst/>
            </a:endParaRPr>
          </a:p>
          <a:p>
            <a:pPr>
              <a:spcBef>
                <a:spcPts val="200"/>
              </a:spcBef>
            </a:pPr>
            <a:r>
              <a:rPr lang="es-ES" dirty="0" err="1">
                <a:effectLst/>
              </a:rPr>
              <a:t>Sphinx</a:t>
            </a:r>
            <a:r>
              <a:rPr lang="es-ES" dirty="0">
                <a:effectLst/>
              </a:rPr>
              <a:t> utiliza archivos .</a:t>
            </a:r>
            <a:r>
              <a:rPr lang="es-ES" dirty="0" err="1">
                <a:effectLst/>
              </a:rPr>
              <a:t>rst</a:t>
            </a:r>
            <a:r>
              <a:rPr lang="es-ES" dirty="0">
                <a:effectLst/>
              </a:rPr>
              <a:t> (</a:t>
            </a:r>
            <a:r>
              <a:rPr lang="es-ES" dirty="0" err="1">
                <a:effectLst/>
              </a:rPr>
              <a:t>reStructuredText</a:t>
            </a:r>
            <a:r>
              <a:rPr lang="es-ES" dirty="0">
                <a:effectLst/>
              </a:rPr>
              <a:t>) para definir la estructura de la documentación. Se puede crear un archivo </a:t>
            </a:r>
            <a:r>
              <a:rPr lang="es-ES" dirty="0" err="1">
                <a:effectLst/>
              </a:rPr>
              <a:t>index.rst</a:t>
            </a:r>
            <a:r>
              <a:rPr lang="es-ES" dirty="0">
                <a:effectLst/>
              </a:rPr>
              <a:t> que actúe como punto de entrada para la documentación:</a:t>
            </a:r>
          </a:p>
          <a:p>
            <a:pPr>
              <a:spcBef>
                <a:spcPts val="200"/>
              </a:spcBef>
            </a:pPr>
            <a:endParaRPr lang="es-ES" dirty="0"/>
          </a:p>
          <a:p>
            <a:pPr>
              <a:spcBef>
                <a:spcPts val="200"/>
              </a:spcBef>
            </a:pPr>
            <a:endParaRPr lang="en-US" dirty="0">
              <a:effectLst/>
            </a:endParaRPr>
          </a:p>
        </p:txBody>
      </p:sp>
      <p:pic>
        <p:nvPicPr>
          <p:cNvPr id="5" name="Picture 4">
            <a:extLst>
              <a:ext uri="{FF2B5EF4-FFF2-40B4-BE49-F238E27FC236}">
                <a16:creationId xmlns:a16="http://schemas.microsoft.com/office/drawing/2014/main" id="{C8CFA162-5EB7-646C-8AED-2FA42281FB9E}"/>
              </a:ext>
            </a:extLst>
          </p:cNvPr>
          <p:cNvPicPr>
            <a:picLocks noChangeAspect="1"/>
          </p:cNvPicPr>
          <p:nvPr/>
        </p:nvPicPr>
        <p:blipFill>
          <a:blip r:embed="rId2"/>
          <a:stretch>
            <a:fillRect/>
          </a:stretch>
        </p:blipFill>
        <p:spPr>
          <a:xfrm>
            <a:off x="838199" y="3071394"/>
            <a:ext cx="3201365" cy="2530753"/>
          </a:xfrm>
          <a:prstGeom prst="rect">
            <a:avLst/>
          </a:prstGeom>
        </p:spPr>
      </p:pic>
    </p:spTree>
    <p:extLst>
      <p:ext uri="{BB962C8B-B14F-4D97-AF65-F5344CB8AC3E}">
        <p14:creationId xmlns:p14="http://schemas.microsoft.com/office/powerpoint/2010/main" val="15387491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dirty="0" err="1">
                <a:effectLst/>
              </a:rPr>
              <a:t>Documentacion</a:t>
            </a:r>
            <a:r>
              <a:rPr lang="es-AR" b="0" dirty="0">
                <a:effectLst/>
              </a:rPr>
              <a:t> y comentarios</a:t>
            </a:r>
            <a:br>
              <a:rPr lang="es-AR" b="0" dirty="0">
                <a:effectLst/>
              </a:rPr>
            </a:b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72632" y="1468039"/>
            <a:ext cx="10411048" cy="4470647"/>
          </a:xfrm>
        </p:spPr>
        <p:txBody>
          <a:bodyPr>
            <a:normAutofit/>
          </a:bodyPr>
          <a:lstStyle/>
          <a:p>
            <a:r>
              <a:rPr lang="es-ES" b="1" dirty="0"/>
              <a:t>Ejemplo Básico de Uso de </a:t>
            </a:r>
            <a:r>
              <a:rPr lang="es-ES" b="1" dirty="0" err="1"/>
              <a:t>Sphinx</a:t>
            </a:r>
            <a:endParaRPr lang="es-ES" b="1" dirty="0"/>
          </a:p>
          <a:p>
            <a:pPr>
              <a:spcBef>
                <a:spcPts val="200"/>
              </a:spcBef>
            </a:pPr>
            <a:endParaRPr lang="en-US" dirty="0">
              <a:effectLst/>
            </a:endParaRPr>
          </a:p>
          <a:p>
            <a:pPr>
              <a:spcBef>
                <a:spcPts val="200"/>
              </a:spcBef>
            </a:pPr>
            <a:r>
              <a:rPr lang="es-ES" b="1" dirty="0">
                <a:effectLst/>
              </a:rPr>
              <a:t>5. Generar la Documentación</a:t>
            </a:r>
          </a:p>
          <a:p>
            <a:pPr>
              <a:spcBef>
                <a:spcPts val="200"/>
              </a:spcBef>
            </a:pPr>
            <a:r>
              <a:rPr lang="es-ES" dirty="0">
                <a:effectLst/>
              </a:rPr>
              <a:t>Una vez configurados los archivos .</a:t>
            </a:r>
            <a:r>
              <a:rPr lang="es-ES" dirty="0" err="1">
                <a:effectLst/>
              </a:rPr>
              <a:t>rst</a:t>
            </a:r>
            <a:r>
              <a:rPr lang="es-ES" dirty="0">
                <a:effectLst/>
              </a:rPr>
              <a:t>, se puede generar la documentación en HTML ejecutando:</a:t>
            </a:r>
            <a:endParaRPr lang="es-ES" dirty="0"/>
          </a:p>
          <a:p>
            <a:pPr>
              <a:spcBef>
                <a:spcPts val="200"/>
              </a:spcBef>
            </a:pPr>
            <a:endParaRPr lang="en-US" dirty="0">
              <a:effectLst/>
            </a:endParaRPr>
          </a:p>
          <a:p>
            <a:pPr>
              <a:spcBef>
                <a:spcPts val="200"/>
              </a:spcBef>
            </a:pPr>
            <a:endParaRPr lang="en-US" dirty="0">
              <a:effectLst/>
            </a:endParaRPr>
          </a:p>
          <a:p>
            <a:pPr>
              <a:spcBef>
                <a:spcPts val="200"/>
              </a:spcBef>
            </a:pPr>
            <a:endParaRPr lang="en-US" dirty="0"/>
          </a:p>
          <a:p>
            <a:pPr>
              <a:spcBef>
                <a:spcPts val="200"/>
              </a:spcBef>
            </a:pPr>
            <a:endParaRPr lang="en-US" dirty="0">
              <a:effectLst/>
            </a:endParaRPr>
          </a:p>
          <a:p>
            <a:pPr>
              <a:spcBef>
                <a:spcPts val="200"/>
              </a:spcBef>
            </a:pPr>
            <a:r>
              <a:rPr lang="es-ES" dirty="0">
                <a:effectLst/>
              </a:rPr>
              <a:t>Los archivos HTML se generarán en el directorio _</a:t>
            </a:r>
            <a:r>
              <a:rPr lang="es-ES" dirty="0" err="1">
                <a:effectLst/>
              </a:rPr>
              <a:t>build</a:t>
            </a:r>
            <a:r>
              <a:rPr lang="es-ES" dirty="0">
                <a:effectLst/>
              </a:rPr>
              <a:t>/</a:t>
            </a:r>
            <a:r>
              <a:rPr lang="es-ES" dirty="0" err="1">
                <a:effectLst/>
              </a:rPr>
              <a:t>html</a:t>
            </a:r>
            <a:r>
              <a:rPr lang="es-ES" dirty="0">
                <a:effectLst/>
              </a:rPr>
              <a:t>. Se puede abrir index.html en un navegador para ver la documentación.</a:t>
            </a:r>
            <a:endParaRPr lang="en-US" dirty="0">
              <a:effectLst/>
            </a:endParaRPr>
          </a:p>
        </p:txBody>
      </p:sp>
      <p:pic>
        <p:nvPicPr>
          <p:cNvPr id="4" name="Picture 3">
            <a:extLst>
              <a:ext uri="{FF2B5EF4-FFF2-40B4-BE49-F238E27FC236}">
                <a16:creationId xmlns:a16="http://schemas.microsoft.com/office/drawing/2014/main" id="{580392ED-DA3B-264C-509A-101BAB91DAD7}"/>
              </a:ext>
            </a:extLst>
          </p:cNvPr>
          <p:cNvPicPr>
            <a:picLocks noChangeAspect="1"/>
          </p:cNvPicPr>
          <p:nvPr/>
        </p:nvPicPr>
        <p:blipFill>
          <a:blip r:embed="rId2"/>
          <a:stretch>
            <a:fillRect/>
          </a:stretch>
        </p:blipFill>
        <p:spPr>
          <a:xfrm>
            <a:off x="799214" y="2793601"/>
            <a:ext cx="1795130" cy="459961"/>
          </a:xfrm>
          <a:prstGeom prst="rect">
            <a:avLst/>
          </a:prstGeom>
        </p:spPr>
      </p:pic>
    </p:spTree>
    <p:extLst>
      <p:ext uri="{BB962C8B-B14F-4D97-AF65-F5344CB8AC3E}">
        <p14:creationId xmlns:p14="http://schemas.microsoft.com/office/powerpoint/2010/main" val="31600297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b="0" err="1">
                <a:effectLst/>
              </a:rPr>
              <a:t>Documentacion</a:t>
            </a:r>
            <a:r>
              <a:rPr lang="es-AR" b="0">
                <a:effectLst/>
              </a:rPr>
              <a:t> y comentarios</a:t>
            </a:r>
            <a:br>
              <a:rPr lang="es-AR" b="0">
                <a:effectLst/>
              </a:rPr>
            </a:b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pPr>
              <a:lnSpc>
                <a:spcPct val="107000"/>
              </a:lnSpc>
              <a:spcBef>
                <a:spcPts val="200"/>
              </a:spcBef>
            </a:pPr>
            <a:r>
              <a:rPr lang="es-AR" sz="1800" b="0" u="sng" kern="100" dirty="0">
                <a:effectLst/>
                <a:latin typeface="Calibri Light" panose="020F0302020204030204" pitchFamily="34" charset="0"/>
                <a:ea typeface="Times New Roman" panose="02020603050405020304" pitchFamily="18" charset="0"/>
                <a:cs typeface="Times New Roman" panose="02020603050405020304" pitchFamily="18" charset="0"/>
              </a:rPr>
              <a:t>Documentación Externa</a:t>
            </a:r>
            <a:endParaRPr lang="en-US" sz="1800" b="1" u="sng" kern="100" dirty="0">
              <a:effectLst/>
              <a:latin typeface="Calibri Light" panose="020F0302020204030204" pitchFamily="34" charset="0"/>
              <a:ea typeface="Times New Roman" panose="02020603050405020304" pitchFamily="18" charset="0"/>
              <a:cs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La documentación externa, como los archivos README, guías de desarrollo, y documentación técnica, proporciona una visión general del proyecto, incluyendo cómo se estructura el código, qué decisiones de diseño se han tomado, y cómo se deben usar o modificar las optimizaciones implementadas.</a:t>
            </a:r>
            <a:endParaRPr lang="en-US" sz="1800" dirty="0">
              <a:effectLst/>
              <a:latin typeface="Times New Roman" panose="02020603050405020304" pitchFamily="18" charset="0"/>
              <a:ea typeface="Times New Roman" panose="02020603050405020304" pitchFamily="18" charset="0"/>
            </a:endParaRPr>
          </a:p>
          <a:p>
            <a:r>
              <a:rPr lang="es-AR" sz="1800" b="1" dirty="0">
                <a:effectLst/>
                <a:latin typeface="Times New Roman" panose="02020603050405020304" pitchFamily="18" charset="0"/>
                <a:ea typeface="Times New Roman" panose="02020603050405020304" pitchFamily="18" charset="0"/>
              </a:rPr>
              <a:t>Ejemplo de Sección en un Archivo README</a:t>
            </a:r>
            <a:r>
              <a:rPr lang="es-AR"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a:spcBef>
                <a:spcPts val="200"/>
              </a:spcBef>
            </a:pPr>
            <a:endParaRPr lang="en-US" dirty="0">
              <a:effectLst/>
            </a:endParaRPr>
          </a:p>
        </p:txBody>
      </p:sp>
      <p:pic>
        <p:nvPicPr>
          <p:cNvPr id="4" name="Picture 3">
            <a:extLst>
              <a:ext uri="{FF2B5EF4-FFF2-40B4-BE49-F238E27FC236}">
                <a16:creationId xmlns:a16="http://schemas.microsoft.com/office/drawing/2014/main" id="{F87F5C58-B00B-A993-A6F5-C24DB8144B94}"/>
              </a:ext>
            </a:extLst>
          </p:cNvPr>
          <p:cNvPicPr>
            <a:picLocks noChangeAspect="1"/>
          </p:cNvPicPr>
          <p:nvPr/>
        </p:nvPicPr>
        <p:blipFill>
          <a:blip r:embed="rId2"/>
          <a:stretch>
            <a:fillRect/>
          </a:stretch>
        </p:blipFill>
        <p:spPr>
          <a:xfrm>
            <a:off x="5954233" y="1838989"/>
            <a:ext cx="6069307" cy="4137188"/>
          </a:xfrm>
          <a:prstGeom prst="rect">
            <a:avLst/>
          </a:prstGeom>
        </p:spPr>
      </p:pic>
    </p:spTree>
    <p:extLst>
      <p:ext uri="{BB962C8B-B14F-4D97-AF65-F5344CB8AC3E}">
        <p14:creationId xmlns:p14="http://schemas.microsoft.com/office/powerpoint/2010/main" val="38859757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err="1">
                <a:effectLst/>
                <a:latin typeface="Calibri" panose="020F0502020204030204" pitchFamily="34" charset="0"/>
                <a:ea typeface="Times New Roman" panose="02020603050405020304" pitchFamily="18" charset="0"/>
                <a:cs typeface="Times New Roman" panose="02020603050405020304" pitchFamily="18" charset="0"/>
              </a:rPr>
              <a:t>Documentacion</a:t>
            </a:r>
            <a:r>
              <a:rPr lang="es-AR" sz="1800" b="0" dirty="0">
                <a:effectLst/>
                <a:latin typeface="Calibri" panose="020F0502020204030204" pitchFamily="34" charset="0"/>
                <a:ea typeface="Times New Roman" panose="02020603050405020304" pitchFamily="18" charset="0"/>
                <a:cs typeface="Times New Roman" panose="02020603050405020304" pitchFamily="18" charset="0"/>
              </a:rPr>
              <a:t> y comentarios</a:t>
            </a:r>
            <a:br>
              <a:rPr lang="es-AR" sz="1800" b="0" dirty="0">
                <a:effectLst/>
                <a:latin typeface="Calibri" panose="020F0502020204030204" pitchFamily="34" charset="0"/>
                <a:ea typeface="Times New Roman" panose="02020603050405020304" pitchFamily="18" charset="0"/>
                <a:cs typeface="Times New Roman" panose="02020603050405020304" pitchFamily="18" charset="0"/>
              </a:rPr>
            </a:b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Aplicación de Principios para un Software Escalable y Manejable</a:t>
            </a:r>
            <a:endParaRPr lang="en-US" sz="1800" b="1"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Documentar las decisiones de optimización y explicar el propósito detrás de cada parte del código no solo mejora la claridad y la comprensión, sino que también facilita la escalabilidad y el mantenimiento a largo plazo del software. </a:t>
            </a:r>
            <a:r>
              <a:rPr lang="en-US" sz="1800" dirty="0">
                <a:effectLst/>
                <a:latin typeface="Times New Roman" panose="02020603050405020304" pitchFamily="18" charset="0"/>
                <a:ea typeface="Times New Roman" panose="02020603050405020304" pitchFamily="18" charset="0"/>
              </a:rPr>
              <a:t>Con </a:t>
            </a:r>
            <a:r>
              <a:rPr lang="en-US" sz="1800" dirty="0" err="1">
                <a:effectLst/>
                <a:latin typeface="Times New Roman" panose="02020603050405020304" pitchFamily="18" charset="0"/>
                <a:ea typeface="Times New Roman" panose="02020603050405020304" pitchFamily="18" charset="0"/>
              </a:rPr>
              <a:t>una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documentación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adecuada</a:t>
            </a:r>
            <a:r>
              <a:rPr lang="en-US" sz="1800" dirty="0">
                <a:effectLst/>
                <a:latin typeface="Times New Roman" panose="02020603050405020304" pitchFamily="18" charset="0"/>
                <a:ea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Escalabilidad</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Otros desarrolladores pueden construir sobre el código existente sin temor a romper optimizaciones críticas.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Mantenibilidad</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La documentación actúa como una guía, ayudando a los desarrolladores a entender cómo y por qué se realizaron ciertas optimizaciones, lo que facilita la corrección de errores y la adición de nuevas funcionalidades.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8321735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err="1">
                <a:effectLst/>
                <a:latin typeface="Calibri" panose="020F0502020204030204" pitchFamily="34" charset="0"/>
                <a:ea typeface="Times New Roman" panose="02020603050405020304" pitchFamily="18" charset="0"/>
                <a:cs typeface="Times New Roman" panose="02020603050405020304" pitchFamily="18" charset="0"/>
              </a:rPr>
              <a:t>conclusion</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r>
              <a:rPr lang="es-AR" sz="1800" dirty="0">
                <a:effectLst/>
                <a:latin typeface="Times New Roman" panose="02020603050405020304" pitchFamily="18" charset="0"/>
                <a:ea typeface="Times New Roman" panose="02020603050405020304" pitchFamily="18" charset="0"/>
              </a:rPr>
              <a:t>La documentación y los comentarios son fundamentales para asegurar que las optimizaciones realizadas sean comprensibles y mantenibles. Al documentar tanto el </a:t>
            </a:r>
            <a:r>
              <a:rPr lang="es-AR" sz="1800" b="1" dirty="0">
                <a:effectLst/>
                <a:latin typeface="Times New Roman" panose="02020603050405020304" pitchFamily="18" charset="0"/>
                <a:ea typeface="Times New Roman" panose="02020603050405020304" pitchFamily="18" charset="0"/>
              </a:rPr>
              <a:t>qué</a:t>
            </a:r>
            <a:r>
              <a:rPr lang="es-AR" sz="1800" dirty="0">
                <a:effectLst/>
                <a:latin typeface="Times New Roman" panose="02020603050405020304" pitchFamily="18" charset="0"/>
                <a:ea typeface="Times New Roman" panose="02020603050405020304" pitchFamily="18" charset="0"/>
              </a:rPr>
              <a:t> como el </a:t>
            </a:r>
            <a:r>
              <a:rPr lang="es-AR" sz="1800" b="1" dirty="0">
                <a:effectLst/>
                <a:latin typeface="Times New Roman" panose="02020603050405020304" pitchFamily="18" charset="0"/>
                <a:ea typeface="Times New Roman" panose="02020603050405020304" pitchFamily="18" charset="0"/>
              </a:rPr>
              <a:t>por qué</a:t>
            </a:r>
            <a:r>
              <a:rPr lang="es-AR" sz="1800" dirty="0">
                <a:effectLst/>
                <a:latin typeface="Times New Roman" panose="02020603050405020304" pitchFamily="18" charset="0"/>
                <a:ea typeface="Times New Roman" panose="02020603050405020304" pitchFamily="18" charset="0"/>
              </a:rPr>
              <a:t> detrás de las decisiones de diseño y optimización, se crea una base sólida para que el software sea escalable, manejable y más fácil de mantener a lo largo del tiempo.</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12394935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12.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r>
              <a:rPr lang="es-AR" sz="1800" dirty="0">
                <a:effectLst/>
                <a:latin typeface="Times New Roman" panose="02020603050405020304" pitchFamily="18" charset="0"/>
                <a:ea typeface="Times New Roman" panose="02020603050405020304" pitchFamily="18" charset="0"/>
              </a:rPr>
              <a:t>La inteligencia artificial (IA) puede aplicarse en la programación eficiente de diversas maneras, tanto en la optimización del código como en la automatización de tareas repetitivas y en la mejora de la productividad de los desarrolladores. Aquí se detallan algunas formas clave en las que la IA está revolucionando la programación eficiente.</a:t>
            </a:r>
            <a:endParaRPr lang="en-US" sz="1800" dirty="0">
              <a:effectLst/>
              <a:latin typeface="Times New Roman" panose="02020603050405020304" pitchFamily="18" charset="0"/>
              <a:ea typeface="Times New Roman" panose="02020603050405020304" pitchFamily="18" charset="0"/>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625912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89EC-EDAA-9B6B-55AB-6DCC651EC10F}"/>
              </a:ext>
            </a:extLst>
          </p:cNvPr>
          <p:cNvSpPr>
            <a:spLocks noGrp="1"/>
          </p:cNvSpPr>
          <p:nvPr>
            <p:ph type="title"/>
          </p:nvPr>
        </p:nvSpPr>
        <p:spPr>
          <a:xfrm>
            <a:off x="838200" y="365760"/>
            <a:ext cx="10515600" cy="1325880"/>
          </a:xfrm>
        </p:spPr>
        <p:txBody>
          <a:bodyPr anchor="ctr">
            <a:normAutofit/>
          </a:bodyPr>
          <a:lstStyle/>
          <a:p>
            <a:r>
              <a:rPr lang="es-AR" b="0">
                <a:effectLst/>
              </a:rPr>
              <a:t>Elegir Algoritmos Adecuados</a:t>
            </a:r>
            <a:br>
              <a:rPr lang="es-AR" b="0">
                <a:effectLst/>
              </a:rPr>
            </a:br>
            <a:r>
              <a:rPr lang="es-AR" b="0">
                <a:effectLst/>
              </a:rPr>
              <a:t>Búsqueda lineal vs búsqueda binaria</a:t>
            </a:r>
            <a:endParaRPr lang="en-US" dirty="0"/>
          </a:p>
        </p:txBody>
      </p:sp>
      <p:sp>
        <p:nvSpPr>
          <p:cNvPr id="3" name="Content Placeholder 2">
            <a:extLst>
              <a:ext uri="{FF2B5EF4-FFF2-40B4-BE49-F238E27FC236}">
                <a16:creationId xmlns:a16="http://schemas.microsoft.com/office/drawing/2014/main" id="{13D1B482-B9E1-5D01-5AA7-93E6E5A4E450}"/>
              </a:ext>
            </a:extLst>
          </p:cNvPr>
          <p:cNvSpPr>
            <a:spLocks noGrp="1"/>
          </p:cNvSpPr>
          <p:nvPr>
            <p:ph sz="quarter" idx="13"/>
          </p:nvPr>
        </p:nvSpPr>
        <p:spPr>
          <a:xfrm>
            <a:off x="838199" y="2024781"/>
            <a:ext cx="10772776" cy="4137189"/>
          </a:xfrm>
        </p:spPr>
        <p:txBody>
          <a:bodyPr>
            <a:normAutofit/>
          </a:bodyPr>
          <a:lstStyle/>
          <a:p>
            <a:r>
              <a:rPr lang="en-US" sz="1800" b="1" dirty="0" err="1">
                <a:effectLst/>
                <a:latin typeface="Times New Roman" panose="02020603050405020304" pitchFamily="18" charset="0"/>
                <a:ea typeface="Times New Roman" panose="02020603050405020304" pitchFamily="18" charset="0"/>
              </a:rPr>
              <a:t>Comparación</a:t>
            </a:r>
            <a:r>
              <a:rPr lang="en-US" sz="1800" dirty="0">
                <a:effectLst/>
                <a:latin typeface="Times New Roman" panose="02020603050405020304" pitchFamily="18" charset="0"/>
                <a:ea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La búsqueda lineal revisa cada elemento hasta encontrar el objetivo, lo que puede ser lento si la lista es grande.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La búsqueda binaria es mucho más rápida en listas grandes, ya que elimina la mitad de los elementos en cada paso.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8926568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05797"/>
            <a:ext cx="10748059" cy="4581745"/>
          </a:xfrm>
        </p:spPr>
        <p:txBody>
          <a:bodyPr>
            <a:normAutofit/>
          </a:bodyPr>
          <a:lstStyle/>
          <a:p>
            <a:r>
              <a:rPr lang="es-AR" sz="1800" b="1" u="sng" dirty="0">
                <a:effectLst/>
                <a:latin typeface="Times New Roman" panose="02020603050405020304" pitchFamily="18" charset="0"/>
                <a:ea typeface="Times New Roman" panose="02020603050405020304" pitchFamily="18" charset="0"/>
              </a:rPr>
              <a:t>Optimización Automatizada del Código</a:t>
            </a:r>
            <a:endParaRPr lang="en-US" sz="1800" b="1" u="sng"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Las herramientas basadas en IA pueden analizar el código fuente y sugerir o implementar automáticamente optimizaciones que mejoren el rendimiento y el uso de recursos.</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Refactorización Inteligente</a:t>
            </a:r>
            <a:r>
              <a:rPr lang="es-AR" sz="1800" dirty="0">
                <a:effectLst/>
                <a:latin typeface="Times New Roman" panose="02020603050405020304" pitchFamily="18" charset="0"/>
                <a:ea typeface="Times New Roman" panose="02020603050405020304" pitchFamily="18" charset="0"/>
              </a:rPr>
              <a:t>: Algunas herramientas de desarrollo integradas (</a:t>
            </a:r>
            <a:r>
              <a:rPr lang="es-AR" sz="1800" dirty="0" err="1">
                <a:effectLst/>
                <a:latin typeface="Times New Roman" panose="02020603050405020304" pitchFamily="18" charset="0"/>
                <a:ea typeface="Times New Roman" panose="02020603050405020304" pitchFamily="18" charset="0"/>
              </a:rPr>
              <a:t>IDEs</a:t>
            </a:r>
            <a:r>
              <a:rPr lang="es-AR" sz="1800" dirty="0">
                <a:effectLst/>
                <a:latin typeface="Times New Roman" panose="02020603050405020304" pitchFamily="18" charset="0"/>
                <a:ea typeface="Times New Roman" panose="02020603050405020304" pitchFamily="18" charset="0"/>
              </a:rPr>
              <a:t>) utilizan IA para identificar patrones ineficientes en el código y sugerir refactorizaciones que optimizan tanto el rendimiento como la mantenibilidad. Por ejemplo, podrían sugerir reemplazar bucles ineficientes con versiones más rápidas, o transformar código repetitivo en funciones reutilizables.</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Compiladores Basados en IA</a:t>
            </a:r>
            <a:r>
              <a:rPr lang="es-AR" sz="1800" dirty="0">
                <a:effectLst/>
                <a:latin typeface="Times New Roman" panose="02020603050405020304" pitchFamily="18" charset="0"/>
                <a:ea typeface="Times New Roman" panose="02020603050405020304" pitchFamily="18" charset="0"/>
              </a:rPr>
              <a:t>: Los compiladores avanzados pueden utilizar IA para realizar optimizaciones automáticas durante la compilación. Estos compiladores pueden analizar diferentes formas de organizar el código y seleccionar la más eficiente, teniendo en cuenta factores como la complejidad temporal y espacial.</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12345695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05797"/>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Refactorización Inteligente</a:t>
            </a:r>
            <a:r>
              <a:rPr lang="es-AR" sz="1800" dirty="0">
                <a:effectLst/>
                <a:latin typeface="Times New Roman" panose="02020603050405020304" pitchFamily="18" charset="0"/>
                <a:ea typeface="Times New Roman" panose="02020603050405020304" pitchFamily="18" charset="0"/>
              </a:rPr>
              <a:t>:</a:t>
            </a:r>
          </a:p>
          <a:p>
            <a:r>
              <a:rPr lang="es-AR" sz="1800" dirty="0">
                <a:effectLst/>
                <a:latin typeface="Times New Roman" panose="02020603050405020304" pitchFamily="18" charset="0"/>
                <a:ea typeface="Times New Roman" panose="02020603050405020304" pitchFamily="18" charset="0"/>
              </a:rPr>
              <a:t>La </a:t>
            </a:r>
            <a:r>
              <a:rPr lang="es-AR" sz="1800" b="1" dirty="0">
                <a:effectLst/>
                <a:latin typeface="Times New Roman" panose="02020603050405020304" pitchFamily="18" charset="0"/>
                <a:ea typeface="Times New Roman" panose="02020603050405020304" pitchFamily="18" charset="0"/>
              </a:rPr>
              <a:t>refactorización inteligente</a:t>
            </a:r>
            <a:r>
              <a:rPr lang="es-AR" sz="1800" dirty="0">
                <a:effectLst/>
                <a:latin typeface="Times New Roman" panose="02020603050405020304" pitchFamily="18" charset="0"/>
                <a:ea typeface="Times New Roman" panose="02020603050405020304" pitchFamily="18" charset="0"/>
              </a:rPr>
              <a:t> con IA es un concepto poderoso que se usa en muchas herramientas modernas de desarrollo, como </a:t>
            </a:r>
            <a:r>
              <a:rPr lang="es-AR" sz="1800" b="1" dirty="0">
                <a:effectLst/>
                <a:latin typeface="Times New Roman" panose="02020603050405020304" pitchFamily="18" charset="0"/>
                <a:ea typeface="Times New Roman" panose="02020603050405020304" pitchFamily="18" charset="0"/>
              </a:rPr>
              <a:t>IntelliJ IDEA</a:t>
            </a:r>
            <a:r>
              <a:rPr lang="es-AR" sz="1800" dirty="0">
                <a:effectLst/>
                <a:latin typeface="Times New Roman" panose="02020603050405020304" pitchFamily="18" charset="0"/>
                <a:ea typeface="Times New Roman" panose="02020603050405020304" pitchFamily="18" charset="0"/>
              </a:rPr>
              <a:t>, </a:t>
            </a:r>
            <a:r>
              <a:rPr lang="es-AR" sz="1800" b="1" dirty="0" err="1">
                <a:effectLst/>
                <a:latin typeface="Times New Roman" panose="02020603050405020304" pitchFamily="18" charset="0"/>
                <a:ea typeface="Times New Roman" panose="02020603050405020304" pitchFamily="18" charset="0"/>
              </a:rPr>
              <a:t>PyCharm</a:t>
            </a:r>
            <a:r>
              <a:rPr lang="es-AR" sz="1800" dirty="0">
                <a:effectLst/>
                <a:latin typeface="Times New Roman" panose="02020603050405020304" pitchFamily="18" charset="0"/>
                <a:ea typeface="Times New Roman" panose="02020603050405020304" pitchFamily="18" charset="0"/>
              </a:rPr>
              <a:t> y </a:t>
            </a:r>
            <a:r>
              <a:rPr lang="es-AR" sz="1800" b="1" dirty="0">
                <a:effectLst/>
                <a:latin typeface="Times New Roman" panose="02020603050405020304" pitchFamily="18" charset="0"/>
                <a:ea typeface="Times New Roman" panose="02020603050405020304" pitchFamily="18" charset="0"/>
              </a:rPr>
              <a:t>Visual Studio </a:t>
            </a:r>
            <a:r>
              <a:rPr lang="es-AR" sz="1800" b="1" dirty="0" err="1">
                <a:effectLst/>
                <a:latin typeface="Times New Roman" panose="02020603050405020304" pitchFamily="18" charset="0"/>
                <a:ea typeface="Times New Roman" panose="02020603050405020304" pitchFamily="18" charset="0"/>
              </a:rPr>
              <a:t>Code</a:t>
            </a:r>
            <a:r>
              <a:rPr lang="es-AR" sz="1800" dirty="0">
                <a:effectLst/>
                <a:latin typeface="Times New Roman" panose="02020603050405020304" pitchFamily="18" charset="0"/>
                <a:ea typeface="Times New Roman" panose="02020603050405020304" pitchFamily="18" charset="0"/>
              </a:rPr>
              <a:t>. Estas herramientas son capaces de analizar código escrito y detectar patrones ineficientes, sugiriendo refactorizaciones automáticas para mejorar la calidad del código, su rendimiento y su mantenibilidad.</a:t>
            </a:r>
            <a:endParaRPr lang="en-US" sz="1800" dirty="0">
              <a:effectLst/>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a:t>
            </a:r>
            <a:r>
              <a:rPr lang="en-US" sz="1800" b="1" dirty="0" err="1">
                <a:effectLst/>
                <a:latin typeface="Times New Roman" panose="02020603050405020304" pitchFamily="18" charset="0"/>
                <a:ea typeface="Times New Roman" panose="02020603050405020304" pitchFamily="18" charset="0"/>
              </a:rPr>
              <a:t>Cómo</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Funciona</a:t>
            </a:r>
            <a:r>
              <a:rPr lang="en-US" sz="1800" b="1" dirty="0">
                <a:effectLst/>
                <a:latin typeface="Times New Roman" panose="02020603050405020304" pitchFamily="18" charset="0"/>
                <a:ea typeface="Times New Roman" panose="02020603050405020304" pitchFamily="18" charset="0"/>
              </a:rPr>
              <a:t> la </a:t>
            </a:r>
            <a:r>
              <a:rPr lang="en-US" sz="1800" b="1" dirty="0" err="1">
                <a:effectLst/>
                <a:latin typeface="Times New Roman" panose="02020603050405020304" pitchFamily="18" charset="0"/>
                <a:ea typeface="Times New Roman" panose="02020603050405020304" pitchFamily="18" charset="0"/>
              </a:rPr>
              <a:t>Refactorización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Inteligente</a:t>
            </a:r>
            <a:r>
              <a:rPr lang="en-US" sz="1800" b="1" dirty="0">
                <a:effectLst/>
                <a:latin typeface="Times New Roman" panose="02020603050405020304" pitchFamily="18" charset="0"/>
                <a:ea typeface="Times New Roman" panose="02020603050405020304" pitchFamily="18" charset="0"/>
              </a:rPr>
              <a:t>?</a:t>
            </a:r>
          </a:p>
          <a:p>
            <a:r>
              <a:rPr lang="en-US" sz="1800" dirty="0" err="1">
                <a:effectLst/>
                <a:latin typeface="Times New Roman" panose="02020603050405020304" pitchFamily="18" charset="0"/>
                <a:ea typeface="Times New Roman" panose="02020603050405020304" pitchFamily="18" charset="0"/>
              </a:rPr>
              <a:t>Estas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herramientas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utilizan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análisis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estático</a:t>
            </a:r>
            <a:r>
              <a:rPr lang="en-US" sz="1800" dirty="0">
                <a:effectLst/>
                <a:latin typeface="Times New Roman" panose="02020603050405020304" pitchFamily="18" charset="0"/>
                <a:ea typeface="Times New Roman" panose="02020603050405020304" pitchFamily="18" charset="0"/>
              </a:rPr>
              <a:t> de </a:t>
            </a:r>
            <a:r>
              <a:rPr lang="en-US" sz="1800" dirty="0" err="1">
                <a:effectLst/>
                <a:latin typeface="Times New Roman" panose="02020603050405020304" pitchFamily="18" charset="0"/>
                <a:ea typeface="Times New Roman" panose="02020603050405020304" pitchFamily="18" charset="0"/>
              </a:rPr>
              <a:t>código</a:t>
            </a:r>
            <a:r>
              <a:rPr lang="en-US" sz="1800" dirty="0">
                <a:effectLst/>
                <a:latin typeface="Times New Roman" panose="02020603050405020304" pitchFamily="18" charset="0"/>
                <a:ea typeface="Times New Roman" panose="02020603050405020304" pitchFamily="18" charset="0"/>
              </a:rPr>
              <a:t> y </a:t>
            </a:r>
            <a:r>
              <a:rPr lang="en-US" sz="1800" dirty="0" err="1">
                <a:effectLst/>
                <a:latin typeface="Times New Roman" panose="02020603050405020304" pitchFamily="18" charset="0"/>
                <a:ea typeface="Times New Roman" panose="02020603050405020304" pitchFamily="18" charset="0"/>
              </a:rPr>
              <a:t>aprendizaje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automático</a:t>
            </a:r>
            <a:r>
              <a:rPr lang="en-US" sz="1800" dirty="0">
                <a:effectLst/>
                <a:latin typeface="Times New Roman" panose="02020603050405020304" pitchFamily="18" charset="0"/>
                <a:ea typeface="Times New Roman" panose="02020603050405020304" pitchFamily="18" charset="0"/>
              </a:rPr>
              <a:t> para </a:t>
            </a:r>
            <a:r>
              <a:rPr lang="en-US" sz="1800" dirty="0" err="1">
                <a:effectLst/>
                <a:latin typeface="Times New Roman" panose="02020603050405020304" pitchFamily="18" charset="0"/>
                <a:ea typeface="Times New Roman" panose="02020603050405020304" pitchFamily="18" charset="0"/>
              </a:rPr>
              <a:t>encontrar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malos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olores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código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como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duplicación</a:t>
            </a:r>
            <a:r>
              <a:rPr lang="en-US" sz="1800" dirty="0">
                <a:effectLst/>
                <a:latin typeface="Times New Roman" panose="02020603050405020304" pitchFamily="18" charset="0"/>
                <a:ea typeface="Times New Roman" panose="02020603050405020304" pitchFamily="18" charset="0"/>
              </a:rPr>
              <a:t> de </a:t>
            </a:r>
            <a:r>
              <a:rPr lang="en-US" sz="1800" dirty="0" err="1">
                <a:effectLst/>
                <a:latin typeface="Times New Roman" panose="02020603050405020304" pitchFamily="18" charset="0"/>
                <a:ea typeface="Times New Roman" panose="02020603050405020304" pitchFamily="18" charset="0"/>
              </a:rPr>
              <a:t>código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bucles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anidados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ineficientes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código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difícil</a:t>
            </a:r>
            <a:r>
              <a:rPr lang="en-US" sz="1800" dirty="0">
                <a:effectLst/>
                <a:latin typeface="Times New Roman" panose="02020603050405020304" pitchFamily="18" charset="0"/>
                <a:ea typeface="Times New Roman" panose="02020603050405020304" pitchFamily="18" charset="0"/>
              </a:rPr>
              <a:t> de </a:t>
            </a:r>
            <a:r>
              <a:rPr lang="en-US" sz="1800" dirty="0" err="1">
                <a:effectLst/>
                <a:latin typeface="Times New Roman" panose="02020603050405020304" pitchFamily="18" charset="0"/>
                <a:ea typeface="Times New Roman" panose="02020603050405020304" pitchFamily="18" charset="0"/>
              </a:rPr>
              <a:t>mantener</a:t>
            </a:r>
            <a:r>
              <a:rPr lang="en-US" sz="1800" dirty="0">
                <a:effectLst/>
                <a:latin typeface="Times New Roman" panose="02020603050405020304" pitchFamily="18" charset="0"/>
                <a:ea typeface="Times New Roman" panose="02020603050405020304" pitchFamily="18" charset="0"/>
              </a:rPr>
              <a:t> o </a:t>
            </a:r>
            <a:r>
              <a:rPr lang="en-US" sz="1800" dirty="0" err="1">
                <a:effectLst/>
                <a:latin typeface="Times New Roman" panose="02020603050405020304" pitchFamily="18" charset="0"/>
                <a:ea typeface="Times New Roman" panose="02020603050405020304" pitchFamily="18" charset="0"/>
              </a:rPr>
              <a:t>estructuras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redundantes</a:t>
            </a:r>
            <a:r>
              <a:rPr lang="en-US" sz="1800" dirty="0">
                <a:effectLst/>
                <a:latin typeface="Times New Roman" panose="02020603050405020304" pitchFamily="18" charset="0"/>
                <a:ea typeface="Times New Roman" panose="02020603050405020304" pitchFamily="18" charset="0"/>
              </a:rPr>
              <a:t>. Una </a:t>
            </a:r>
            <a:r>
              <a:rPr lang="en-US" sz="1800" dirty="0" err="1">
                <a:effectLst/>
                <a:latin typeface="Times New Roman" panose="02020603050405020304" pitchFamily="18" charset="0"/>
                <a:ea typeface="Times New Roman" panose="02020603050405020304" pitchFamily="18" charset="0"/>
              </a:rPr>
              <a:t>vez</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identificados</a:t>
            </a:r>
            <a:r>
              <a:rPr lang="en-US" sz="1800" dirty="0">
                <a:effectLst/>
                <a:latin typeface="Times New Roman" panose="02020603050405020304" pitchFamily="18" charset="0"/>
                <a:ea typeface="Times New Roman" panose="02020603050405020304" pitchFamily="18" charset="0"/>
              </a:rPr>
              <a:t>, la IA </a:t>
            </a:r>
            <a:r>
              <a:rPr lang="en-US" sz="1800" dirty="0" err="1">
                <a:effectLst/>
                <a:latin typeface="Times New Roman" panose="02020603050405020304" pitchFamily="18" charset="0"/>
                <a:ea typeface="Times New Roman" panose="02020603050405020304" pitchFamily="18" charset="0"/>
              </a:rPr>
              <a:t>puede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sugerir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mejoras</a:t>
            </a:r>
            <a:r>
              <a:rPr lang="en-US" sz="1800" dirty="0">
                <a:effectLst/>
                <a:latin typeface="Times New Roman" panose="02020603050405020304" pitchFamily="18" charset="0"/>
                <a:ea typeface="Times New Roman" panose="02020603050405020304" pitchFamily="18" charset="0"/>
              </a:rPr>
              <a:t> que </a:t>
            </a:r>
            <a:r>
              <a:rPr lang="en-US" sz="1800" dirty="0" err="1">
                <a:effectLst/>
                <a:latin typeface="Times New Roman" panose="02020603050405020304" pitchFamily="18" charset="0"/>
                <a:ea typeface="Times New Roman" panose="02020603050405020304" pitchFamily="18" charset="0"/>
              </a:rPr>
              <a:t>hagan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código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eficiente</a:t>
            </a:r>
            <a:r>
              <a:rPr lang="en-US" sz="1800" dirty="0">
                <a:effectLst/>
                <a:latin typeface="Times New Roman" panose="02020603050405020304" pitchFamily="18" charset="0"/>
                <a:ea typeface="Times New Roman" panose="02020603050405020304" pitchFamily="18" charset="0"/>
              </a:rPr>
              <a:t> y legible.</a:t>
            </a:r>
          </a:p>
          <a:p>
            <a:endParaRPr lang="en-US" dirty="0">
              <a:effectLst/>
            </a:endParaRPr>
          </a:p>
        </p:txBody>
      </p:sp>
    </p:spTree>
    <p:extLst>
      <p:ext uri="{BB962C8B-B14F-4D97-AF65-F5344CB8AC3E}">
        <p14:creationId xmlns:p14="http://schemas.microsoft.com/office/powerpoint/2010/main" val="14943406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05797"/>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Refactorización Inteligente</a:t>
            </a:r>
            <a:r>
              <a:rPr lang="es-AR" sz="1800" dirty="0">
                <a:effectLst/>
                <a:latin typeface="Times New Roman" panose="02020603050405020304" pitchFamily="18" charset="0"/>
                <a:ea typeface="Times New Roman" panose="02020603050405020304" pitchFamily="18" charset="0"/>
              </a:rPr>
              <a:t>:</a:t>
            </a:r>
          </a:p>
          <a:p>
            <a:endParaRPr lang="en-US" dirty="0">
              <a:effectLst/>
            </a:endParaRPr>
          </a:p>
        </p:txBody>
      </p:sp>
      <p:pic>
        <p:nvPicPr>
          <p:cNvPr id="7" name="Picture 6">
            <a:extLst>
              <a:ext uri="{FF2B5EF4-FFF2-40B4-BE49-F238E27FC236}">
                <a16:creationId xmlns:a16="http://schemas.microsoft.com/office/drawing/2014/main" id="{242EF66C-4AD3-4741-9382-8C3713E428AE}"/>
              </a:ext>
            </a:extLst>
          </p:cNvPr>
          <p:cNvPicPr>
            <a:picLocks noChangeAspect="1"/>
          </p:cNvPicPr>
          <p:nvPr/>
        </p:nvPicPr>
        <p:blipFill>
          <a:blip r:embed="rId2"/>
          <a:stretch>
            <a:fillRect/>
          </a:stretch>
        </p:blipFill>
        <p:spPr>
          <a:xfrm>
            <a:off x="721969" y="1982156"/>
            <a:ext cx="8641949" cy="4291322"/>
          </a:xfrm>
          <a:prstGeom prst="rect">
            <a:avLst/>
          </a:prstGeom>
        </p:spPr>
      </p:pic>
    </p:spTree>
    <p:extLst>
      <p:ext uri="{BB962C8B-B14F-4D97-AF65-F5344CB8AC3E}">
        <p14:creationId xmlns:p14="http://schemas.microsoft.com/office/powerpoint/2010/main" val="35714626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05797"/>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Refactorización Inteligente</a:t>
            </a:r>
            <a:r>
              <a:rPr lang="es-AR" sz="1800" dirty="0">
                <a:effectLst/>
                <a:latin typeface="Times New Roman" panose="02020603050405020304" pitchFamily="18" charset="0"/>
                <a:ea typeface="Times New Roman" panose="02020603050405020304" pitchFamily="18" charset="0"/>
              </a:rPr>
              <a:t>:</a:t>
            </a:r>
          </a:p>
          <a:p>
            <a:endParaRPr lang="en-US" dirty="0">
              <a:effectLst/>
            </a:endParaRPr>
          </a:p>
        </p:txBody>
      </p:sp>
      <p:pic>
        <p:nvPicPr>
          <p:cNvPr id="4" name="Picture 3">
            <a:extLst>
              <a:ext uri="{FF2B5EF4-FFF2-40B4-BE49-F238E27FC236}">
                <a16:creationId xmlns:a16="http://schemas.microsoft.com/office/drawing/2014/main" id="{460935F7-7569-E03F-0D7C-0CC34EEBC566}"/>
              </a:ext>
            </a:extLst>
          </p:cNvPr>
          <p:cNvPicPr>
            <a:picLocks noChangeAspect="1"/>
          </p:cNvPicPr>
          <p:nvPr/>
        </p:nvPicPr>
        <p:blipFill>
          <a:blip r:embed="rId2"/>
          <a:stretch>
            <a:fillRect/>
          </a:stretch>
        </p:blipFill>
        <p:spPr>
          <a:xfrm>
            <a:off x="525200" y="1858442"/>
            <a:ext cx="6562725" cy="4403462"/>
          </a:xfrm>
          <a:prstGeom prst="rect">
            <a:avLst/>
          </a:prstGeom>
        </p:spPr>
      </p:pic>
    </p:spTree>
    <p:extLst>
      <p:ext uri="{BB962C8B-B14F-4D97-AF65-F5344CB8AC3E}">
        <p14:creationId xmlns:p14="http://schemas.microsoft.com/office/powerpoint/2010/main" val="39969026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05797"/>
            <a:ext cx="10748059" cy="4581745"/>
          </a:xfrm>
        </p:spPr>
        <p:txBody>
          <a:bodyPr>
            <a:normAutofit/>
          </a:bodyPr>
          <a:lstStyle/>
          <a:p>
            <a:pPr>
              <a:lnSpc>
                <a:spcPct val="107000"/>
              </a:lnSpc>
              <a:spcBef>
                <a:spcPts val="200"/>
              </a:spcBef>
            </a:pPr>
            <a:r>
              <a:rPr lang="es-AR" sz="1800" i="0" kern="100" dirty="0">
                <a:effectLst/>
                <a:latin typeface="Calibri Light" panose="020F0302020204030204" pitchFamily="34" charset="0"/>
                <a:ea typeface="Times New Roman" panose="02020603050405020304" pitchFamily="18" charset="0"/>
                <a:cs typeface="Times New Roman" panose="02020603050405020304" pitchFamily="18" charset="0"/>
              </a:rPr>
              <a:t>Herramientas Que Implementan Refactorización Inteligente Basada en IA</a:t>
            </a:r>
            <a:endParaRPr lang="en-US" sz="1800" i="1" kern="100"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AR" sz="1800" dirty="0" err="1">
                <a:effectLst/>
                <a:latin typeface="Times New Roman" panose="02020603050405020304" pitchFamily="18" charset="0"/>
                <a:ea typeface="Times New Roman" panose="02020603050405020304" pitchFamily="18" charset="0"/>
              </a:rPr>
              <a:t>PyCharm</a:t>
            </a:r>
            <a:r>
              <a:rPr lang="es-AR" sz="1800" dirty="0">
                <a:effectLst/>
                <a:latin typeface="Times New Roman" panose="02020603050405020304" pitchFamily="18" charset="0"/>
                <a:ea typeface="Times New Roman" panose="02020603050405020304" pitchFamily="18" charset="0"/>
              </a:rPr>
              <a:t> (</a:t>
            </a:r>
            <a:r>
              <a:rPr lang="es-AR" sz="1800" dirty="0" err="1">
                <a:effectLst/>
                <a:latin typeface="Times New Roman" panose="02020603050405020304" pitchFamily="18" charset="0"/>
                <a:ea typeface="Times New Roman" panose="02020603050405020304" pitchFamily="18" charset="0"/>
              </a:rPr>
              <a:t>JetBrains</a:t>
            </a:r>
            <a:r>
              <a:rPr lang="es-AR" sz="1800" dirty="0">
                <a:effectLst/>
                <a:latin typeface="Times New Roman" panose="02020603050405020304" pitchFamily="18" charset="0"/>
                <a:ea typeface="Times New Roman" panose="02020603050405020304" pitchFamily="18" charset="0"/>
              </a:rPr>
              <a:t>): </a:t>
            </a:r>
            <a:r>
              <a:rPr lang="es-AR" sz="1800" dirty="0" err="1">
                <a:effectLst/>
                <a:latin typeface="Times New Roman" panose="02020603050405020304" pitchFamily="18" charset="0"/>
                <a:ea typeface="Times New Roman" panose="02020603050405020304" pitchFamily="18" charset="0"/>
              </a:rPr>
              <a:t>PyCharm</a:t>
            </a:r>
            <a:r>
              <a:rPr lang="es-AR" sz="1800" dirty="0">
                <a:effectLst/>
                <a:latin typeface="Times New Roman" panose="02020603050405020304" pitchFamily="18" charset="0"/>
                <a:ea typeface="Times New Roman" panose="02020603050405020304" pitchFamily="18" charset="0"/>
              </a:rPr>
              <a:t> utiliza refactorización inteligente con IA para identificar patrones ineficientes, sugerir cambios y hacer que el código sea más limpio y eficiente. También detecta bucles redundantes, variables innecesarias y errores comunes. En </a:t>
            </a:r>
            <a:r>
              <a:rPr lang="es-AR" sz="1800" dirty="0" err="1">
                <a:effectLst/>
                <a:latin typeface="Times New Roman" panose="02020603050405020304" pitchFamily="18" charset="0"/>
                <a:ea typeface="Times New Roman" panose="02020603050405020304" pitchFamily="18" charset="0"/>
              </a:rPr>
              <a:t>PyCharm</a:t>
            </a:r>
            <a:r>
              <a:rPr lang="es-AR" sz="1800" dirty="0">
                <a:effectLst/>
                <a:latin typeface="Times New Roman" panose="02020603050405020304" pitchFamily="18" charset="0"/>
                <a:ea typeface="Times New Roman" panose="02020603050405020304" pitchFamily="18" charset="0"/>
              </a:rPr>
              <a:t> se instala el </a:t>
            </a:r>
            <a:r>
              <a:rPr lang="es-AR" sz="1800" dirty="0" err="1">
                <a:effectLst/>
                <a:latin typeface="Times New Roman" panose="02020603050405020304" pitchFamily="18" charset="0"/>
                <a:ea typeface="Times New Roman" panose="02020603050405020304" pitchFamily="18" charset="0"/>
              </a:rPr>
              <a:t>plug</a:t>
            </a:r>
            <a:r>
              <a:rPr lang="es-AR" sz="1800" dirty="0">
                <a:effectLst/>
                <a:latin typeface="Times New Roman" panose="02020603050405020304" pitchFamily="18" charset="0"/>
                <a:ea typeface="Times New Roman" panose="02020603050405020304" pitchFamily="18" charset="0"/>
              </a:rPr>
              <a:t>-in</a:t>
            </a:r>
            <a:endParaRPr lang="en-US" sz="1800" dirty="0">
              <a:effectLst/>
              <a:latin typeface="Times New Roman" panose="02020603050405020304" pitchFamily="18" charset="0"/>
              <a:ea typeface="Times New Roman" panose="02020603050405020304" pitchFamily="18" charset="0"/>
            </a:endParaRPr>
          </a:p>
          <a:p>
            <a:pPr marL="285750" indent="-285750">
              <a:buFont typeface="Symbol" panose="05050102010706020507" pitchFamily="18" charset="2"/>
              <a:buChar char="·"/>
            </a:pPr>
            <a:r>
              <a:rPr lang="es-AR" sz="1800" dirty="0" err="1">
                <a:effectLst/>
                <a:latin typeface="Times New Roman" panose="02020603050405020304" pitchFamily="18" charset="0"/>
                <a:ea typeface="Times New Roman" panose="02020603050405020304" pitchFamily="18" charset="0"/>
              </a:rPr>
              <a:t>Tabnine</a:t>
            </a:r>
            <a:r>
              <a:rPr lang="es-AR" sz="1800" dirty="0">
                <a:effectLst/>
                <a:latin typeface="Times New Roman" panose="02020603050405020304" pitchFamily="18" charset="0"/>
                <a:ea typeface="Times New Roman" panose="02020603050405020304" pitchFamily="18" charset="0"/>
              </a:rPr>
              <a:t>: Utiliza IA para ofrecer sugerencias de código autocompletado basadas en patrones aprendidos de grandes bases de datos de código. </a:t>
            </a:r>
            <a:r>
              <a:rPr lang="es-AR" sz="1800" dirty="0" err="1">
                <a:effectLst/>
                <a:latin typeface="Times New Roman" panose="02020603050405020304" pitchFamily="18" charset="0"/>
                <a:ea typeface="Times New Roman" panose="02020603050405020304" pitchFamily="18" charset="0"/>
              </a:rPr>
              <a:t>Tabnine</a:t>
            </a:r>
            <a:r>
              <a:rPr lang="es-AR" sz="1800" dirty="0">
                <a:effectLst/>
                <a:latin typeface="Times New Roman" panose="02020603050405020304" pitchFamily="18" charset="0"/>
                <a:ea typeface="Times New Roman" panose="02020603050405020304" pitchFamily="18" charset="0"/>
              </a:rPr>
              <a:t> puede detectar cuando el código se puede simplificar o mejorar.</a:t>
            </a:r>
          </a:p>
          <a:p>
            <a:pPr marL="285750" indent="-285750">
              <a:buFont typeface="Symbol" panose="05050102010706020507" pitchFamily="18" charset="2"/>
              <a:buChar char="·"/>
            </a:pPr>
            <a:r>
              <a:rPr lang="es-AR" dirty="0">
                <a:latin typeface="Times New Roman" panose="02020603050405020304" pitchFamily="18" charset="0"/>
                <a:ea typeface="Times New Roman" panose="02020603050405020304" pitchFamily="18" charset="0"/>
              </a:rPr>
              <a:t>GitHub </a:t>
            </a:r>
            <a:r>
              <a:rPr lang="es-AR" dirty="0" err="1">
                <a:latin typeface="Times New Roman" panose="02020603050405020304" pitchFamily="18" charset="0"/>
                <a:ea typeface="Times New Roman" panose="02020603050405020304" pitchFamily="18" charset="0"/>
              </a:rPr>
              <a:t>Copilot</a:t>
            </a:r>
            <a:endParaRPr lang="es-AR" dirty="0">
              <a:latin typeface="Times New Roman" panose="02020603050405020304" pitchFamily="18" charset="0"/>
              <a:ea typeface="Times New Roman" panose="02020603050405020304" pitchFamily="18" charset="0"/>
            </a:endParaRPr>
          </a:p>
          <a:p>
            <a:pPr marL="285750" indent="-285750">
              <a:buFont typeface="Symbol" panose="05050102010706020507" pitchFamily="18" charset="2"/>
              <a:buChar char="·"/>
            </a:pPr>
            <a:r>
              <a:rPr lang="es-AR" sz="1800" dirty="0">
                <a:effectLst/>
                <a:latin typeface="Times New Roman" panose="02020603050405020304" pitchFamily="18" charset="0"/>
                <a:ea typeface="Times New Roman" panose="02020603050405020304" pitchFamily="18" charset="0"/>
              </a:rPr>
              <a:t>PMD</a:t>
            </a:r>
          </a:p>
          <a:p>
            <a:pPr marL="285750" indent="-285750">
              <a:buFont typeface="Symbol" panose="05050102010706020507" pitchFamily="18" charset="2"/>
              <a:buChar char="·"/>
            </a:pPr>
            <a:r>
              <a:rPr lang="es-AR" dirty="0">
                <a:latin typeface="Times New Roman" panose="02020603050405020304" pitchFamily="18" charset="0"/>
                <a:ea typeface="Times New Roman" panose="02020603050405020304" pitchFamily="18" charset="0"/>
              </a:rPr>
              <a:t>Apache </a:t>
            </a:r>
            <a:r>
              <a:rPr lang="es-AR" dirty="0" err="1">
                <a:latin typeface="Times New Roman" panose="02020603050405020304" pitchFamily="18" charset="0"/>
                <a:ea typeface="Times New Roman" panose="02020603050405020304" pitchFamily="18" charset="0"/>
              </a:rPr>
              <a:t>Jmeter</a:t>
            </a:r>
            <a:endParaRPr lang="es-AR" dirty="0">
              <a:latin typeface="Times New Roman" panose="02020603050405020304" pitchFamily="18" charset="0"/>
              <a:ea typeface="Times New Roman" panose="02020603050405020304" pitchFamily="18" charset="0"/>
            </a:endParaRPr>
          </a:p>
          <a:p>
            <a:pPr marL="285750" indent="-285750">
              <a:buFont typeface="Symbol" panose="05050102010706020507" pitchFamily="18" charset="2"/>
              <a:buChar char="·"/>
            </a:pPr>
            <a:r>
              <a:rPr lang="en-US" dirty="0" err="1"/>
              <a:t>DeepCode</a:t>
            </a:r>
            <a:r>
              <a:rPr lang="en-US" dirty="0"/>
              <a:t> AI</a:t>
            </a:r>
            <a:endParaRPr lang="en-US" sz="1800" dirty="0">
              <a:effectLst/>
              <a:latin typeface="Times New Roman" panose="02020603050405020304" pitchFamily="18" charset="0"/>
              <a:ea typeface="Times New Roman" panose="02020603050405020304" pitchFamily="18" charset="0"/>
            </a:endParaRPr>
          </a:p>
          <a:p>
            <a:endParaRPr lang="en-US" dirty="0">
              <a:effectLst/>
            </a:endParaRPr>
          </a:p>
        </p:txBody>
      </p:sp>
    </p:spTree>
    <p:extLst>
      <p:ext uri="{BB962C8B-B14F-4D97-AF65-F5344CB8AC3E}">
        <p14:creationId xmlns:p14="http://schemas.microsoft.com/office/powerpoint/2010/main" val="39676045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350334"/>
            <a:ext cx="10748059" cy="4880345"/>
          </a:xfrm>
        </p:spPr>
        <p:txBody>
          <a:bodyPr>
            <a:normAutofit lnSpcReduction="10000"/>
          </a:bodyPr>
          <a:lstStyle/>
          <a:p>
            <a:r>
              <a:rPr lang="es-ES" dirty="0" err="1"/>
              <a:t>Tabnine</a:t>
            </a:r>
            <a:r>
              <a:rPr lang="es-ES" dirty="0"/>
              <a:t> es un asistente de inteligencia artificial que ayuda a los desarrolladores a escribir código más rápido y de manera más eficiente. A diferencia de otros asistentes, </a:t>
            </a:r>
            <a:r>
              <a:rPr lang="es-ES" dirty="0" err="1"/>
              <a:t>Tabnine</a:t>
            </a:r>
            <a:r>
              <a:rPr lang="es-ES" dirty="0"/>
              <a:t> está diseñado para funcionar con una amplia gama de lenguajes de programación y se integra con muchos editores de texto y entornos de desarrollo integrado (</a:t>
            </a:r>
            <a:r>
              <a:rPr lang="es-ES" dirty="0" err="1"/>
              <a:t>IDEs</a:t>
            </a:r>
            <a:r>
              <a:rPr lang="es-ES" dirty="0"/>
              <a:t>).</a:t>
            </a:r>
          </a:p>
          <a:p>
            <a:r>
              <a:rPr lang="es-ES" b="1" dirty="0"/>
              <a:t>Características principales de </a:t>
            </a:r>
            <a:r>
              <a:rPr lang="es-ES" b="1" dirty="0" err="1"/>
              <a:t>Tabnine</a:t>
            </a:r>
            <a:r>
              <a:rPr lang="es-ES" b="1" dirty="0"/>
              <a:t>:</a:t>
            </a:r>
          </a:p>
          <a:p>
            <a:pPr>
              <a:buFont typeface="+mj-lt"/>
              <a:buAutoNum type="arabicPeriod"/>
            </a:pPr>
            <a:r>
              <a:rPr lang="es-ES" b="1" dirty="0"/>
              <a:t>Autocompletado de código basado en IA</a:t>
            </a:r>
            <a:r>
              <a:rPr lang="es-ES" dirty="0"/>
              <a:t>: </a:t>
            </a:r>
            <a:r>
              <a:rPr lang="es-ES" dirty="0" err="1"/>
              <a:t>Tabnine</a:t>
            </a:r>
            <a:r>
              <a:rPr lang="es-ES" dirty="0"/>
              <a:t> utiliza modelos de IA para predecir y completar tu código de manera contextual. A medida que se escribe, ofrece sugerencias de funciones, variables, y estructuras de control basadas en lo que has escrito antes.</a:t>
            </a:r>
          </a:p>
          <a:p>
            <a:pPr>
              <a:buFont typeface="+mj-lt"/>
              <a:buAutoNum type="arabicPeriod"/>
            </a:pPr>
            <a:r>
              <a:rPr lang="es-ES" b="1" dirty="0"/>
              <a:t>Aprende de tu propio código</a:t>
            </a:r>
            <a:r>
              <a:rPr lang="es-ES" dirty="0"/>
              <a:t>: </a:t>
            </a:r>
            <a:r>
              <a:rPr lang="es-ES" dirty="0" err="1"/>
              <a:t>Tabnine</a:t>
            </a:r>
            <a:r>
              <a:rPr lang="es-ES" dirty="0"/>
              <a:t> se adapta a tu estilo de programación y las bibliotecas que utilizas con frecuencia. A medida que lo usas más, sugiere fragmentos de código que coinciden con tu flujo de trabajo personal y los patrones que tiendes a seguir.</a:t>
            </a:r>
          </a:p>
          <a:p>
            <a:pPr>
              <a:buFont typeface="+mj-lt"/>
              <a:buAutoNum type="arabicPeriod"/>
            </a:pPr>
            <a:r>
              <a:rPr lang="es-ES" b="1" dirty="0"/>
              <a:t>Compatibilidad con múltiples lenguajes</a:t>
            </a:r>
            <a:r>
              <a:rPr lang="es-ES" dirty="0"/>
              <a:t>: </a:t>
            </a:r>
            <a:r>
              <a:rPr lang="es-ES" dirty="0" err="1"/>
              <a:t>Tabnine</a:t>
            </a:r>
            <a:r>
              <a:rPr lang="es-ES" dirty="0"/>
              <a:t> soporta lenguajes como Python, JavaScript, Java, C++, y muchos otros. Su capacidad para trabajar con diferentes lenguajes lo hace versátil para distintos tipos de proyectos.</a:t>
            </a:r>
          </a:p>
          <a:p>
            <a:pPr>
              <a:buFont typeface="+mj-lt"/>
              <a:buAutoNum type="arabicPeriod"/>
            </a:pPr>
            <a:r>
              <a:rPr lang="es-ES" b="1" dirty="0"/>
              <a:t>Soporte para herramientas colaborativas</a:t>
            </a:r>
            <a:r>
              <a:rPr lang="es-ES" dirty="0"/>
              <a:t>: </a:t>
            </a:r>
            <a:r>
              <a:rPr lang="es-ES" dirty="0" err="1"/>
              <a:t>Tabnine</a:t>
            </a:r>
            <a:r>
              <a:rPr lang="es-ES" dirty="0"/>
              <a:t> puede trabajar en proyectos colaborativos al aprender de los repositorios de tu equipo. De esta forma, el equipo puede beneficiarse de autocompletar basado en el código del proyecto compartido.</a:t>
            </a:r>
          </a:p>
        </p:txBody>
      </p:sp>
    </p:spTree>
    <p:extLst>
      <p:ext uri="{BB962C8B-B14F-4D97-AF65-F5344CB8AC3E}">
        <p14:creationId xmlns:p14="http://schemas.microsoft.com/office/powerpoint/2010/main" val="10025889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350334"/>
            <a:ext cx="10748059" cy="4880345"/>
          </a:xfrm>
        </p:spPr>
        <p:txBody>
          <a:bodyPr>
            <a:normAutofit/>
          </a:bodyPr>
          <a:lstStyle/>
          <a:p>
            <a:r>
              <a:rPr lang="es-ES" b="1" dirty="0"/>
              <a:t>Ejemplo de uso de </a:t>
            </a:r>
            <a:r>
              <a:rPr lang="es-ES" b="1" dirty="0" err="1"/>
              <a:t>Tabnine</a:t>
            </a:r>
            <a:r>
              <a:rPr lang="es-ES" b="1" dirty="0"/>
              <a:t> en Python:</a:t>
            </a:r>
          </a:p>
          <a:p>
            <a:r>
              <a:rPr lang="es-ES" b="1" dirty="0"/>
              <a:t>Instalación de </a:t>
            </a:r>
            <a:r>
              <a:rPr lang="es-ES" b="1" dirty="0" err="1"/>
              <a:t>Tabnine</a:t>
            </a:r>
            <a:r>
              <a:rPr lang="es-ES" b="1" dirty="0"/>
              <a:t>:</a:t>
            </a:r>
          </a:p>
          <a:p>
            <a:pPr>
              <a:buFont typeface="+mj-lt"/>
              <a:buAutoNum type="arabicPeriod"/>
            </a:pPr>
            <a:r>
              <a:rPr lang="es-ES" b="1" dirty="0"/>
              <a:t>Descarga </a:t>
            </a:r>
            <a:r>
              <a:rPr lang="es-ES" b="1" dirty="0" err="1"/>
              <a:t>Tabnine</a:t>
            </a:r>
            <a:r>
              <a:rPr lang="es-ES" dirty="0"/>
              <a:t> desde su sitio web oficial: </a:t>
            </a:r>
            <a:r>
              <a:rPr lang="es-ES" dirty="0">
                <a:hlinkClick r:id="rId2"/>
              </a:rPr>
              <a:t>https://www.tabnine.com/</a:t>
            </a:r>
            <a:endParaRPr lang="es-ES" dirty="0"/>
          </a:p>
          <a:p>
            <a:pPr>
              <a:buFont typeface="+mj-lt"/>
              <a:buAutoNum type="arabicPeriod"/>
            </a:pPr>
            <a:r>
              <a:rPr lang="es-ES" b="1" dirty="0"/>
              <a:t>Integrarlo con tu IDE</a:t>
            </a:r>
            <a:r>
              <a:rPr lang="es-ES" dirty="0"/>
              <a:t>: </a:t>
            </a:r>
            <a:r>
              <a:rPr lang="es-ES" dirty="0" err="1"/>
              <a:t>Tabnine</a:t>
            </a:r>
            <a:r>
              <a:rPr lang="es-ES" dirty="0"/>
              <a:t> se integra con editores de código populares como </a:t>
            </a:r>
            <a:r>
              <a:rPr lang="es-ES" dirty="0" err="1"/>
              <a:t>VSCode</a:t>
            </a:r>
            <a:r>
              <a:rPr lang="es-ES" dirty="0"/>
              <a:t>, </a:t>
            </a:r>
            <a:r>
              <a:rPr lang="es-ES" dirty="0" err="1"/>
              <a:t>PyCharm</a:t>
            </a:r>
            <a:r>
              <a:rPr lang="es-ES" dirty="0"/>
              <a:t>, Sublime Text, y otros. Al instalar el plugin correspondiente para tu editor, </a:t>
            </a:r>
            <a:r>
              <a:rPr lang="es-ES" dirty="0" err="1"/>
              <a:t>Tabnine</a:t>
            </a:r>
            <a:r>
              <a:rPr lang="es-ES" dirty="0"/>
              <a:t> comenzará a ofrecerte sugerencias basadas en IA.</a:t>
            </a:r>
          </a:p>
          <a:p>
            <a:r>
              <a:rPr lang="es-ES" b="1" dirty="0"/>
              <a:t>Ejemplo de código en Python con autocompletado de </a:t>
            </a:r>
            <a:r>
              <a:rPr lang="es-ES" b="1" dirty="0" err="1"/>
              <a:t>Tabnine</a:t>
            </a:r>
            <a:r>
              <a:rPr lang="es-ES" b="1" dirty="0"/>
              <a:t>:</a:t>
            </a:r>
          </a:p>
          <a:p>
            <a:r>
              <a:rPr lang="es-ES" dirty="0"/>
              <a:t>Supón que estás trabajando en un código donde necesitas manipular una lista de números.</a:t>
            </a:r>
          </a:p>
        </p:txBody>
      </p:sp>
    </p:spTree>
    <p:extLst>
      <p:ext uri="{BB962C8B-B14F-4D97-AF65-F5344CB8AC3E}">
        <p14:creationId xmlns:p14="http://schemas.microsoft.com/office/powerpoint/2010/main" val="29144074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350334"/>
            <a:ext cx="10748059" cy="4880345"/>
          </a:xfrm>
        </p:spPr>
        <p:txBody>
          <a:bodyPr>
            <a:normAutofit/>
          </a:bodyPr>
          <a:lstStyle/>
          <a:p>
            <a:r>
              <a:rPr lang="es-ES" dirty="0"/>
              <a:t># Definimos una lista de números</a:t>
            </a:r>
          </a:p>
          <a:p>
            <a:r>
              <a:rPr lang="es-ES" dirty="0" err="1"/>
              <a:t>numbers</a:t>
            </a:r>
            <a:r>
              <a:rPr lang="es-ES" dirty="0"/>
              <a:t> = [10, 20, 30, 40, 50]</a:t>
            </a:r>
          </a:p>
          <a:p>
            <a:endParaRPr lang="es-ES" dirty="0"/>
          </a:p>
          <a:p>
            <a:r>
              <a:rPr lang="es-ES" dirty="0"/>
              <a:t># Al escribir el siguiente código, </a:t>
            </a:r>
            <a:r>
              <a:rPr lang="es-ES" dirty="0" err="1"/>
              <a:t>Tabnine</a:t>
            </a:r>
            <a:r>
              <a:rPr lang="es-ES" dirty="0"/>
              <a:t> sugerirá operaciones comunes para listas, como </a:t>
            </a:r>
            <a:r>
              <a:rPr lang="es-ES" dirty="0" err="1"/>
              <a:t>append</a:t>
            </a:r>
            <a:r>
              <a:rPr lang="es-ES" dirty="0"/>
              <a:t>, </a:t>
            </a:r>
            <a:r>
              <a:rPr lang="es-ES" dirty="0" err="1"/>
              <a:t>remove</a:t>
            </a:r>
            <a:r>
              <a:rPr lang="es-ES" dirty="0"/>
              <a:t>, etc.</a:t>
            </a:r>
          </a:p>
          <a:p>
            <a:r>
              <a:rPr lang="es-ES" dirty="0" err="1"/>
              <a:t>numbers.append</a:t>
            </a:r>
            <a:r>
              <a:rPr lang="es-ES" dirty="0"/>
              <a:t>(60)</a:t>
            </a:r>
          </a:p>
          <a:p>
            <a:endParaRPr lang="es-ES" dirty="0"/>
          </a:p>
          <a:p>
            <a:r>
              <a:rPr lang="es-ES" dirty="0"/>
              <a:t># También puede sugerir código para iterar sobre la lista, como el siguiente:</a:t>
            </a:r>
          </a:p>
          <a:p>
            <a:r>
              <a:rPr lang="es-ES" dirty="0" err="1"/>
              <a:t>for</a:t>
            </a:r>
            <a:r>
              <a:rPr lang="es-ES" dirty="0"/>
              <a:t> </a:t>
            </a:r>
            <a:r>
              <a:rPr lang="es-ES" dirty="0" err="1"/>
              <a:t>num</a:t>
            </a:r>
            <a:r>
              <a:rPr lang="es-ES" dirty="0"/>
              <a:t> in </a:t>
            </a:r>
            <a:r>
              <a:rPr lang="es-ES" dirty="0" err="1"/>
              <a:t>numbers</a:t>
            </a:r>
            <a:r>
              <a:rPr lang="es-ES" dirty="0"/>
              <a:t>:</a:t>
            </a:r>
          </a:p>
          <a:p>
            <a:r>
              <a:rPr lang="es-ES" dirty="0"/>
              <a:t>    </a:t>
            </a:r>
            <a:r>
              <a:rPr lang="es-ES" dirty="0" err="1"/>
              <a:t>print</a:t>
            </a:r>
            <a:r>
              <a:rPr lang="es-ES" dirty="0"/>
              <a:t>(</a:t>
            </a:r>
            <a:r>
              <a:rPr lang="es-ES" dirty="0" err="1"/>
              <a:t>num</a:t>
            </a:r>
            <a:r>
              <a:rPr lang="es-ES" dirty="0"/>
              <a:t>)</a:t>
            </a:r>
          </a:p>
          <a:p>
            <a:endParaRPr lang="es-ES" dirty="0"/>
          </a:p>
          <a:p>
            <a:r>
              <a:rPr lang="es-ES" dirty="0"/>
              <a:t># Además, </a:t>
            </a:r>
            <a:r>
              <a:rPr lang="es-ES" dirty="0" err="1"/>
              <a:t>Tabnine</a:t>
            </a:r>
            <a:r>
              <a:rPr lang="es-ES" dirty="0"/>
              <a:t> es capaz de sugerir patrones más complejos, como ordenar o filtrar la lista:</a:t>
            </a:r>
          </a:p>
          <a:p>
            <a:r>
              <a:rPr lang="es-ES" dirty="0" err="1"/>
              <a:t>sorted_numbers</a:t>
            </a:r>
            <a:r>
              <a:rPr lang="es-ES" dirty="0"/>
              <a:t> = </a:t>
            </a:r>
            <a:r>
              <a:rPr lang="es-ES" dirty="0" err="1"/>
              <a:t>sorted</a:t>
            </a:r>
            <a:r>
              <a:rPr lang="es-ES" dirty="0"/>
              <a:t>(</a:t>
            </a:r>
            <a:r>
              <a:rPr lang="es-ES" dirty="0" err="1"/>
              <a:t>numbers</a:t>
            </a:r>
            <a:r>
              <a:rPr lang="es-ES" dirty="0"/>
              <a:t>)</a:t>
            </a:r>
          </a:p>
          <a:p>
            <a:r>
              <a:rPr lang="es-ES" dirty="0" err="1"/>
              <a:t>filtered_numbers</a:t>
            </a:r>
            <a:r>
              <a:rPr lang="es-ES" dirty="0"/>
              <a:t> = [</a:t>
            </a:r>
            <a:r>
              <a:rPr lang="es-ES" dirty="0" err="1"/>
              <a:t>num</a:t>
            </a:r>
            <a:r>
              <a:rPr lang="es-ES" dirty="0"/>
              <a:t> </a:t>
            </a:r>
            <a:r>
              <a:rPr lang="es-ES" dirty="0" err="1"/>
              <a:t>for</a:t>
            </a:r>
            <a:r>
              <a:rPr lang="es-ES" dirty="0"/>
              <a:t> </a:t>
            </a:r>
            <a:r>
              <a:rPr lang="es-ES" dirty="0" err="1"/>
              <a:t>num</a:t>
            </a:r>
            <a:r>
              <a:rPr lang="es-ES" dirty="0"/>
              <a:t> in </a:t>
            </a:r>
            <a:r>
              <a:rPr lang="es-ES" dirty="0" err="1"/>
              <a:t>numbers</a:t>
            </a:r>
            <a:r>
              <a:rPr lang="es-ES" dirty="0"/>
              <a:t> </a:t>
            </a:r>
            <a:r>
              <a:rPr lang="es-ES" dirty="0" err="1"/>
              <a:t>if</a:t>
            </a:r>
            <a:r>
              <a:rPr lang="es-ES" dirty="0"/>
              <a:t> </a:t>
            </a:r>
            <a:r>
              <a:rPr lang="es-ES" dirty="0" err="1"/>
              <a:t>num</a:t>
            </a:r>
            <a:r>
              <a:rPr lang="es-ES" dirty="0"/>
              <a:t> &gt; 30]</a:t>
            </a:r>
          </a:p>
          <a:p>
            <a:endParaRPr lang="es-ES" dirty="0"/>
          </a:p>
        </p:txBody>
      </p:sp>
    </p:spTree>
    <p:extLst>
      <p:ext uri="{BB962C8B-B14F-4D97-AF65-F5344CB8AC3E}">
        <p14:creationId xmlns:p14="http://schemas.microsoft.com/office/powerpoint/2010/main" val="23110021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350334"/>
            <a:ext cx="10748059" cy="4880345"/>
          </a:xfrm>
        </p:spPr>
        <p:txBody>
          <a:bodyPr>
            <a:normAutofit/>
          </a:bodyPr>
          <a:lstStyle/>
          <a:p>
            <a:r>
              <a:rPr lang="es-ES" dirty="0"/>
              <a:t>En este caso, </a:t>
            </a:r>
            <a:r>
              <a:rPr lang="es-ES" dirty="0" err="1"/>
              <a:t>Tabnine</a:t>
            </a:r>
            <a:r>
              <a:rPr lang="es-ES" dirty="0"/>
              <a:t> analiza el código a medida que lo escribes y te sugiere funciones comunes o patrones útiles, como ordenar y filtrar listas. Esto no solo ahorra tiempo, sino que también reduce la posibilidad de cometer errores.</a:t>
            </a:r>
          </a:p>
          <a:p>
            <a:r>
              <a:rPr lang="es-ES" b="1" dirty="0"/>
              <a:t>Ventajas de usar </a:t>
            </a:r>
            <a:r>
              <a:rPr lang="es-ES" b="1" dirty="0" err="1"/>
              <a:t>Tabnine</a:t>
            </a:r>
            <a:r>
              <a:rPr lang="es-ES" b="1" dirty="0"/>
              <a:t>:</a:t>
            </a:r>
          </a:p>
          <a:p>
            <a:pPr>
              <a:buFont typeface="Arial" panose="020B0604020202020204" pitchFamily="34" charset="0"/>
              <a:buChar char="•"/>
            </a:pPr>
            <a:r>
              <a:rPr lang="es-ES" b="1" dirty="0"/>
              <a:t>Rápido y eficiente</a:t>
            </a:r>
            <a:r>
              <a:rPr lang="es-ES" dirty="0"/>
              <a:t>: </a:t>
            </a:r>
            <a:r>
              <a:rPr lang="es-ES" dirty="0" err="1"/>
              <a:t>Tabnine</a:t>
            </a:r>
            <a:r>
              <a:rPr lang="es-ES" dirty="0"/>
              <a:t> genera sugerencias en tiempo real, lo que te permite escribir código más rápido sin tener que detenerte para buscar en la documentación.</a:t>
            </a:r>
          </a:p>
          <a:p>
            <a:pPr>
              <a:buFont typeface="Arial" panose="020B0604020202020204" pitchFamily="34" charset="0"/>
              <a:buChar char="•"/>
            </a:pPr>
            <a:r>
              <a:rPr lang="es-ES" b="1" dirty="0"/>
              <a:t>Sugerencias contextualizadas</a:t>
            </a:r>
            <a:r>
              <a:rPr lang="es-ES" dirty="0"/>
              <a:t>: Las sugerencias no son genéricas; </a:t>
            </a:r>
            <a:r>
              <a:rPr lang="es-ES" dirty="0" err="1"/>
              <a:t>Tabnine</a:t>
            </a:r>
            <a:r>
              <a:rPr lang="es-ES" dirty="0"/>
              <a:t> tiene en cuenta el contexto del archivo en el que estás trabajando.</a:t>
            </a:r>
          </a:p>
          <a:p>
            <a:pPr>
              <a:buFont typeface="Arial" panose="020B0604020202020204" pitchFamily="34" charset="0"/>
              <a:buChar char="•"/>
            </a:pPr>
            <a:r>
              <a:rPr lang="es-ES" b="1" dirty="0"/>
              <a:t>Entrenado para equipos</a:t>
            </a:r>
            <a:r>
              <a:rPr lang="es-ES" dirty="0"/>
              <a:t>: Puedes configurar </a:t>
            </a:r>
            <a:r>
              <a:rPr lang="es-ES" dirty="0" err="1"/>
              <a:t>Tabnine</a:t>
            </a:r>
            <a:r>
              <a:rPr lang="es-ES" dirty="0"/>
              <a:t> para que aprenda de los repositorios de tu equipo, lo que facilita la coherencia en proyectos grandes.</a:t>
            </a:r>
          </a:p>
          <a:p>
            <a:endParaRPr lang="es-ES" dirty="0"/>
          </a:p>
        </p:txBody>
      </p:sp>
    </p:spTree>
    <p:extLst>
      <p:ext uri="{BB962C8B-B14F-4D97-AF65-F5344CB8AC3E}">
        <p14:creationId xmlns:p14="http://schemas.microsoft.com/office/powerpoint/2010/main" val="31315623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350334"/>
            <a:ext cx="10748059" cy="4880345"/>
          </a:xfrm>
        </p:spPr>
        <p:txBody>
          <a:bodyPr>
            <a:normAutofit/>
          </a:bodyPr>
          <a:lstStyle/>
          <a:p>
            <a:r>
              <a:rPr lang="es-ES" dirty="0"/>
              <a:t>GitHub </a:t>
            </a:r>
            <a:r>
              <a:rPr lang="es-ES" dirty="0" err="1"/>
              <a:t>Copilot</a:t>
            </a:r>
            <a:r>
              <a:rPr lang="es-ES" dirty="0"/>
              <a:t> es una herramienta de asistencia de codificación impulsada por IA, desarrollada en colaboración entre GitHub y </a:t>
            </a:r>
            <a:r>
              <a:rPr lang="es-ES" dirty="0" err="1"/>
              <a:t>OpenAI</a:t>
            </a:r>
            <a:r>
              <a:rPr lang="es-ES" dirty="0"/>
              <a:t>. Está diseñada para ayudar a los desarrolladores a escribir código de manera más rápida y eficiente, sugiriendo fragmentos de código, completando funciones y ofreciendo soluciones a problemas de programación basados en el contexto del código que estás escribiendo. Cómo funciona:</a:t>
            </a:r>
          </a:p>
          <a:p>
            <a:r>
              <a:rPr lang="es-ES" b="1" dirty="0"/>
              <a:t>1. Entrenamiento del modelo</a:t>
            </a:r>
          </a:p>
          <a:p>
            <a:r>
              <a:rPr lang="es-ES" dirty="0"/>
              <a:t>GitHub </a:t>
            </a:r>
            <a:r>
              <a:rPr lang="es-ES" dirty="0" err="1"/>
              <a:t>Copilot</a:t>
            </a:r>
            <a:r>
              <a:rPr lang="es-ES" dirty="0"/>
              <a:t> está basado en un modelo de lenguaje grande (LLM) llamado Codex, que fue entrenado en una gran cantidad de código fuente de repositorios públicos en GitHub, junto con texto en lenguajes de programación populares como Python, JavaScript, </a:t>
            </a:r>
            <a:r>
              <a:rPr lang="es-ES" dirty="0" err="1"/>
              <a:t>TypeScript</a:t>
            </a:r>
            <a:r>
              <a:rPr lang="es-ES" dirty="0"/>
              <a:t>, Ruby, </a:t>
            </a:r>
            <a:r>
              <a:rPr lang="es-ES" dirty="0" err="1"/>
              <a:t>Go</a:t>
            </a:r>
            <a:r>
              <a:rPr lang="es-ES" dirty="0"/>
              <a:t>, C++, entre otros. El modelo aprende patrones comunes, estructuras de código y mejores prácticas a partir de este código.</a:t>
            </a:r>
          </a:p>
          <a:p>
            <a:endParaRPr lang="es-ES" dirty="0"/>
          </a:p>
        </p:txBody>
      </p:sp>
    </p:spTree>
    <p:extLst>
      <p:ext uri="{BB962C8B-B14F-4D97-AF65-F5344CB8AC3E}">
        <p14:creationId xmlns:p14="http://schemas.microsoft.com/office/powerpoint/2010/main" val="534833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0DF4-0842-E6ED-8E4F-6047F1796F75}"/>
              </a:ext>
            </a:extLst>
          </p:cNvPr>
          <p:cNvSpPr>
            <a:spLocks noGrp="1"/>
          </p:cNvSpPr>
          <p:nvPr>
            <p:ph type="title"/>
          </p:nvPr>
        </p:nvSpPr>
        <p:spPr/>
        <p:txBody>
          <a:bodyPr/>
          <a:lstStyle/>
          <a:p>
            <a:r>
              <a:rPr lang="es-AR" sz="1800" b="0" dirty="0">
                <a:effectLst/>
                <a:latin typeface="Calibri" panose="020F0502020204030204" pitchFamily="34" charset="0"/>
                <a:ea typeface="Calibri" panose="020F0502020204030204" pitchFamily="34" charset="0"/>
                <a:cs typeface="Times New Roman" panose="02020603050405020304" pitchFamily="18" charset="0"/>
              </a:rPr>
              <a:t>Complejidad Temporal y Espacial</a:t>
            </a:r>
            <a:br>
              <a:rPr lang="es-AR" sz="1800" b="0" dirty="0">
                <a:effectLst/>
                <a:latin typeface="Calibri" panose="020F0502020204030204" pitchFamily="34" charset="0"/>
                <a:ea typeface="Calibri" panose="020F0502020204030204" pitchFamily="34" charset="0"/>
                <a:cs typeface="Times New Roman" panose="02020603050405020304" pitchFamily="18" charset="0"/>
              </a:rPr>
            </a:br>
            <a:r>
              <a:rPr lang="es-AR" sz="1800" b="0" dirty="0">
                <a:effectLst/>
                <a:latin typeface="Calibri" panose="020F0502020204030204" pitchFamily="34" charset="0"/>
                <a:ea typeface="Calibri" panose="020F0502020204030204" pitchFamily="34" charset="0"/>
                <a:cs typeface="Times New Roman" panose="02020603050405020304" pitchFamily="18" charset="0"/>
              </a:rPr>
              <a:t>comparación de algoritmos de </a:t>
            </a:r>
            <a:r>
              <a:rPr lang="es-AR" sz="1800" b="0" dirty="0" err="1">
                <a:effectLst/>
                <a:latin typeface="Calibri" panose="020F0502020204030204" pitchFamily="34" charset="0"/>
                <a:ea typeface="Calibri" panose="020F0502020204030204" pitchFamily="34" charset="0"/>
                <a:cs typeface="Times New Roman" panose="02020603050405020304" pitchFamily="18" charset="0"/>
              </a:rPr>
              <a:t>ordenacion</a:t>
            </a:r>
            <a:endParaRPr lang="en-US" dirty="0"/>
          </a:p>
        </p:txBody>
      </p:sp>
      <p:sp>
        <p:nvSpPr>
          <p:cNvPr id="3" name="Content Placeholder 2">
            <a:extLst>
              <a:ext uri="{FF2B5EF4-FFF2-40B4-BE49-F238E27FC236}">
                <a16:creationId xmlns:a16="http://schemas.microsoft.com/office/drawing/2014/main" id="{5B2E92D1-B8B3-8CDE-54CD-081453205DE4}"/>
              </a:ext>
            </a:extLst>
          </p:cNvPr>
          <p:cNvSpPr>
            <a:spLocks noGrp="1"/>
          </p:cNvSpPr>
          <p:nvPr>
            <p:ph sz="quarter" idx="13"/>
          </p:nvPr>
        </p:nvSpPr>
        <p:spPr/>
        <p:txBody>
          <a:bodyPr/>
          <a:lstStyle/>
          <a:p>
            <a:r>
              <a:rPr lang="es-AR" sz="1800" b="1" dirty="0">
                <a:effectLst/>
                <a:latin typeface="Times New Roman" panose="02020603050405020304" pitchFamily="18" charset="0"/>
                <a:ea typeface="Times New Roman" panose="02020603050405020304" pitchFamily="18" charset="0"/>
              </a:rPr>
              <a:t>Ordenación por Burbuja</a:t>
            </a:r>
            <a:r>
              <a:rPr lang="es-AR" sz="1800" dirty="0">
                <a:effectLst/>
                <a:latin typeface="Times New Roman" panose="02020603050405020304" pitchFamily="18" charset="0"/>
                <a:ea typeface="Times New Roman" panose="02020603050405020304" pitchFamily="18" charset="0"/>
              </a:rPr>
              <a:t>: Es un algoritmo de ordenación simple con una complejidad temporal de O(n^2). Es ineficiente para listas grandes.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Content Placeholder 3">
            <a:extLst>
              <a:ext uri="{FF2B5EF4-FFF2-40B4-BE49-F238E27FC236}">
                <a16:creationId xmlns:a16="http://schemas.microsoft.com/office/drawing/2014/main" id="{F2D00BE7-E9F4-0A78-7077-54B8C077C016}"/>
              </a:ext>
            </a:extLst>
          </p:cNvPr>
          <p:cNvSpPr>
            <a:spLocks noGrp="1"/>
          </p:cNvSpPr>
          <p:nvPr>
            <p:ph sz="quarter" idx="14"/>
          </p:nvPr>
        </p:nvSpPr>
        <p:spPr/>
        <p:txBody>
          <a:bodyPr/>
          <a:lstStyle/>
          <a:p>
            <a:r>
              <a:rPr lang="es-AR" sz="1800" b="1" dirty="0">
                <a:effectLst/>
                <a:latin typeface="Calibri" panose="020F0502020204030204" pitchFamily="34" charset="0"/>
                <a:ea typeface="Calibri" panose="020F0502020204030204" pitchFamily="34" charset="0"/>
                <a:cs typeface="Times New Roman" panose="02020603050405020304" pitchFamily="18" charset="0"/>
              </a:rPr>
              <a:t>Ordenación Rápida (Quicksort)</a:t>
            </a:r>
            <a:r>
              <a:rPr lang="es-AR" sz="1800" dirty="0">
                <a:effectLst/>
                <a:latin typeface="Calibri" panose="020F0502020204030204" pitchFamily="34" charset="0"/>
                <a:ea typeface="Calibri" panose="020F0502020204030204" pitchFamily="34" charset="0"/>
                <a:cs typeface="Times New Roman" panose="02020603050405020304" pitchFamily="18" charset="0"/>
              </a:rPr>
              <a:t>: Es mucho más eficiente, con una complejidad temporal promedio de O(</a:t>
            </a:r>
            <a:r>
              <a:rPr lang="es-AR" sz="1800" dirty="0" err="1">
                <a:effectLst/>
                <a:latin typeface="Calibri" panose="020F0502020204030204" pitchFamily="34" charset="0"/>
                <a:ea typeface="Calibri" panose="020F0502020204030204" pitchFamily="34" charset="0"/>
                <a:cs typeface="Times New Roman" panose="02020603050405020304" pitchFamily="18" charset="0"/>
              </a:rPr>
              <a:t>nlogn</a:t>
            </a:r>
            <a:r>
              <a:rPr lang="es-AR"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pic>
        <p:nvPicPr>
          <p:cNvPr id="6" name="Picture 5">
            <a:extLst>
              <a:ext uri="{FF2B5EF4-FFF2-40B4-BE49-F238E27FC236}">
                <a16:creationId xmlns:a16="http://schemas.microsoft.com/office/drawing/2014/main" id="{CE754492-9B8E-D1D5-C96D-00E1ABFA80B2}"/>
              </a:ext>
            </a:extLst>
          </p:cNvPr>
          <p:cNvPicPr>
            <a:picLocks noChangeAspect="1"/>
          </p:cNvPicPr>
          <p:nvPr/>
        </p:nvPicPr>
        <p:blipFill>
          <a:blip r:embed="rId2"/>
          <a:stretch>
            <a:fillRect/>
          </a:stretch>
        </p:blipFill>
        <p:spPr>
          <a:xfrm>
            <a:off x="492110" y="3176587"/>
            <a:ext cx="5890936" cy="2620531"/>
          </a:xfrm>
          <a:prstGeom prst="rect">
            <a:avLst/>
          </a:prstGeom>
        </p:spPr>
      </p:pic>
      <p:pic>
        <p:nvPicPr>
          <p:cNvPr id="8" name="Picture 7">
            <a:extLst>
              <a:ext uri="{FF2B5EF4-FFF2-40B4-BE49-F238E27FC236}">
                <a16:creationId xmlns:a16="http://schemas.microsoft.com/office/drawing/2014/main" id="{133E80D5-609C-E64D-8E4C-913FCE558373}"/>
              </a:ext>
            </a:extLst>
          </p:cNvPr>
          <p:cNvPicPr>
            <a:picLocks noChangeAspect="1"/>
          </p:cNvPicPr>
          <p:nvPr/>
        </p:nvPicPr>
        <p:blipFill>
          <a:blip r:embed="rId3"/>
          <a:stretch>
            <a:fillRect/>
          </a:stretch>
        </p:blipFill>
        <p:spPr>
          <a:xfrm>
            <a:off x="6058867" y="2950346"/>
            <a:ext cx="6133134" cy="2846772"/>
          </a:xfrm>
          <a:prstGeom prst="rect">
            <a:avLst/>
          </a:prstGeom>
        </p:spPr>
      </p:pic>
    </p:spTree>
    <p:extLst>
      <p:ext uri="{BB962C8B-B14F-4D97-AF65-F5344CB8AC3E}">
        <p14:creationId xmlns:p14="http://schemas.microsoft.com/office/powerpoint/2010/main" val="55189595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fontScale="85000" lnSpcReduction="20000"/>
          </a:bodyPr>
          <a:lstStyle/>
          <a:p>
            <a:r>
              <a:rPr lang="es-ES" dirty="0"/>
              <a:t>2</a:t>
            </a:r>
            <a:r>
              <a:rPr lang="es-ES" b="1" dirty="0"/>
              <a:t>. Funcionalidades principales</a:t>
            </a:r>
          </a:p>
          <a:p>
            <a:r>
              <a:rPr lang="es-ES" dirty="0"/>
              <a:t>GitHub </a:t>
            </a:r>
            <a:r>
              <a:rPr lang="es-ES" dirty="0" err="1"/>
              <a:t>Copilot</a:t>
            </a:r>
            <a:r>
              <a:rPr lang="es-ES" dirty="0"/>
              <a:t> proporciona diversas funcionalidades que ayudan durante el proceso de codificación:</a:t>
            </a:r>
          </a:p>
          <a:p>
            <a:r>
              <a:rPr lang="es-ES" dirty="0"/>
              <a:t>a) Autocompletado inteligente</a:t>
            </a:r>
          </a:p>
          <a:p>
            <a:r>
              <a:rPr lang="es-ES" dirty="0"/>
              <a:t>Cuando estás escribiendo código, </a:t>
            </a:r>
            <a:r>
              <a:rPr lang="es-ES" dirty="0" err="1"/>
              <a:t>Copilot</a:t>
            </a:r>
            <a:r>
              <a:rPr lang="es-ES" dirty="0"/>
              <a:t> sugiere cómo puedes completar la línea de código actual o las siguientes líneas, basándose en lo que ha aprendido de su conjunto de entrenamiento. Por ejemplo, si comienzas a escribir el encabezado de una función, </a:t>
            </a:r>
            <a:r>
              <a:rPr lang="es-ES" dirty="0" err="1"/>
              <a:t>Copilot</a:t>
            </a:r>
            <a:r>
              <a:rPr lang="es-ES" dirty="0"/>
              <a:t> puede sugerir la implementación completa o los detalles del cuerpo de la función.</a:t>
            </a:r>
          </a:p>
          <a:p>
            <a:r>
              <a:rPr lang="es-ES" dirty="0"/>
              <a:t>b) Generación de funciones</a:t>
            </a:r>
          </a:p>
          <a:p>
            <a:r>
              <a:rPr lang="es-ES" dirty="0"/>
              <a:t>Puedes describir lo que quieres lograr en un comentario o una breve línea de código, y </a:t>
            </a:r>
            <a:r>
              <a:rPr lang="es-ES" dirty="0" err="1"/>
              <a:t>Copilot</a:t>
            </a:r>
            <a:r>
              <a:rPr lang="es-ES" dirty="0"/>
              <a:t> generará una función completa o varios fragmentos que cumplen con esa descripción. Por ejemplo, escribir un comentario como # Función para ordenar una lista puede llevar a que </a:t>
            </a:r>
            <a:r>
              <a:rPr lang="es-ES" dirty="0" err="1"/>
              <a:t>Copilot</a:t>
            </a:r>
            <a:r>
              <a:rPr lang="es-ES" dirty="0"/>
              <a:t> sugiera una implementación de una función de ordenamiento.</a:t>
            </a:r>
          </a:p>
          <a:p>
            <a:r>
              <a:rPr lang="es-ES" dirty="0"/>
              <a:t>c) Refactorización automática</a:t>
            </a:r>
          </a:p>
          <a:p>
            <a:r>
              <a:rPr lang="es-ES" dirty="0"/>
              <a:t>Cuando detecta que puedes mejorar el código, como cuando usas bucles poco eficientes o funciones que pueden ser optimizadas, </a:t>
            </a:r>
            <a:r>
              <a:rPr lang="es-ES" dirty="0" err="1"/>
              <a:t>Copilot</a:t>
            </a:r>
            <a:r>
              <a:rPr lang="es-ES" dirty="0"/>
              <a:t> te sugiere mejores prácticas y refactorizaciones automáticas.</a:t>
            </a:r>
          </a:p>
          <a:p>
            <a:r>
              <a:rPr lang="es-ES" dirty="0"/>
              <a:t>d) Asistencia en pruebas</a:t>
            </a:r>
          </a:p>
          <a:p>
            <a:r>
              <a:rPr lang="es-ES" dirty="0"/>
              <a:t>También sugiere cómo escribir pruebas para tu código. Si tienes una función ya implementada, puede generar los casos de prueba automáticamente usando </a:t>
            </a:r>
            <a:r>
              <a:rPr lang="es-ES" dirty="0" err="1"/>
              <a:t>frameworks</a:t>
            </a:r>
            <a:r>
              <a:rPr lang="es-ES" dirty="0"/>
              <a:t> como </a:t>
            </a:r>
            <a:r>
              <a:rPr lang="es-ES" dirty="0" err="1"/>
              <a:t>pytest</a:t>
            </a:r>
            <a:r>
              <a:rPr lang="es-ES" dirty="0"/>
              <a:t>, con base en las posibles entradas y salidas de la función.</a:t>
            </a:r>
          </a:p>
          <a:p>
            <a:r>
              <a:rPr lang="es-ES" dirty="0"/>
              <a:t>e) Detección de errores potenciales</a:t>
            </a:r>
          </a:p>
          <a:p>
            <a:r>
              <a:rPr lang="es-ES" dirty="0"/>
              <a:t>Al analizar el código que estás escribiendo, puede señalar errores potenciales como bucles que no terminan, condiciones lógicas erróneas, o usos inadecuados de ciertas </a:t>
            </a:r>
            <a:r>
              <a:rPr lang="es-ES" dirty="0" err="1"/>
              <a:t>APIs</a:t>
            </a:r>
            <a:r>
              <a:rPr lang="es-ES" dirty="0"/>
              <a:t>.</a:t>
            </a:r>
          </a:p>
        </p:txBody>
      </p:sp>
    </p:spTree>
    <p:extLst>
      <p:ext uri="{BB962C8B-B14F-4D97-AF65-F5344CB8AC3E}">
        <p14:creationId xmlns:p14="http://schemas.microsoft.com/office/powerpoint/2010/main" val="18388287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fontScale="85000" lnSpcReduction="20000"/>
          </a:bodyPr>
          <a:lstStyle/>
          <a:p>
            <a:r>
              <a:rPr lang="es-ES" b="1" dirty="0"/>
              <a:t>3. Contexto del archivo y del proyecto</a:t>
            </a:r>
          </a:p>
          <a:p>
            <a:r>
              <a:rPr lang="es-ES" dirty="0" err="1"/>
              <a:t>Copilot</a:t>
            </a:r>
            <a:r>
              <a:rPr lang="es-ES" dirty="0"/>
              <a:t> usa el contexto de lo que se ha escrito en el archivo actual y, si es necesario, puede analizar el resto del proyecto para dar sugerencias relevantes. Esto es útil cuando el código en el que se está trabajando depende de otras funciones o archivos en el proyecto.</a:t>
            </a:r>
          </a:p>
          <a:p>
            <a:r>
              <a:rPr lang="es-ES" b="1" dirty="0"/>
              <a:t>4. Interacción con el usuario</a:t>
            </a:r>
          </a:p>
          <a:p>
            <a:pPr>
              <a:buFont typeface="Arial" panose="020B0604020202020204" pitchFamily="34" charset="0"/>
              <a:buChar char="•"/>
            </a:pPr>
            <a:r>
              <a:rPr lang="es-ES" b="1" dirty="0"/>
              <a:t>Sugerencias en tiempo real</a:t>
            </a:r>
            <a:r>
              <a:rPr lang="es-ES" dirty="0"/>
              <a:t>: A medida que se escribe código, </a:t>
            </a:r>
            <a:r>
              <a:rPr lang="es-ES" dirty="0" err="1"/>
              <a:t>Copilot</a:t>
            </a:r>
            <a:r>
              <a:rPr lang="es-ES" dirty="0"/>
              <a:t> va mostrando sugerencias en tiempo real. Estas sugerencias pueden aceptarse, rechazarse o editarse manualmente.</a:t>
            </a:r>
          </a:p>
          <a:p>
            <a:pPr>
              <a:buFont typeface="Arial" panose="020B0604020202020204" pitchFamily="34" charset="0"/>
              <a:buChar char="•"/>
            </a:pPr>
            <a:r>
              <a:rPr lang="es-ES" b="1" dirty="0"/>
              <a:t>Compatibilidad con múltiples lenguajes</a:t>
            </a:r>
            <a:r>
              <a:rPr lang="es-ES" dirty="0"/>
              <a:t>: </a:t>
            </a:r>
            <a:r>
              <a:rPr lang="es-ES" dirty="0" err="1"/>
              <a:t>Copilot</a:t>
            </a:r>
            <a:r>
              <a:rPr lang="es-ES" dirty="0"/>
              <a:t> funciona con muchos lenguajes de programación, por lo que es flexible para proyectos de diferentes tecnologías.</a:t>
            </a:r>
          </a:p>
          <a:p>
            <a:r>
              <a:rPr lang="es-ES" b="1" dirty="0"/>
              <a:t>5. Personalización</a:t>
            </a:r>
          </a:p>
          <a:p>
            <a:r>
              <a:rPr lang="es-ES" dirty="0"/>
              <a:t>Aunque </a:t>
            </a:r>
            <a:r>
              <a:rPr lang="es-ES" dirty="0" err="1"/>
              <a:t>Copilot</a:t>
            </a:r>
            <a:r>
              <a:rPr lang="es-ES" dirty="0"/>
              <a:t> sugiere código automáticamente, se basa en las decisiones del programador para refinar y aceptar sus recomendaciones. Se lo puede guiar escribiendo comentarios más específicos para obtener sugerencias más cercanas a lo que se espera.</a:t>
            </a:r>
          </a:p>
          <a:p>
            <a:r>
              <a:rPr lang="es-ES" b="1" dirty="0"/>
              <a:t>6. Limitaciones</a:t>
            </a:r>
          </a:p>
          <a:p>
            <a:pPr>
              <a:buFont typeface="Arial" panose="020B0604020202020204" pitchFamily="34" charset="0"/>
              <a:buChar char="•"/>
            </a:pPr>
            <a:r>
              <a:rPr lang="es-ES" b="1" dirty="0"/>
              <a:t>Dependencia del conjunto de entrenamiento</a:t>
            </a:r>
            <a:r>
              <a:rPr lang="es-ES" dirty="0"/>
              <a:t>: Como está entrenado en datos públicos, algunas veces </a:t>
            </a:r>
            <a:r>
              <a:rPr lang="es-ES" dirty="0" err="1"/>
              <a:t>Copilot</a:t>
            </a:r>
            <a:r>
              <a:rPr lang="es-ES" dirty="0"/>
              <a:t> puede generar código subóptimo o con errores. Siempre es recomendable revisar las sugerencias antes de aceptarlas.</a:t>
            </a:r>
          </a:p>
          <a:p>
            <a:pPr>
              <a:buFont typeface="Arial" panose="020B0604020202020204" pitchFamily="34" charset="0"/>
              <a:buChar char="•"/>
            </a:pPr>
            <a:r>
              <a:rPr lang="es-ES" b="1" dirty="0"/>
              <a:t>Ética del uso del código</a:t>
            </a:r>
            <a:r>
              <a:rPr lang="es-ES" dirty="0"/>
              <a:t>: Dado que </a:t>
            </a:r>
            <a:r>
              <a:rPr lang="es-ES" dirty="0" err="1"/>
              <a:t>Copilot</a:t>
            </a:r>
            <a:r>
              <a:rPr lang="es-ES" dirty="0"/>
              <a:t> se entrena en código público de GitHub, existe un debate sobre el uso de código protegido por licencias de código abierto en sus sugerencias.</a:t>
            </a:r>
          </a:p>
          <a:p>
            <a:r>
              <a:rPr lang="es-ES" b="1" dirty="0"/>
              <a:t>7. Integración</a:t>
            </a:r>
          </a:p>
          <a:p>
            <a:r>
              <a:rPr lang="es-ES" dirty="0"/>
              <a:t>GitHub </a:t>
            </a:r>
            <a:r>
              <a:rPr lang="es-ES" dirty="0" err="1"/>
              <a:t>Copilot</a:t>
            </a:r>
            <a:r>
              <a:rPr lang="es-ES" dirty="0"/>
              <a:t> está disponible como extensión en varios </a:t>
            </a:r>
            <a:r>
              <a:rPr lang="es-ES" dirty="0" err="1"/>
              <a:t>IDEs</a:t>
            </a:r>
            <a:r>
              <a:rPr lang="es-ES" dirty="0"/>
              <a:t>, incluyendo Visual Studio </a:t>
            </a:r>
            <a:r>
              <a:rPr lang="es-ES" dirty="0" err="1"/>
              <a:t>Code</a:t>
            </a:r>
            <a:r>
              <a:rPr lang="es-ES" dirty="0"/>
              <a:t> (VS </a:t>
            </a:r>
            <a:r>
              <a:rPr lang="es-ES" dirty="0" err="1"/>
              <a:t>Code</a:t>
            </a:r>
            <a:r>
              <a:rPr lang="es-ES" dirty="0"/>
              <a:t>), </a:t>
            </a:r>
            <a:r>
              <a:rPr lang="es-ES" dirty="0" err="1"/>
              <a:t>JetBrains</a:t>
            </a:r>
            <a:r>
              <a:rPr lang="es-ES" dirty="0"/>
              <a:t> </a:t>
            </a:r>
            <a:r>
              <a:rPr lang="es-ES" dirty="0" err="1"/>
              <a:t>IDEs</a:t>
            </a:r>
            <a:r>
              <a:rPr lang="es-ES" dirty="0"/>
              <a:t>, y </a:t>
            </a:r>
            <a:r>
              <a:rPr lang="es-ES" dirty="0" err="1"/>
              <a:t>Neovim</a:t>
            </a:r>
            <a:r>
              <a:rPr lang="es-ES" dirty="0"/>
              <a:t>. Es fácil de instalar desde el </a:t>
            </a:r>
            <a:r>
              <a:rPr lang="es-ES" dirty="0" err="1"/>
              <a:t>marketplace</a:t>
            </a:r>
            <a:r>
              <a:rPr lang="es-ES" dirty="0"/>
              <a:t> correspondiente, y una vez configurado, se activa automáticamente al comenzar a escribir código.</a:t>
            </a:r>
          </a:p>
        </p:txBody>
      </p:sp>
    </p:spTree>
    <p:extLst>
      <p:ext uri="{BB962C8B-B14F-4D97-AF65-F5344CB8AC3E}">
        <p14:creationId xmlns:p14="http://schemas.microsoft.com/office/powerpoint/2010/main" val="39111492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a:bodyPr>
          <a:lstStyle/>
          <a:p>
            <a:r>
              <a:rPr lang="es-ES" dirty="0"/>
              <a:t>PMD (</a:t>
            </a:r>
            <a:r>
              <a:rPr lang="es-ES" dirty="0" err="1"/>
              <a:t>Programming</a:t>
            </a:r>
            <a:r>
              <a:rPr lang="es-ES" dirty="0"/>
              <a:t> </a:t>
            </a:r>
            <a:r>
              <a:rPr lang="es-ES" dirty="0" err="1"/>
              <a:t>Mistake</a:t>
            </a:r>
            <a:r>
              <a:rPr lang="es-ES" dirty="0"/>
              <a:t> Detector) es una herramienta de análisis estático de código que detecta posibles errores de programación, malas prácticas, y patrones de código no óptimos. PMD es muy popular entre los desarrolladores para mantener un código limpio, reducir errores y mejorar el rendimiento del software. A continuación, te explico en detalle cómo funciona:</a:t>
            </a:r>
          </a:p>
          <a:p>
            <a:r>
              <a:rPr lang="es-ES" b="1" dirty="0"/>
              <a:t>1. ¿Qué es PMD?</a:t>
            </a:r>
          </a:p>
          <a:p>
            <a:r>
              <a:rPr lang="es-ES" dirty="0"/>
              <a:t>PMD es una herramienta de código abierto que analiza el código fuente de varios lenguajes de programación, como Java, JavaScript, XML, </a:t>
            </a:r>
            <a:r>
              <a:rPr lang="es-ES" dirty="0" err="1"/>
              <a:t>Apex</a:t>
            </a:r>
            <a:r>
              <a:rPr lang="es-ES" dirty="0"/>
              <a:t> (Salesforce), y otros. Se utiliza principalmente para detectar:</a:t>
            </a:r>
          </a:p>
          <a:p>
            <a:pPr>
              <a:buFont typeface="Arial" panose="020B0604020202020204" pitchFamily="34" charset="0"/>
              <a:buChar char="•"/>
            </a:pPr>
            <a:r>
              <a:rPr lang="es-ES" b="1" dirty="0"/>
              <a:t>Errores comunes de programación</a:t>
            </a:r>
            <a:r>
              <a:rPr lang="es-ES" dirty="0"/>
              <a:t>.</a:t>
            </a:r>
          </a:p>
          <a:p>
            <a:pPr>
              <a:buFont typeface="Arial" panose="020B0604020202020204" pitchFamily="34" charset="0"/>
              <a:buChar char="•"/>
            </a:pPr>
            <a:r>
              <a:rPr lang="es-ES" b="1" dirty="0"/>
              <a:t>Código duplicado</a:t>
            </a:r>
            <a:r>
              <a:rPr lang="es-ES" dirty="0"/>
              <a:t>.</a:t>
            </a:r>
          </a:p>
          <a:p>
            <a:pPr>
              <a:buFont typeface="Arial" panose="020B0604020202020204" pitchFamily="34" charset="0"/>
              <a:buChar char="•"/>
            </a:pPr>
            <a:r>
              <a:rPr lang="es-ES" b="1" dirty="0"/>
              <a:t>Malas prácticas de diseño</a:t>
            </a:r>
            <a:r>
              <a:rPr lang="es-ES" dirty="0"/>
              <a:t>.</a:t>
            </a:r>
          </a:p>
          <a:p>
            <a:pPr>
              <a:buFont typeface="Arial" panose="020B0604020202020204" pitchFamily="34" charset="0"/>
              <a:buChar char="•"/>
            </a:pPr>
            <a:r>
              <a:rPr lang="es-ES" b="1" dirty="0"/>
              <a:t>Código no utilizado</a:t>
            </a:r>
            <a:r>
              <a:rPr lang="es-ES" dirty="0"/>
              <a:t>.</a:t>
            </a:r>
          </a:p>
          <a:p>
            <a:pPr>
              <a:buFont typeface="Arial" panose="020B0604020202020204" pitchFamily="34" charset="0"/>
              <a:buChar char="•"/>
            </a:pPr>
            <a:r>
              <a:rPr lang="es-ES" b="1" dirty="0"/>
              <a:t>Problemas de estilo</a:t>
            </a:r>
            <a:r>
              <a:rPr lang="es-ES" dirty="0"/>
              <a:t>.</a:t>
            </a:r>
          </a:p>
          <a:p>
            <a:r>
              <a:rPr lang="es-ES" dirty="0"/>
              <a:t>Además, PMD también tiene capacidades para analizar la complejidad </a:t>
            </a:r>
            <a:r>
              <a:rPr lang="es-ES" dirty="0" err="1"/>
              <a:t>ciclomática</a:t>
            </a:r>
            <a:r>
              <a:rPr lang="es-ES" dirty="0"/>
              <a:t> del código y proporcionar sugerencias para refactorización.</a:t>
            </a:r>
          </a:p>
        </p:txBody>
      </p:sp>
    </p:spTree>
    <p:extLst>
      <p:ext uri="{BB962C8B-B14F-4D97-AF65-F5344CB8AC3E}">
        <p14:creationId xmlns:p14="http://schemas.microsoft.com/office/powerpoint/2010/main" val="13453405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fontScale="92500" lnSpcReduction="20000"/>
          </a:bodyPr>
          <a:lstStyle/>
          <a:p>
            <a:r>
              <a:rPr lang="es-ES" dirty="0"/>
              <a:t>2. </a:t>
            </a:r>
            <a:r>
              <a:rPr lang="es-ES" b="1" dirty="0"/>
              <a:t>Análisis estático</a:t>
            </a:r>
          </a:p>
          <a:p>
            <a:r>
              <a:rPr lang="es-ES" dirty="0"/>
              <a:t>PMD realiza un análisis estático del código, lo que significa que analiza el código fuente sin ejecutar el programa. Utiliza una serie de reglas predefinidas que puedes personalizar o extender para detectar problemas específicos en tu proyecto.</a:t>
            </a:r>
          </a:p>
          <a:p>
            <a:r>
              <a:rPr lang="es-ES" b="1" dirty="0"/>
              <a:t>3. Cómo funciona internamente</a:t>
            </a:r>
          </a:p>
          <a:p>
            <a:r>
              <a:rPr lang="es-ES" dirty="0"/>
              <a:t>a) Reglas</a:t>
            </a:r>
          </a:p>
          <a:p>
            <a:r>
              <a:rPr lang="es-ES" dirty="0"/>
              <a:t>PMD está basado en un conjunto de reglas que se pueden aplicar a diferentes lenguajes de programación. Estas reglas son expresiones predefinidas que especifican lo que el analizador debe buscar. Cada regla tiene un objetivo particular, como evitar variables no utilizadas, métodos demasiado complejos, o nombres de variables inapropiados.</a:t>
            </a:r>
          </a:p>
          <a:p>
            <a:r>
              <a:rPr lang="es-ES" dirty="0"/>
              <a:t>Algunos ejemplos de reglas comunes en PMD:</a:t>
            </a:r>
          </a:p>
          <a:p>
            <a:r>
              <a:rPr lang="es-ES" dirty="0"/>
              <a:t>Evitar declaraciones vacías: Detecta bucles o condicionales sin contenido.</a:t>
            </a:r>
          </a:p>
          <a:p>
            <a:r>
              <a:rPr lang="es-ES" dirty="0"/>
              <a:t>Variables no utilizadas: Detecta variables que se declaran pero nunca se utilizan.</a:t>
            </a:r>
          </a:p>
          <a:p>
            <a:r>
              <a:rPr lang="es-ES" dirty="0"/>
              <a:t>Excesiva complejidad </a:t>
            </a:r>
            <a:r>
              <a:rPr lang="es-ES" dirty="0" err="1"/>
              <a:t>ciclomática</a:t>
            </a:r>
            <a:r>
              <a:rPr lang="es-ES" dirty="0"/>
              <a:t>: Informa cuando un método tiene demasiadas ramas condicionales, sugiriendo simplificarlo.</a:t>
            </a:r>
          </a:p>
          <a:p>
            <a:r>
              <a:rPr lang="es-ES" dirty="0"/>
              <a:t>b) Análisis basado en patrones (</a:t>
            </a:r>
            <a:r>
              <a:rPr lang="es-ES" dirty="0" err="1"/>
              <a:t>Pattern</a:t>
            </a:r>
            <a:r>
              <a:rPr lang="es-ES" dirty="0"/>
              <a:t> </a:t>
            </a:r>
            <a:r>
              <a:rPr lang="es-ES" dirty="0" err="1"/>
              <a:t>Matching</a:t>
            </a:r>
            <a:r>
              <a:rPr lang="es-ES" dirty="0"/>
              <a:t>)</a:t>
            </a:r>
          </a:p>
          <a:p>
            <a:r>
              <a:rPr lang="es-ES" dirty="0"/>
              <a:t>PMD analiza el código fuente en busca de patrones específicos definidos por las reglas. Por ejemplo, una regla puede detectar un bloque try-catch vacío que puede ser un error o una mala práctica. La herramienta construye una representación abstracta del código (</a:t>
            </a:r>
            <a:r>
              <a:rPr lang="es-ES" dirty="0" err="1"/>
              <a:t>Abstract</a:t>
            </a:r>
            <a:r>
              <a:rPr lang="es-ES" dirty="0"/>
              <a:t> </a:t>
            </a:r>
            <a:r>
              <a:rPr lang="es-ES" dirty="0" err="1"/>
              <a:t>Syntax</a:t>
            </a:r>
            <a:r>
              <a:rPr lang="es-ES" dirty="0"/>
              <a:t> </a:t>
            </a:r>
            <a:r>
              <a:rPr lang="es-ES" dirty="0" err="1"/>
              <a:t>Tree</a:t>
            </a:r>
            <a:r>
              <a:rPr lang="es-ES" dirty="0"/>
              <a:t> o AST) para navegar y analizar la estructura de este código de manera eficiente.</a:t>
            </a:r>
          </a:p>
        </p:txBody>
      </p:sp>
    </p:spTree>
    <p:extLst>
      <p:ext uri="{BB962C8B-B14F-4D97-AF65-F5344CB8AC3E}">
        <p14:creationId xmlns:p14="http://schemas.microsoft.com/office/powerpoint/2010/main" val="38225670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a:bodyPr>
          <a:lstStyle/>
          <a:p>
            <a:r>
              <a:rPr lang="es-ES" b="1" dirty="0"/>
              <a:t>c) Análisis del </a:t>
            </a:r>
            <a:r>
              <a:rPr lang="es-ES" b="1" dirty="0" err="1"/>
              <a:t>Abstract</a:t>
            </a:r>
            <a:r>
              <a:rPr lang="es-ES" b="1" dirty="0"/>
              <a:t> </a:t>
            </a:r>
            <a:r>
              <a:rPr lang="es-ES" b="1" dirty="0" err="1"/>
              <a:t>Syntax</a:t>
            </a:r>
            <a:r>
              <a:rPr lang="es-ES" b="1" dirty="0"/>
              <a:t> </a:t>
            </a:r>
            <a:r>
              <a:rPr lang="es-ES" b="1" dirty="0" err="1"/>
              <a:t>Tree</a:t>
            </a:r>
            <a:r>
              <a:rPr lang="es-ES" b="1" dirty="0"/>
              <a:t> (AST)</a:t>
            </a:r>
          </a:p>
          <a:p>
            <a:r>
              <a:rPr lang="es-ES" dirty="0"/>
              <a:t>El AST es una representación en forma de árbol del código fuente. Cada nodo del árbol representa una construcción sintáctica (como una declaración, una expresión, un bucle, etc.). PMD utiliza este AST para aplicar sus reglas de análisis, lo que permite detectar problemas estructurales sin ejecutar el código.</a:t>
            </a:r>
          </a:p>
          <a:p>
            <a:r>
              <a:rPr lang="es-ES" dirty="0"/>
              <a:t>Por ejemplo, el análisis AST permite a PMD detectar:</a:t>
            </a:r>
          </a:p>
          <a:p>
            <a:pPr>
              <a:buFont typeface="Arial" panose="020B0604020202020204" pitchFamily="34" charset="0"/>
              <a:buChar char="•"/>
            </a:pPr>
            <a:r>
              <a:rPr lang="es-ES" b="1" dirty="0"/>
              <a:t>Declaraciones condicionales innecesarias</a:t>
            </a:r>
            <a:r>
              <a:rPr lang="es-ES" dirty="0"/>
              <a:t>.</a:t>
            </a:r>
          </a:p>
          <a:p>
            <a:pPr>
              <a:buFont typeface="Arial" panose="020B0604020202020204" pitchFamily="34" charset="0"/>
              <a:buChar char="•"/>
            </a:pPr>
            <a:r>
              <a:rPr lang="es-ES" b="1" dirty="0"/>
              <a:t>Bucles que no terminan</a:t>
            </a:r>
            <a:r>
              <a:rPr lang="es-ES" dirty="0"/>
              <a:t>.</a:t>
            </a:r>
          </a:p>
          <a:p>
            <a:pPr>
              <a:buFont typeface="Arial" panose="020B0604020202020204" pitchFamily="34" charset="0"/>
              <a:buChar char="•"/>
            </a:pPr>
            <a:r>
              <a:rPr lang="es-ES" b="1" dirty="0"/>
              <a:t>Declaraciones que no afectan el resultado del programa</a:t>
            </a:r>
            <a:r>
              <a:rPr lang="es-ES" dirty="0"/>
              <a:t>.</a:t>
            </a:r>
          </a:p>
          <a:p>
            <a:r>
              <a:rPr lang="es-ES" b="1" dirty="0"/>
              <a:t>d) Detección de código duplicado (CPD - </a:t>
            </a:r>
            <a:r>
              <a:rPr lang="es-ES" b="1" dirty="0" err="1"/>
              <a:t>Copy</a:t>
            </a:r>
            <a:r>
              <a:rPr lang="es-ES" b="1" dirty="0"/>
              <a:t>/Paste Detector)</a:t>
            </a:r>
          </a:p>
          <a:p>
            <a:r>
              <a:rPr lang="es-ES" dirty="0"/>
              <a:t>PMD también incluye CPD, un detector de código duplicado. CPD analiza grandes fragmentos de código y detecta si hay duplicación o </a:t>
            </a:r>
            <a:r>
              <a:rPr lang="es-ES" dirty="0" err="1"/>
              <a:t>copy</a:t>
            </a:r>
            <a:r>
              <a:rPr lang="es-ES" dirty="0"/>
              <a:t>-paste, que puede aumentar el riesgo de errores futuros o hacer más difícil el mantenimiento.</a:t>
            </a:r>
          </a:p>
        </p:txBody>
      </p:sp>
    </p:spTree>
    <p:extLst>
      <p:ext uri="{BB962C8B-B14F-4D97-AF65-F5344CB8AC3E}">
        <p14:creationId xmlns:p14="http://schemas.microsoft.com/office/powerpoint/2010/main" val="222052037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a:bodyPr>
          <a:lstStyle/>
          <a:p>
            <a:r>
              <a:rPr lang="es-ES" b="1" dirty="0"/>
              <a:t>6. Reportes</a:t>
            </a:r>
          </a:p>
          <a:p>
            <a:r>
              <a:rPr lang="es-ES" dirty="0"/>
              <a:t>PMD genera reportes detallados con los problemas detectados. Estos reportes pueden exportarse en diferentes formatos como texto, XML, CSV o HTML. En los reportes se listan los problemas encontrados, el archivo y la línea donde se ubica el error, y el tipo de problema.</a:t>
            </a:r>
          </a:p>
          <a:p>
            <a:r>
              <a:rPr lang="es-ES" b="1" dirty="0"/>
              <a:t>7. Ventajas de PMD</a:t>
            </a:r>
          </a:p>
          <a:p>
            <a:pPr>
              <a:buFont typeface="Arial" panose="020B0604020202020204" pitchFamily="34" charset="0"/>
              <a:buChar char="•"/>
            </a:pPr>
            <a:r>
              <a:rPr lang="es-ES" b="1" dirty="0"/>
              <a:t>Mejora la calidad del código</a:t>
            </a:r>
            <a:r>
              <a:rPr lang="es-ES" dirty="0"/>
              <a:t> al aplicar reglas que detectan errores comunes y malas prácticas.</a:t>
            </a:r>
          </a:p>
          <a:p>
            <a:pPr>
              <a:buFont typeface="Arial" panose="020B0604020202020204" pitchFamily="34" charset="0"/>
              <a:buChar char="•"/>
            </a:pPr>
            <a:r>
              <a:rPr lang="es-ES" b="1" dirty="0"/>
              <a:t>Ahorra tiempo</a:t>
            </a:r>
            <a:r>
              <a:rPr lang="es-ES" dirty="0"/>
              <a:t> en revisiones de código manuales, ya que automatiza la detección de problemas.</a:t>
            </a:r>
          </a:p>
          <a:p>
            <a:pPr>
              <a:buFont typeface="Arial" panose="020B0604020202020204" pitchFamily="34" charset="0"/>
              <a:buChar char="•"/>
            </a:pPr>
            <a:r>
              <a:rPr lang="es-ES" b="1" dirty="0"/>
              <a:t>Facilita la refactorización</a:t>
            </a:r>
            <a:r>
              <a:rPr lang="es-ES" dirty="0"/>
              <a:t> al señalar funciones o métodos demasiado complejos.</a:t>
            </a:r>
          </a:p>
          <a:p>
            <a:pPr>
              <a:buFont typeface="Arial" panose="020B0604020202020204" pitchFamily="34" charset="0"/>
              <a:buChar char="•"/>
            </a:pPr>
            <a:r>
              <a:rPr lang="es-ES" b="1" dirty="0"/>
              <a:t>Flexibilidad</a:t>
            </a:r>
            <a:r>
              <a:rPr lang="es-ES" dirty="0"/>
              <a:t> al permitir la personalización de reglas y la integración en múltiples herramientas de desarrollo.</a:t>
            </a:r>
          </a:p>
          <a:p>
            <a:r>
              <a:rPr lang="es-ES" b="1" dirty="0"/>
              <a:t>8. Limitaciones de PMD</a:t>
            </a:r>
          </a:p>
          <a:p>
            <a:pPr>
              <a:buFont typeface="Arial" panose="020B0604020202020204" pitchFamily="34" charset="0"/>
              <a:buChar char="•"/>
            </a:pPr>
            <a:r>
              <a:rPr lang="es-ES" b="1" dirty="0"/>
              <a:t>Falsos positivos</a:t>
            </a:r>
            <a:r>
              <a:rPr lang="es-ES" dirty="0"/>
              <a:t>: En ocasiones, PMD puede marcar problemas que en realidad no son errores o malas prácticas, lo que puede requerir ajustes en las reglas.</a:t>
            </a:r>
          </a:p>
          <a:p>
            <a:pPr>
              <a:buFont typeface="Arial" panose="020B0604020202020204" pitchFamily="34" charset="0"/>
              <a:buChar char="•"/>
            </a:pPr>
            <a:r>
              <a:rPr lang="es-ES" b="1" dirty="0"/>
              <a:t>Análisis limitado</a:t>
            </a:r>
            <a:r>
              <a:rPr lang="es-ES" dirty="0"/>
              <a:t>: Aunque PMD cubre muchos casos comunes, puede no detectar problemas más específicos o complejos que solo se manifiestan en tiempo de ejecución.</a:t>
            </a:r>
          </a:p>
        </p:txBody>
      </p:sp>
    </p:spTree>
    <p:extLst>
      <p:ext uri="{BB962C8B-B14F-4D97-AF65-F5344CB8AC3E}">
        <p14:creationId xmlns:p14="http://schemas.microsoft.com/office/powerpoint/2010/main" val="21848171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fontScale="92500" lnSpcReduction="10000"/>
          </a:bodyPr>
          <a:lstStyle/>
          <a:p>
            <a:r>
              <a:rPr lang="es-ES" b="1" dirty="0"/>
              <a:t>Apache </a:t>
            </a:r>
            <a:r>
              <a:rPr lang="es-ES" b="1" dirty="0" err="1"/>
              <a:t>JMeter</a:t>
            </a:r>
            <a:r>
              <a:rPr lang="es-ES" dirty="0"/>
              <a:t> es una herramienta de código abierto diseñada para realizar pruebas de carga, rendimiento y funcionalidad sobre una variedad de servicios y aplicaciones. Fue desarrollada inicialmente para probar aplicaciones web, pero ahora es compatible con diversos protocolos de red. Es ampliamente utilizada para verificar el comportamiento y la resistencia de aplicaciones bajo diferentes condiciones de carga y para identificar cuellos de botella en el rendimiento.</a:t>
            </a:r>
          </a:p>
          <a:p>
            <a:r>
              <a:rPr lang="es-ES" b="1" dirty="0"/>
              <a:t>1. ¿Qué es Apache </a:t>
            </a:r>
            <a:r>
              <a:rPr lang="es-ES" b="1" dirty="0" err="1"/>
              <a:t>JMeter</a:t>
            </a:r>
            <a:r>
              <a:rPr lang="es-ES" b="1" dirty="0"/>
              <a:t>?</a:t>
            </a:r>
          </a:p>
          <a:p>
            <a:r>
              <a:rPr lang="es-ES" dirty="0"/>
              <a:t>Apache </a:t>
            </a:r>
            <a:r>
              <a:rPr lang="es-ES" dirty="0" err="1"/>
              <a:t>JMeter</a:t>
            </a:r>
            <a:r>
              <a:rPr lang="es-ES" dirty="0"/>
              <a:t> es una herramienta de pruebas de software que permite simular una alta cantidad de usuarios o solicitudes concurrentes hacia un servidor o aplicación. </a:t>
            </a:r>
            <a:r>
              <a:rPr lang="es-ES" dirty="0" err="1"/>
              <a:t>JMeter</a:t>
            </a:r>
            <a:r>
              <a:rPr lang="es-ES" dirty="0"/>
              <a:t> puede generar una carga significativa y medir cómo se comporta un sistema bajo esa carga, ayudando a identificar cuellos de botella, tiempos de respuesta lentos y otros problemas de rendimiento.</a:t>
            </a:r>
          </a:p>
          <a:p>
            <a:r>
              <a:rPr lang="es-ES" dirty="0" err="1"/>
              <a:t>JMeter</a:t>
            </a:r>
            <a:r>
              <a:rPr lang="es-ES" dirty="0"/>
              <a:t> es compatible con múltiples tipos de aplicaciones y servicios, incluyendo:</a:t>
            </a:r>
          </a:p>
          <a:p>
            <a:pPr>
              <a:buFont typeface="Arial" panose="020B0604020202020204" pitchFamily="34" charset="0"/>
              <a:buChar char="•"/>
            </a:pPr>
            <a:r>
              <a:rPr lang="es-ES" b="1" dirty="0"/>
              <a:t>HTTP/HTTPS</a:t>
            </a:r>
            <a:r>
              <a:rPr lang="es-ES" dirty="0"/>
              <a:t> (aplicaciones web)</a:t>
            </a:r>
          </a:p>
          <a:p>
            <a:pPr>
              <a:buFont typeface="Arial" panose="020B0604020202020204" pitchFamily="34" charset="0"/>
              <a:buChar char="•"/>
            </a:pPr>
            <a:r>
              <a:rPr lang="es-ES" b="1" dirty="0"/>
              <a:t>SOAP / REST </a:t>
            </a:r>
            <a:r>
              <a:rPr lang="es-ES" b="1" dirty="0" err="1"/>
              <a:t>APIs</a:t>
            </a:r>
            <a:endParaRPr lang="es-ES" dirty="0"/>
          </a:p>
          <a:p>
            <a:pPr>
              <a:buFont typeface="Arial" panose="020B0604020202020204" pitchFamily="34" charset="0"/>
              <a:buChar char="•"/>
            </a:pPr>
            <a:r>
              <a:rPr lang="es-ES" b="1" dirty="0"/>
              <a:t>Base de datos (JDBC)</a:t>
            </a:r>
            <a:endParaRPr lang="es-ES" dirty="0"/>
          </a:p>
          <a:p>
            <a:pPr>
              <a:buFont typeface="Arial" panose="020B0604020202020204" pitchFamily="34" charset="0"/>
              <a:buChar char="•"/>
            </a:pPr>
            <a:r>
              <a:rPr lang="es-ES" b="1" dirty="0"/>
              <a:t>FTP</a:t>
            </a:r>
            <a:endParaRPr lang="es-ES" dirty="0"/>
          </a:p>
          <a:p>
            <a:pPr>
              <a:buFont typeface="Arial" panose="020B0604020202020204" pitchFamily="34" charset="0"/>
              <a:buChar char="•"/>
            </a:pPr>
            <a:r>
              <a:rPr lang="es-ES" b="1" dirty="0"/>
              <a:t>Correo electrónico (SMTP, POP3, IMAP)</a:t>
            </a:r>
            <a:endParaRPr lang="es-ES" dirty="0"/>
          </a:p>
          <a:p>
            <a:pPr>
              <a:buFont typeface="Arial" panose="020B0604020202020204" pitchFamily="34" charset="0"/>
              <a:buChar char="•"/>
            </a:pPr>
            <a:r>
              <a:rPr lang="es-ES" b="1" dirty="0"/>
              <a:t>TCP</a:t>
            </a:r>
            <a:endParaRPr lang="es-ES" dirty="0"/>
          </a:p>
        </p:txBody>
      </p:sp>
    </p:spTree>
    <p:extLst>
      <p:ext uri="{BB962C8B-B14F-4D97-AF65-F5344CB8AC3E}">
        <p14:creationId xmlns:p14="http://schemas.microsoft.com/office/powerpoint/2010/main" val="87804006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fontScale="92500" lnSpcReduction="10000"/>
          </a:bodyPr>
          <a:lstStyle/>
          <a:p>
            <a:r>
              <a:rPr lang="es-ES" b="1" dirty="0"/>
              <a:t>Apache </a:t>
            </a:r>
            <a:r>
              <a:rPr lang="es-ES" b="1" dirty="0" err="1"/>
              <a:t>JMeter</a:t>
            </a:r>
            <a:r>
              <a:rPr lang="es-ES" dirty="0"/>
              <a:t> es una herramienta de código abierto diseñada para realizar pruebas de carga, rendimiento y funcionalidad sobre una variedad de servicios y aplicaciones. Fue desarrollada inicialmente para probar aplicaciones web, pero ahora es compatible con diversos protocolos de red. Es ampliamente utilizada para verificar el comportamiento y la resistencia de aplicaciones bajo diferentes condiciones de carga y para identificar cuellos de botella en el rendimiento.</a:t>
            </a:r>
          </a:p>
          <a:p>
            <a:r>
              <a:rPr lang="es-ES" b="1" dirty="0"/>
              <a:t>1. ¿Qué es Apache </a:t>
            </a:r>
            <a:r>
              <a:rPr lang="es-ES" b="1" dirty="0" err="1"/>
              <a:t>JMeter</a:t>
            </a:r>
            <a:r>
              <a:rPr lang="es-ES" b="1" dirty="0"/>
              <a:t>?</a:t>
            </a:r>
          </a:p>
          <a:p>
            <a:r>
              <a:rPr lang="es-ES" dirty="0"/>
              <a:t>Apache </a:t>
            </a:r>
            <a:r>
              <a:rPr lang="es-ES" dirty="0" err="1"/>
              <a:t>JMeter</a:t>
            </a:r>
            <a:r>
              <a:rPr lang="es-ES" dirty="0"/>
              <a:t> es una herramienta de pruebas de software que permite simular una alta cantidad de usuarios o solicitudes concurrentes hacia un servidor o aplicación. </a:t>
            </a:r>
            <a:r>
              <a:rPr lang="es-ES" dirty="0" err="1"/>
              <a:t>JMeter</a:t>
            </a:r>
            <a:r>
              <a:rPr lang="es-ES" dirty="0"/>
              <a:t> puede generar una carga significativa y medir cómo se comporta un sistema bajo esa carga, ayudando a identificar cuellos de botella, tiempos de respuesta lentos y otros problemas de rendimiento.</a:t>
            </a:r>
          </a:p>
          <a:p>
            <a:r>
              <a:rPr lang="es-ES" dirty="0" err="1"/>
              <a:t>JMeter</a:t>
            </a:r>
            <a:r>
              <a:rPr lang="es-ES" dirty="0"/>
              <a:t> es compatible con múltiples tipos de aplicaciones y servicios, incluyendo:</a:t>
            </a:r>
          </a:p>
          <a:p>
            <a:pPr>
              <a:buFont typeface="Arial" panose="020B0604020202020204" pitchFamily="34" charset="0"/>
              <a:buChar char="•"/>
            </a:pPr>
            <a:r>
              <a:rPr lang="es-ES" b="1" dirty="0"/>
              <a:t>HTTP/HTTPS</a:t>
            </a:r>
            <a:r>
              <a:rPr lang="es-ES" dirty="0"/>
              <a:t> (aplicaciones web)</a:t>
            </a:r>
          </a:p>
          <a:p>
            <a:pPr>
              <a:buFont typeface="Arial" panose="020B0604020202020204" pitchFamily="34" charset="0"/>
              <a:buChar char="•"/>
            </a:pPr>
            <a:r>
              <a:rPr lang="es-ES" b="1" dirty="0"/>
              <a:t>SOAP / REST </a:t>
            </a:r>
            <a:r>
              <a:rPr lang="es-ES" b="1" dirty="0" err="1"/>
              <a:t>APIs</a:t>
            </a:r>
            <a:endParaRPr lang="es-ES" dirty="0"/>
          </a:p>
          <a:p>
            <a:pPr>
              <a:buFont typeface="Arial" panose="020B0604020202020204" pitchFamily="34" charset="0"/>
              <a:buChar char="•"/>
            </a:pPr>
            <a:r>
              <a:rPr lang="es-ES" b="1" dirty="0"/>
              <a:t>Base de datos (JDBC)</a:t>
            </a:r>
            <a:endParaRPr lang="es-ES" dirty="0"/>
          </a:p>
          <a:p>
            <a:pPr>
              <a:buFont typeface="Arial" panose="020B0604020202020204" pitchFamily="34" charset="0"/>
              <a:buChar char="•"/>
            </a:pPr>
            <a:r>
              <a:rPr lang="es-ES" b="1" dirty="0"/>
              <a:t>FTP</a:t>
            </a:r>
            <a:endParaRPr lang="es-ES" dirty="0"/>
          </a:p>
          <a:p>
            <a:pPr>
              <a:buFont typeface="Arial" panose="020B0604020202020204" pitchFamily="34" charset="0"/>
              <a:buChar char="•"/>
            </a:pPr>
            <a:r>
              <a:rPr lang="es-ES" b="1" dirty="0"/>
              <a:t>Correo electrónico (SMTP, POP3, IMAP)</a:t>
            </a:r>
            <a:endParaRPr lang="es-ES" dirty="0"/>
          </a:p>
          <a:p>
            <a:pPr>
              <a:buFont typeface="Arial" panose="020B0604020202020204" pitchFamily="34" charset="0"/>
              <a:buChar char="•"/>
            </a:pPr>
            <a:r>
              <a:rPr lang="es-ES" b="1" dirty="0"/>
              <a:t>TCP</a:t>
            </a:r>
            <a:endParaRPr lang="es-ES" dirty="0"/>
          </a:p>
        </p:txBody>
      </p:sp>
    </p:spTree>
    <p:extLst>
      <p:ext uri="{BB962C8B-B14F-4D97-AF65-F5344CB8AC3E}">
        <p14:creationId xmlns:p14="http://schemas.microsoft.com/office/powerpoint/2010/main" val="100610166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fontScale="85000" lnSpcReduction="20000"/>
          </a:bodyPr>
          <a:lstStyle/>
          <a:p>
            <a:r>
              <a:rPr lang="es-ES" b="1" dirty="0"/>
              <a:t>2. Características clave</a:t>
            </a:r>
          </a:p>
          <a:p>
            <a:r>
              <a:rPr lang="es-ES" b="1" dirty="0"/>
              <a:t>a) Pruebas de carga y rendimiento</a:t>
            </a:r>
          </a:p>
          <a:p>
            <a:r>
              <a:rPr lang="es-ES" dirty="0" err="1"/>
              <a:t>JMeter</a:t>
            </a:r>
            <a:r>
              <a:rPr lang="es-ES" dirty="0"/>
              <a:t> es ideal para probar cómo responde una aplicación cuando varios usuarios la utilizan al mismo tiempo. Simula múltiples usuarios realizando solicitudes de forma concurrente y mide el rendimiento, como el tiempo de respuesta, la tasa de errores, y el uso de recursos.</a:t>
            </a:r>
          </a:p>
          <a:p>
            <a:r>
              <a:rPr lang="es-ES" b="1" dirty="0"/>
              <a:t>b) Pruebas de estrés</a:t>
            </a:r>
          </a:p>
          <a:p>
            <a:r>
              <a:rPr lang="es-ES" dirty="0"/>
              <a:t>Además de pruebas de carga regulares, </a:t>
            </a:r>
            <a:r>
              <a:rPr lang="es-ES" dirty="0" err="1"/>
              <a:t>JMeter</a:t>
            </a:r>
            <a:r>
              <a:rPr lang="es-ES" dirty="0"/>
              <a:t> puede realizar pruebas de estrés, donde se aumenta gradualmente la carga para determinar cuándo una aplicación comienza a fallar o volverse inestable.</a:t>
            </a:r>
          </a:p>
          <a:p>
            <a:r>
              <a:rPr lang="es-ES" b="1" dirty="0"/>
              <a:t>c) Pruebas distribuidas</a:t>
            </a:r>
          </a:p>
          <a:p>
            <a:r>
              <a:rPr lang="es-ES" dirty="0"/>
              <a:t>Permite ejecutar pruebas distribuidas utilizando varios equipos para generar una carga más alta, lo que es útil cuando se necesita probar sistemas de gran escala o simular miles de usuarios.</a:t>
            </a:r>
          </a:p>
          <a:p>
            <a:r>
              <a:rPr lang="es-ES" b="1" dirty="0"/>
              <a:t>d) Soporte para múltiples protocolos</a:t>
            </a:r>
          </a:p>
          <a:p>
            <a:r>
              <a:rPr lang="es-ES" dirty="0"/>
              <a:t>Aunque fue diseñado originalmente para aplicaciones web, </a:t>
            </a:r>
            <a:r>
              <a:rPr lang="es-ES" dirty="0" err="1"/>
              <a:t>JMeter</a:t>
            </a:r>
            <a:r>
              <a:rPr lang="es-ES" dirty="0"/>
              <a:t> ahora admite una amplia variedad de protocolos, como HTTP(S), FTP, SMTP, POP3, IMAP, SOAP, REST, y JDBC, lo que le permite realizar pruebas de diferentes tipos de aplicaciones, desde </a:t>
            </a:r>
            <a:r>
              <a:rPr lang="es-ES" dirty="0" err="1"/>
              <a:t>APIs</a:t>
            </a:r>
            <a:r>
              <a:rPr lang="es-ES" dirty="0"/>
              <a:t> hasta bases de datos y servidores de correo.</a:t>
            </a:r>
          </a:p>
          <a:p>
            <a:r>
              <a:rPr lang="es-ES" b="1" dirty="0"/>
              <a:t>e) Gráficos y reportes</a:t>
            </a:r>
          </a:p>
          <a:p>
            <a:r>
              <a:rPr lang="es-ES" dirty="0" err="1"/>
              <a:t>JMeter</a:t>
            </a:r>
            <a:r>
              <a:rPr lang="es-ES" dirty="0"/>
              <a:t> proporciona varios tipos de visualizaciones, como gráficos, tablas y reportes detallados, que ayudan a analizar el rendimiento de la aplicación bajo prueba. Los resultados pueden exportarse en formatos como CSV, XML, o HTML para su análisis posterior.</a:t>
            </a:r>
          </a:p>
          <a:p>
            <a:r>
              <a:rPr lang="es-ES" b="1" dirty="0"/>
              <a:t>f) Extensible</a:t>
            </a:r>
          </a:p>
          <a:p>
            <a:r>
              <a:rPr lang="es-ES" dirty="0" err="1"/>
              <a:t>JMeter</a:t>
            </a:r>
            <a:r>
              <a:rPr lang="es-ES" dirty="0"/>
              <a:t> es altamente extensible. Puedes agregar </a:t>
            </a:r>
            <a:r>
              <a:rPr lang="es-ES" b="1" dirty="0" err="1"/>
              <a:t>plugins</a:t>
            </a:r>
            <a:r>
              <a:rPr lang="es-ES" dirty="0"/>
              <a:t> y desarrollar scripts personalizados para necesidades específicas. Además, es posible integrarlo en herramientas de CI/CD como Jenkins para ejecutar pruebas automáticamente durante los despliegues.</a:t>
            </a:r>
          </a:p>
          <a:p>
            <a:pPr>
              <a:buFont typeface="Arial" panose="020B0604020202020204" pitchFamily="34" charset="0"/>
              <a:buChar char="•"/>
            </a:pPr>
            <a:endParaRPr lang="es-ES" dirty="0"/>
          </a:p>
        </p:txBody>
      </p:sp>
    </p:spTree>
    <p:extLst>
      <p:ext uri="{BB962C8B-B14F-4D97-AF65-F5344CB8AC3E}">
        <p14:creationId xmlns:p14="http://schemas.microsoft.com/office/powerpoint/2010/main" val="15499540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fontScale="85000" lnSpcReduction="20000"/>
          </a:bodyPr>
          <a:lstStyle/>
          <a:p>
            <a:r>
              <a:rPr lang="es-ES" b="1" dirty="0"/>
              <a:t>3. Componentes principales de Apache </a:t>
            </a:r>
            <a:r>
              <a:rPr lang="es-ES" b="1" dirty="0" err="1"/>
              <a:t>JMeter</a:t>
            </a:r>
            <a:endParaRPr lang="es-ES" b="1" dirty="0"/>
          </a:p>
          <a:p>
            <a:r>
              <a:rPr lang="es-ES" dirty="0" err="1"/>
              <a:t>JMeter</a:t>
            </a:r>
            <a:r>
              <a:rPr lang="es-ES" dirty="0"/>
              <a:t> está basado en una arquitectura modular con diferentes componentes clave que permiten personalizar las pruebas de carga. Algunos de estos componentes son:</a:t>
            </a:r>
          </a:p>
          <a:p>
            <a:r>
              <a:rPr lang="es-ES" b="1" dirty="0"/>
              <a:t>a) Test Plan</a:t>
            </a:r>
          </a:p>
          <a:p>
            <a:r>
              <a:rPr lang="es-ES" dirty="0"/>
              <a:t>El plan de prueba (Test Plan) es el núcleo de </a:t>
            </a:r>
            <a:r>
              <a:rPr lang="es-ES" dirty="0" err="1"/>
              <a:t>JMeter</a:t>
            </a:r>
            <a:r>
              <a:rPr lang="es-ES" dirty="0"/>
              <a:t>, donde se definen los pasos y la configuración que se utilizarán para ejecutar una prueba. Es el punto de partida para organizar todos los elementos de la prueba, como los usuarios virtuales, peticiones HTTP, y controladores de flujo.</a:t>
            </a:r>
          </a:p>
          <a:p>
            <a:r>
              <a:rPr lang="es-ES" b="1" dirty="0"/>
              <a:t>b) </a:t>
            </a:r>
            <a:r>
              <a:rPr lang="es-ES" b="1" dirty="0" err="1"/>
              <a:t>Thread</a:t>
            </a:r>
            <a:r>
              <a:rPr lang="es-ES" b="1" dirty="0"/>
              <a:t> </a:t>
            </a:r>
            <a:r>
              <a:rPr lang="es-ES" b="1" dirty="0" err="1"/>
              <a:t>Group</a:t>
            </a:r>
            <a:endParaRPr lang="es-ES" b="1" dirty="0"/>
          </a:p>
          <a:p>
            <a:r>
              <a:rPr lang="es-ES" dirty="0"/>
              <a:t>El grupo de hilos define cuántos usuarios virtuales se van a simular, durante cuánto tiempo van a interactuar con la aplicación, y a qué velocidad se van a realizar las solicitudes. Cada "hilo" simula un usuario virtual realizando acciones concurrentes.</a:t>
            </a:r>
          </a:p>
          <a:p>
            <a:r>
              <a:rPr lang="es-ES" b="1" dirty="0"/>
              <a:t>c) </a:t>
            </a:r>
            <a:r>
              <a:rPr lang="es-ES" b="1" dirty="0" err="1"/>
              <a:t>Samplers</a:t>
            </a:r>
            <a:endParaRPr lang="es-ES" b="1" dirty="0"/>
          </a:p>
          <a:p>
            <a:r>
              <a:rPr lang="es-ES" dirty="0"/>
              <a:t>Los </a:t>
            </a:r>
            <a:r>
              <a:rPr lang="es-ES" b="1" dirty="0" err="1"/>
              <a:t>samplers</a:t>
            </a:r>
            <a:r>
              <a:rPr lang="es-ES" dirty="0"/>
              <a:t> son los encargados de enviar solicitudes a la aplicación o servicio bajo prueba. Por ejemplo, en una prueba web, un </a:t>
            </a:r>
            <a:r>
              <a:rPr lang="es-ES" dirty="0" err="1"/>
              <a:t>sampler</a:t>
            </a:r>
            <a:r>
              <a:rPr lang="es-ES" dirty="0"/>
              <a:t> HTTP podría enviar una solicitud GET o POST. </a:t>
            </a:r>
            <a:r>
              <a:rPr lang="es-ES" dirty="0" err="1"/>
              <a:t>JMeter</a:t>
            </a:r>
            <a:r>
              <a:rPr lang="es-ES" dirty="0"/>
              <a:t> tiene diferentes tipos de </a:t>
            </a:r>
            <a:r>
              <a:rPr lang="es-ES" dirty="0" err="1"/>
              <a:t>samplers</a:t>
            </a:r>
            <a:r>
              <a:rPr lang="es-ES" dirty="0"/>
              <a:t> para diferentes protocolos.</a:t>
            </a:r>
          </a:p>
          <a:p>
            <a:r>
              <a:rPr lang="es-ES" b="1" dirty="0"/>
              <a:t>d) </a:t>
            </a:r>
            <a:r>
              <a:rPr lang="es-ES" b="1" dirty="0" err="1"/>
              <a:t>Listeners</a:t>
            </a:r>
            <a:endParaRPr lang="es-ES" b="1" dirty="0"/>
          </a:p>
          <a:p>
            <a:r>
              <a:rPr lang="es-ES" dirty="0"/>
              <a:t>Los </a:t>
            </a:r>
            <a:r>
              <a:rPr lang="es-ES" b="1" dirty="0" err="1"/>
              <a:t>listeners</a:t>
            </a:r>
            <a:r>
              <a:rPr lang="es-ES" dirty="0"/>
              <a:t> recopilan y presentan los resultados de la prueba, como tiempos de respuesta, tasas de error, y otros datos importantes. Los resultados se pueden mostrar en tiempo real o se pueden exportar para análisis posterior. Algunos </a:t>
            </a:r>
            <a:r>
              <a:rPr lang="es-ES" dirty="0" err="1"/>
              <a:t>listeners</a:t>
            </a:r>
            <a:r>
              <a:rPr lang="es-ES" dirty="0"/>
              <a:t> comunes son:</a:t>
            </a:r>
          </a:p>
          <a:p>
            <a:pPr>
              <a:buFont typeface="Arial" panose="020B0604020202020204" pitchFamily="34" charset="0"/>
              <a:buChar char="•"/>
            </a:pPr>
            <a:r>
              <a:rPr lang="es-ES" b="1" dirty="0"/>
              <a:t>Gráfico de rendimiento</a:t>
            </a:r>
            <a:endParaRPr lang="es-ES" dirty="0"/>
          </a:p>
          <a:p>
            <a:pPr>
              <a:buFont typeface="Arial" panose="020B0604020202020204" pitchFamily="34" charset="0"/>
              <a:buChar char="•"/>
            </a:pPr>
            <a:r>
              <a:rPr lang="es-ES" b="1" dirty="0"/>
              <a:t>Gráfico de resumen</a:t>
            </a:r>
            <a:endParaRPr lang="es-ES" dirty="0"/>
          </a:p>
          <a:p>
            <a:pPr>
              <a:buFont typeface="Arial" panose="020B0604020202020204" pitchFamily="34" charset="0"/>
              <a:buChar char="•"/>
            </a:pPr>
            <a:r>
              <a:rPr lang="es-ES" b="1" dirty="0"/>
              <a:t>Tabla de resultados</a:t>
            </a:r>
            <a:endParaRPr lang="es-ES" dirty="0"/>
          </a:p>
          <a:p>
            <a:endParaRPr lang="es-ES" dirty="0"/>
          </a:p>
        </p:txBody>
      </p:sp>
    </p:spTree>
    <p:extLst>
      <p:ext uri="{BB962C8B-B14F-4D97-AF65-F5344CB8AC3E}">
        <p14:creationId xmlns:p14="http://schemas.microsoft.com/office/powerpoint/2010/main" val="2918180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89EC-EDAA-9B6B-55AB-6DCC651EC10F}"/>
              </a:ext>
            </a:extLst>
          </p:cNvPr>
          <p:cNvSpPr>
            <a:spLocks noGrp="1"/>
          </p:cNvSpPr>
          <p:nvPr>
            <p:ph type="title"/>
          </p:nvPr>
        </p:nvSpPr>
        <p:spPr>
          <a:xfrm>
            <a:off x="838200" y="365760"/>
            <a:ext cx="10515600" cy="1325880"/>
          </a:xfrm>
        </p:spPr>
        <p:txBody>
          <a:bodyPr anchor="ctr">
            <a:normAutofit/>
          </a:bodyPr>
          <a:lstStyle/>
          <a:p>
            <a:r>
              <a:rPr lang="es-AR" sz="3200" b="0" dirty="0">
                <a:effectLst/>
                <a:latin typeface="Calibri" panose="020F0502020204030204" pitchFamily="34" charset="0"/>
                <a:ea typeface="Calibri" panose="020F0502020204030204" pitchFamily="34" charset="0"/>
                <a:cs typeface="Times New Roman" panose="02020603050405020304" pitchFamily="18" charset="0"/>
              </a:rPr>
              <a:t>Complejidad Temporal y Espacial</a:t>
            </a:r>
            <a:br>
              <a:rPr lang="es-AR" sz="3200" b="0" dirty="0">
                <a:effectLst/>
                <a:latin typeface="Calibri" panose="020F0502020204030204" pitchFamily="34" charset="0"/>
                <a:ea typeface="Calibri" panose="020F0502020204030204" pitchFamily="34" charset="0"/>
                <a:cs typeface="Times New Roman" panose="02020603050405020304" pitchFamily="18" charset="0"/>
              </a:rPr>
            </a:br>
            <a:r>
              <a:rPr lang="es-AR" sz="3200" b="0" dirty="0">
                <a:effectLst/>
                <a:latin typeface="Calibri" panose="020F0502020204030204" pitchFamily="34" charset="0"/>
                <a:ea typeface="Calibri" panose="020F0502020204030204" pitchFamily="34" charset="0"/>
                <a:cs typeface="Times New Roman" panose="02020603050405020304" pitchFamily="18" charset="0"/>
              </a:rPr>
              <a:t>comparación de algoritmos de </a:t>
            </a:r>
            <a:r>
              <a:rPr lang="es-AR" sz="3200" b="0" dirty="0" err="1">
                <a:effectLst/>
                <a:latin typeface="Calibri" panose="020F0502020204030204" pitchFamily="34" charset="0"/>
                <a:ea typeface="Calibri" panose="020F0502020204030204" pitchFamily="34" charset="0"/>
                <a:cs typeface="Times New Roman" panose="02020603050405020304" pitchFamily="18" charset="0"/>
              </a:rPr>
              <a:t>ordenacion</a:t>
            </a:r>
            <a:endParaRPr lang="en-US" dirty="0"/>
          </a:p>
        </p:txBody>
      </p:sp>
      <p:sp>
        <p:nvSpPr>
          <p:cNvPr id="3" name="Content Placeholder 2">
            <a:extLst>
              <a:ext uri="{FF2B5EF4-FFF2-40B4-BE49-F238E27FC236}">
                <a16:creationId xmlns:a16="http://schemas.microsoft.com/office/drawing/2014/main" id="{13D1B482-B9E1-5D01-5AA7-93E6E5A4E450}"/>
              </a:ext>
            </a:extLst>
          </p:cNvPr>
          <p:cNvSpPr>
            <a:spLocks noGrp="1"/>
          </p:cNvSpPr>
          <p:nvPr>
            <p:ph sz="quarter" idx="13"/>
          </p:nvPr>
        </p:nvSpPr>
        <p:spPr>
          <a:xfrm>
            <a:off x="838199" y="2024781"/>
            <a:ext cx="10772776" cy="4137189"/>
          </a:xfrm>
        </p:spPr>
        <p:txBody>
          <a:bodyPr>
            <a:normAutofit/>
          </a:bodyPr>
          <a:lstStyle/>
          <a:p>
            <a:r>
              <a:rPr lang="en-US" sz="1800" b="1" dirty="0" err="1">
                <a:effectLst/>
                <a:latin typeface="Times New Roman" panose="02020603050405020304" pitchFamily="18" charset="0"/>
                <a:ea typeface="Times New Roman" panose="02020603050405020304" pitchFamily="18" charset="0"/>
              </a:rPr>
              <a:t>Comparación</a:t>
            </a:r>
            <a:r>
              <a:rPr lang="en-US" sz="1800" dirty="0">
                <a:effectLst/>
                <a:latin typeface="Times New Roman" panose="02020603050405020304" pitchFamily="18" charset="0"/>
                <a:ea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Ordenación por burbuja</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Requiere más tiempo a medida que la lista crece (especialmente en casos desfavorables), porque compara repetidamente elementos adyacentes.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Quicksort</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Es más eficiente, especialmente para listas grandes. Divide y conquista, lo que reduce significativamente el número de comparaciones necesarias.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207800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lnSpcReduction="10000"/>
          </a:bodyPr>
          <a:lstStyle/>
          <a:p>
            <a:r>
              <a:rPr lang="es-ES" b="1" dirty="0"/>
              <a:t>e) </a:t>
            </a:r>
            <a:r>
              <a:rPr lang="es-ES" b="1" dirty="0" err="1"/>
              <a:t>Assertions</a:t>
            </a:r>
            <a:endParaRPr lang="es-ES" b="1" dirty="0"/>
          </a:p>
          <a:p>
            <a:r>
              <a:rPr lang="es-ES" dirty="0"/>
              <a:t>Las </a:t>
            </a:r>
            <a:r>
              <a:rPr lang="es-ES" dirty="0" err="1"/>
              <a:t>assertions</a:t>
            </a:r>
            <a:r>
              <a:rPr lang="es-ES" dirty="0"/>
              <a:t> son usadas para validar las respuestas del servidor, asegurando que los resultados de la prueba sean correctos. Por ejemplo, una </a:t>
            </a:r>
            <a:r>
              <a:rPr lang="es-ES" dirty="0" err="1"/>
              <a:t>assertion</a:t>
            </a:r>
            <a:r>
              <a:rPr lang="es-ES" dirty="0"/>
              <a:t> puede verificar que el código de respuesta HTTP sea 200 (OK), o que el contenido de la respuesta contenga un texto específico.</a:t>
            </a:r>
          </a:p>
          <a:p>
            <a:r>
              <a:rPr lang="es-ES" b="1" dirty="0"/>
              <a:t>f) </a:t>
            </a:r>
            <a:r>
              <a:rPr lang="es-ES" b="1" dirty="0" err="1"/>
              <a:t>Timers</a:t>
            </a:r>
            <a:endParaRPr lang="es-ES" b="1" dirty="0"/>
          </a:p>
          <a:p>
            <a:r>
              <a:rPr lang="es-ES" dirty="0"/>
              <a:t>Los </a:t>
            </a:r>
            <a:r>
              <a:rPr lang="es-ES" dirty="0" err="1"/>
              <a:t>timers</a:t>
            </a:r>
            <a:r>
              <a:rPr lang="es-ES" dirty="0"/>
              <a:t> permiten introducir pausas entre las solicitudes que los usuarios virtuales envían a la aplicación bajo prueba. Esto simula un comportamiento más realista, donde los usuarios no están enviando solicitudes constantemente sin detenerse.</a:t>
            </a:r>
          </a:p>
          <a:p>
            <a:r>
              <a:rPr lang="es-ES" b="1" dirty="0"/>
              <a:t>g) </a:t>
            </a:r>
            <a:r>
              <a:rPr lang="es-ES" b="1" dirty="0" err="1"/>
              <a:t>Config</a:t>
            </a:r>
            <a:r>
              <a:rPr lang="es-ES" b="1" dirty="0"/>
              <a:t> </a:t>
            </a:r>
            <a:r>
              <a:rPr lang="es-ES" b="1" dirty="0" err="1"/>
              <a:t>Elements</a:t>
            </a:r>
            <a:endParaRPr lang="es-ES" b="1" dirty="0"/>
          </a:p>
          <a:p>
            <a:r>
              <a:rPr lang="es-ES" dirty="0"/>
              <a:t>Los elementos de configuración (</a:t>
            </a:r>
            <a:r>
              <a:rPr lang="es-ES" dirty="0" err="1"/>
              <a:t>Config</a:t>
            </a:r>
            <a:r>
              <a:rPr lang="es-ES" dirty="0"/>
              <a:t> </a:t>
            </a:r>
            <a:r>
              <a:rPr lang="es-ES" dirty="0" err="1"/>
              <a:t>Elements</a:t>
            </a:r>
            <a:r>
              <a:rPr lang="es-ES" dirty="0"/>
              <a:t>) permiten parametrizar las pruebas, por ejemplo, estableciendo variables de entorno o creando conexiones reutilizables a bases de datos o servidores. Ayudan a evitar la repetición y a mantener las pruebas organizadas.</a:t>
            </a:r>
          </a:p>
          <a:p>
            <a:r>
              <a:rPr lang="es-ES" b="1" dirty="0"/>
              <a:t>h) </a:t>
            </a:r>
            <a:r>
              <a:rPr lang="es-ES" b="1" dirty="0" err="1"/>
              <a:t>Controllers</a:t>
            </a:r>
            <a:endParaRPr lang="es-ES" b="1" dirty="0"/>
          </a:p>
          <a:p>
            <a:r>
              <a:rPr lang="es-ES" dirty="0"/>
              <a:t>Los </a:t>
            </a:r>
            <a:r>
              <a:rPr lang="es-ES" dirty="0" err="1"/>
              <a:t>controllers</a:t>
            </a:r>
            <a:r>
              <a:rPr lang="es-ES" dirty="0"/>
              <a:t> permiten manipular el flujo de la prueba. Puedes usarlos para controlar el comportamiento del grupo de hilos, como repetir ciertas acciones o ejecutar escenarios condicionales. Existen </a:t>
            </a:r>
            <a:r>
              <a:rPr lang="es-ES" dirty="0" err="1"/>
              <a:t>Logic</a:t>
            </a:r>
            <a:r>
              <a:rPr lang="es-ES" dirty="0"/>
              <a:t> </a:t>
            </a:r>
            <a:r>
              <a:rPr lang="es-ES" dirty="0" err="1"/>
              <a:t>Controllers</a:t>
            </a:r>
            <a:r>
              <a:rPr lang="es-ES" dirty="0"/>
              <a:t> como </a:t>
            </a:r>
            <a:r>
              <a:rPr lang="es-ES" dirty="0" err="1"/>
              <a:t>If</a:t>
            </a:r>
            <a:r>
              <a:rPr lang="es-ES" dirty="0"/>
              <a:t> </a:t>
            </a:r>
            <a:r>
              <a:rPr lang="es-ES" dirty="0" err="1"/>
              <a:t>Controller</a:t>
            </a:r>
            <a:r>
              <a:rPr lang="es-ES" dirty="0"/>
              <a:t>, </a:t>
            </a:r>
            <a:r>
              <a:rPr lang="es-ES" dirty="0" err="1"/>
              <a:t>Loop</a:t>
            </a:r>
            <a:r>
              <a:rPr lang="es-ES" dirty="0"/>
              <a:t> </a:t>
            </a:r>
            <a:r>
              <a:rPr lang="es-ES" dirty="0" err="1"/>
              <a:t>Controller</a:t>
            </a:r>
            <a:r>
              <a:rPr lang="es-ES" dirty="0"/>
              <a:t>, entre otros.</a:t>
            </a:r>
          </a:p>
        </p:txBody>
      </p:sp>
    </p:spTree>
    <p:extLst>
      <p:ext uri="{BB962C8B-B14F-4D97-AF65-F5344CB8AC3E}">
        <p14:creationId xmlns:p14="http://schemas.microsoft.com/office/powerpoint/2010/main" val="3484050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a:bodyPr>
          <a:lstStyle/>
          <a:p>
            <a:r>
              <a:rPr lang="es-ES" b="1" dirty="0" err="1"/>
              <a:t>DeepCode</a:t>
            </a:r>
            <a:r>
              <a:rPr lang="es-ES" b="1" dirty="0"/>
              <a:t> AI</a:t>
            </a:r>
            <a:r>
              <a:rPr lang="es-ES" dirty="0"/>
              <a:t> es una plataforma de análisis de código estático que utiliza inteligencia artificial (IA) y técnicas de aprendizaje automático para detectar problemas en el código fuente de software y ofrecer sugerencias de mejoras. Fue desarrollada por una empresa suiza y se especializa en detectar errores, vulnerabilidades de seguridad, problemas de estilo y sugerencias para mejorar el rendimiento del código, todo a través de un enfoque basado en el análisis de grandes cantidades de datos de código fuente en repositorios públicos.</a:t>
            </a:r>
          </a:p>
          <a:p>
            <a:r>
              <a:rPr lang="es-ES" dirty="0"/>
              <a:t>En 2020, </a:t>
            </a:r>
            <a:r>
              <a:rPr lang="es-ES" dirty="0" err="1"/>
              <a:t>DeepCode</a:t>
            </a:r>
            <a:r>
              <a:rPr lang="es-ES" dirty="0"/>
              <a:t> fue adquirida por </a:t>
            </a:r>
            <a:r>
              <a:rPr lang="es-ES" dirty="0" err="1"/>
              <a:t>Snyk</a:t>
            </a:r>
            <a:r>
              <a:rPr lang="es-ES" dirty="0"/>
              <a:t>, una compañía enfocada en la seguridad del software, lo que fortaleció las capacidades de análisis de seguridad de </a:t>
            </a:r>
            <a:r>
              <a:rPr lang="es-ES" dirty="0" err="1"/>
              <a:t>Snyk</a:t>
            </a:r>
            <a:r>
              <a:rPr lang="es-ES" dirty="0"/>
              <a:t> con la tecnología de </a:t>
            </a:r>
            <a:r>
              <a:rPr lang="es-ES" dirty="0" err="1"/>
              <a:t>DeepCode</a:t>
            </a:r>
            <a:r>
              <a:rPr lang="es-ES" dirty="0"/>
              <a:t>.</a:t>
            </a:r>
          </a:p>
          <a:p>
            <a:r>
              <a:rPr lang="es-ES" b="1" dirty="0"/>
              <a:t>1. Características principales de </a:t>
            </a:r>
            <a:r>
              <a:rPr lang="es-ES" b="1" dirty="0" err="1"/>
              <a:t>DeepCode</a:t>
            </a:r>
            <a:r>
              <a:rPr lang="es-ES" b="1" dirty="0"/>
              <a:t> AI</a:t>
            </a:r>
          </a:p>
          <a:p>
            <a:r>
              <a:rPr lang="es-ES" b="1" dirty="0"/>
              <a:t>a) Análisis basado en IA</a:t>
            </a:r>
          </a:p>
          <a:p>
            <a:r>
              <a:rPr lang="es-ES" dirty="0" err="1"/>
              <a:t>DeepCode</a:t>
            </a:r>
            <a:r>
              <a:rPr lang="es-ES" dirty="0"/>
              <a:t> utiliza </a:t>
            </a:r>
            <a:r>
              <a:rPr lang="es-ES" b="1" dirty="0"/>
              <a:t>modelos de aprendizaje automático entrenados en millones de repositorios de código público</a:t>
            </a:r>
            <a:r>
              <a:rPr lang="es-ES" dirty="0"/>
              <a:t> para identificar patrones comunes de errores y malas prácticas. A diferencia de las herramientas tradicionales de análisis estático de código, que dependen de reglas predefinidas, </a:t>
            </a:r>
            <a:r>
              <a:rPr lang="es-ES" dirty="0" err="1"/>
              <a:t>DeepCode</a:t>
            </a:r>
            <a:r>
              <a:rPr lang="es-ES" dirty="0"/>
              <a:t> aprende y mejora con el tiempo a medida que analiza más código.</a:t>
            </a:r>
          </a:p>
        </p:txBody>
      </p:sp>
    </p:spTree>
    <p:extLst>
      <p:ext uri="{BB962C8B-B14F-4D97-AF65-F5344CB8AC3E}">
        <p14:creationId xmlns:p14="http://schemas.microsoft.com/office/powerpoint/2010/main" val="31097168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fontScale="85000" lnSpcReduction="10000"/>
          </a:bodyPr>
          <a:lstStyle/>
          <a:p>
            <a:r>
              <a:rPr lang="es-ES" b="1" dirty="0"/>
              <a:t>b) Detección de vulnerabilidades de seguridad</a:t>
            </a:r>
          </a:p>
          <a:p>
            <a:r>
              <a:rPr lang="es-ES" dirty="0" err="1"/>
              <a:t>DeepCode</a:t>
            </a:r>
            <a:r>
              <a:rPr lang="es-ES" dirty="0"/>
              <a:t> se enfoca especialmente en encontrar </a:t>
            </a:r>
            <a:r>
              <a:rPr lang="es-ES" b="1" dirty="0"/>
              <a:t>vulnerabilidades de seguridad</a:t>
            </a:r>
            <a:r>
              <a:rPr lang="es-ES" dirty="0"/>
              <a:t> que pueden no ser evidentes a simple vista. Utiliza su vasto conocimiento de patrones de código para identificar fallos como inyecciones SQL, problemas de autenticación, y fugas de datos.</a:t>
            </a:r>
          </a:p>
          <a:p>
            <a:r>
              <a:rPr lang="es-ES" b="1" dirty="0"/>
              <a:t>c) Sugerencias inteligentes y automáticas</a:t>
            </a:r>
          </a:p>
          <a:p>
            <a:r>
              <a:rPr lang="es-ES" dirty="0"/>
              <a:t>Una característica clave de </a:t>
            </a:r>
            <a:r>
              <a:rPr lang="es-ES" dirty="0" err="1"/>
              <a:t>DeepCode</a:t>
            </a:r>
            <a:r>
              <a:rPr lang="es-ES" dirty="0"/>
              <a:t> es su capacidad para ofrecer sugerencias automáticas basadas en las mejores prácticas de programación. Estas sugerencias no solo abordan errores obvios, sino que también mejoran la calidad y eficiencia del código.</a:t>
            </a:r>
          </a:p>
          <a:p>
            <a:r>
              <a:rPr lang="es-ES" b="1" dirty="0"/>
              <a:t>d) Soporte para múltiples lenguajes</a:t>
            </a:r>
          </a:p>
          <a:p>
            <a:r>
              <a:rPr lang="es-ES" dirty="0" err="1"/>
              <a:t>DeepCode</a:t>
            </a:r>
            <a:r>
              <a:rPr lang="es-ES" dirty="0"/>
              <a:t> soporta varios lenguajes de programación, incluidos:</a:t>
            </a:r>
          </a:p>
          <a:p>
            <a:pPr>
              <a:buFont typeface="Arial" panose="020B0604020202020204" pitchFamily="34" charset="0"/>
              <a:buChar char="•"/>
            </a:pPr>
            <a:r>
              <a:rPr lang="es-ES" b="1" dirty="0"/>
              <a:t>Java</a:t>
            </a:r>
            <a:endParaRPr lang="es-ES" dirty="0"/>
          </a:p>
          <a:p>
            <a:pPr>
              <a:buFont typeface="Arial" panose="020B0604020202020204" pitchFamily="34" charset="0"/>
              <a:buChar char="•"/>
            </a:pPr>
            <a:r>
              <a:rPr lang="es-ES" b="1" dirty="0"/>
              <a:t>JavaScript</a:t>
            </a:r>
            <a:endParaRPr lang="es-ES" dirty="0"/>
          </a:p>
          <a:p>
            <a:pPr>
              <a:buFont typeface="Arial" panose="020B0604020202020204" pitchFamily="34" charset="0"/>
              <a:buChar char="•"/>
            </a:pPr>
            <a:r>
              <a:rPr lang="es-ES" b="1" dirty="0"/>
              <a:t>Python</a:t>
            </a:r>
            <a:endParaRPr lang="es-ES" dirty="0"/>
          </a:p>
          <a:p>
            <a:pPr>
              <a:buFont typeface="Arial" panose="020B0604020202020204" pitchFamily="34" charset="0"/>
              <a:buChar char="•"/>
            </a:pPr>
            <a:r>
              <a:rPr lang="es-ES" b="1" dirty="0" err="1"/>
              <a:t>TypeScript</a:t>
            </a:r>
            <a:endParaRPr lang="es-ES" dirty="0"/>
          </a:p>
          <a:p>
            <a:pPr>
              <a:buFont typeface="Arial" panose="020B0604020202020204" pitchFamily="34" charset="0"/>
              <a:buChar char="•"/>
            </a:pPr>
            <a:r>
              <a:rPr lang="es-ES" b="1" dirty="0"/>
              <a:t>C/C++</a:t>
            </a:r>
            <a:endParaRPr lang="es-ES" dirty="0"/>
          </a:p>
          <a:p>
            <a:pPr>
              <a:buFont typeface="Arial" panose="020B0604020202020204" pitchFamily="34" charset="0"/>
              <a:buChar char="•"/>
            </a:pPr>
            <a:r>
              <a:rPr lang="es-ES" b="1" dirty="0" err="1"/>
              <a:t>Go</a:t>
            </a:r>
            <a:endParaRPr lang="es-ES" dirty="0"/>
          </a:p>
          <a:p>
            <a:r>
              <a:rPr lang="es-ES" dirty="0"/>
              <a:t>Con el soporte de estos lenguajes, </a:t>
            </a:r>
            <a:r>
              <a:rPr lang="es-ES" dirty="0" err="1"/>
              <a:t>DeepCode</a:t>
            </a:r>
            <a:r>
              <a:rPr lang="es-ES" dirty="0"/>
              <a:t> es útil para proyectos de desarrollo de software modernos que integran múltiples tecnologías.</a:t>
            </a:r>
          </a:p>
        </p:txBody>
      </p:sp>
    </p:spTree>
    <p:extLst>
      <p:ext uri="{BB962C8B-B14F-4D97-AF65-F5344CB8AC3E}">
        <p14:creationId xmlns:p14="http://schemas.microsoft.com/office/powerpoint/2010/main" val="40629546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a:bodyPr>
          <a:lstStyle/>
          <a:p>
            <a:r>
              <a:rPr lang="es-ES" b="1" dirty="0"/>
              <a:t>e) Integración con sistemas de control de versiones</a:t>
            </a:r>
          </a:p>
          <a:p>
            <a:r>
              <a:rPr lang="es-ES" dirty="0" err="1"/>
              <a:t>DeepCode</a:t>
            </a:r>
            <a:r>
              <a:rPr lang="es-ES" dirty="0"/>
              <a:t> se integra perfectamente con sistemas de control de versiones como </a:t>
            </a:r>
            <a:r>
              <a:rPr lang="es-ES" b="1" dirty="0"/>
              <a:t>GitHub</a:t>
            </a:r>
            <a:r>
              <a:rPr lang="es-ES" dirty="0"/>
              <a:t>, </a:t>
            </a:r>
            <a:r>
              <a:rPr lang="es-ES" b="1" dirty="0" err="1"/>
              <a:t>GitLab</a:t>
            </a:r>
            <a:r>
              <a:rPr lang="es-ES" dirty="0"/>
              <a:t>, </a:t>
            </a:r>
            <a:r>
              <a:rPr lang="es-ES" b="1" dirty="0" err="1"/>
              <a:t>Bitbucket</a:t>
            </a:r>
            <a:r>
              <a:rPr lang="es-ES" dirty="0"/>
              <a:t>, y otros. Esto permite a los desarrolladores obtener análisis en tiempo real mientras trabajan en sus repositorios, facilitando la revisión de código y asegurando que los problemas se detecten y resuelvan rápidamente.</a:t>
            </a:r>
          </a:p>
          <a:p>
            <a:r>
              <a:rPr lang="es-ES" b="1" dirty="0"/>
              <a:t>f) Revisión continua del código</a:t>
            </a:r>
          </a:p>
          <a:p>
            <a:r>
              <a:rPr lang="es-ES" dirty="0"/>
              <a:t>Al estar conectado a un repositorio, </a:t>
            </a:r>
            <a:r>
              <a:rPr lang="es-ES" dirty="0" err="1"/>
              <a:t>DeepCode</a:t>
            </a:r>
            <a:r>
              <a:rPr lang="es-ES" dirty="0"/>
              <a:t> puede realizar un </a:t>
            </a:r>
            <a:r>
              <a:rPr lang="es-ES" b="1" dirty="0"/>
              <a:t>análisis continuo</a:t>
            </a:r>
            <a:r>
              <a:rPr lang="es-ES" dirty="0"/>
              <a:t> de cada </a:t>
            </a:r>
            <a:r>
              <a:rPr lang="es-ES" dirty="0" err="1"/>
              <a:t>commit</a:t>
            </a:r>
            <a:r>
              <a:rPr lang="es-ES" dirty="0"/>
              <a:t> o </a:t>
            </a:r>
            <a:r>
              <a:rPr lang="es-ES" dirty="0" err="1"/>
              <a:t>pull</a:t>
            </a:r>
            <a:r>
              <a:rPr lang="es-ES" dirty="0"/>
              <a:t> </a:t>
            </a:r>
            <a:r>
              <a:rPr lang="es-ES" dirty="0" err="1"/>
              <a:t>request</a:t>
            </a:r>
            <a:r>
              <a:rPr lang="es-ES" dirty="0"/>
              <a:t>, proporcionando </a:t>
            </a:r>
            <a:r>
              <a:rPr lang="es-ES" dirty="0" err="1"/>
              <a:t>feedback</a:t>
            </a:r>
            <a:r>
              <a:rPr lang="es-ES" dirty="0"/>
              <a:t> inmediato cuando se detectan problemas. Esto lo hace útil en un entorno de integración continua, donde las revisiones de código son críticas para asegurar la estabilidad y seguridad del software.</a:t>
            </a:r>
          </a:p>
          <a:p>
            <a:r>
              <a:rPr lang="es-ES" b="1" dirty="0"/>
              <a:t>g) Análisis rápido y en tiempo real</a:t>
            </a:r>
          </a:p>
          <a:p>
            <a:r>
              <a:rPr lang="es-ES" dirty="0"/>
              <a:t>Una ventaja clave de </a:t>
            </a:r>
            <a:r>
              <a:rPr lang="es-ES" dirty="0" err="1"/>
              <a:t>DeepCode</a:t>
            </a:r>
            <a:r>
              <a:rPr lang="es-ES" dirty="0"/>
              <a:t> sobre otras herramientas es que el análisis se realiza rápidamente y en tiempo real. Esto es crucial en flujos de trabajo ágiles donde los desarrolladores necesitan retroalimentación inmediata para corregir y mejorar su código de manera eficiente.</a:t>
            </a:r>
          </a:p>
        </p:txBody>
      </p:sp>
    </p:spTree>
    <p:extLst>
      <p:ext uri="{BB962C8B-B14F-4D97-AF65-F5344CB8AC3E}">
        <p14:creationId xmlns:p14="http://schemas.microsoft.com/office/powerpoint/2010/main" val="1118074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a:bodyPr>
          <a:lstStyle/>
          <a:p>
            <a:r>
              <a:rPr lang="es-ES" b="1" dirty="0"/>
              <a:t>2. Cómo funciona </a:t>
            </a:r>
            <a:r>
              <a:rPr lang="es-ES" b="1" dirty="0" err="1"/>
              <a:t>DeepCode</a:t>
            </a:r>
            <a:r>
              <a:rPr lang="es-ES" b="1" dirty="0"/>
              <a:t> AI</a:t>
            </a:r>
          </a:p>
          <a:p>
            <a:r>
              <a:rPr lang="es-ES" dirty="0" err="1"/>
              <a:t>DeepCode</a:t>
            </a:r>
            <a:r>
              <a:rPr lang="es-ES" dirty="0"/>
              <a:t> utiliza un enfoque único que se basa en grandes cantidades de datos y modelos de aprendizaje automático para identificar problemas de código. El flujo general de funcionamiento es el siguiente:</a:t>
            </a:r>
          </a:p>
          <a:p>
            <a:r>
              <a:rPr lang="es-ES" b="1" dirty="0"/>
              <a:t>a) Entrenamiento del modelo de IA</a:t>
            </a:r>
          </a:p>
          <a:p>
            <a:r>
              <a:rPr lang="es-ES" dirty="0"/>
              <a:t>El motor de </a:t>
            </a:r>
            <a:r>
              <a:rPr lang="es-ES" dirty="0" err="1"/>
              <a:t>DeepCode</a:t>
            </a:r>
            <a:r>
              <a:rPr lang="es-ES" dirty="0"/>
              <a:t> ha sido entrenado en más de 250 millones de </a:t>
            </a:r>
            <a:r>
              <a:rPr lang="es-ES" dirty="0" err="1"/>
              <a:t>commits</a:t>
            </a:r>
            <a:r>
              <a:rPr lang="es-ES" dirty="0"/>
              <a:t> públicos y repositorios de código, lo que le permite aprender patrones comunes de errores y mejores prácticas. Este proceso de entrenamiento permite a </a:t>
            </a:r>
            <a:r>
              <a:rPr lang="es-ES" dirty="0" err="1"/>
              <a:t>DeepCode</a:t>
            </a:r>
            <a:r>
              <a:rPr lang="es-ES" dirty="0"/>
              <a:t> identificar no solo errores y vulnerabilidades de seguridad, sino también código ineficiente o redundante.</a:t>
            </a:r>
          </a:p>
          <a:p>
            <a:r>
              <a:rPr lang="es-ES" b="1" dirty="0"/>
              <a:t>b) Análisis sintáctico y semántico</a:t>
            </a:r>
          </a:p>
          <a:p>
            <a:r>
              <a:rPr lang="es-ES" dirty="0"/>
              <a:t>A diferencia de las herramientas tradicionales que solo realizan un análisis sintáctico, </a:t>
            </a:r>
            <a:r>
              <a:rPr lang="es-ES" dirty="0" err="1"/>
              <a:t>DeepCode</a:t>
            </a:r>
            <a:r>
              <a:rPr lang="es-ES" dirty="0"/>
              <a:t> también realiza un </a:t>
            </a:r>
            <a:r>
              <a:rPr lang="es-ES" b="1" dirty="0"/>
              <a:t>análisis semántico</a:t>
            </a:r>
            <a:r>
              <a:rPr lang="es-ES" dirty="0"/>
              <a:t> del código. Esto significa que puede comprender el propósito y el comportamiento esperado del código, permitiéndole detectar problemas que dependen del contexto, como errores lógicos o malas prácticas de diseño.</a:t>
            </a:r>
          </a:p>
        </p:txBody>
      </p:sp>
    </p:spTree>
    <p:extLst>
      <p:ext uri="{BB962C8B-B14F-4D97-AF65-F5344CB8AC3E}">
        <p14:creationId xmlns:p14="http://schemas.microsoft.com/office/powerpoint/2010/main" val="233347212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lnSpcReduction="10000"/>
          </a:bodyPr>
          <a:lstStyle/>
          <a:p>
            <a:r>
              <a:rPr lang="es-ES" b="1" dirty="0"/>
              <a:t>c) Detección y recomendaciones</a:t>
            </a:r>
          </a:p>
          <a:p>
            <a:r>
              <a:rPr lang="es-ES" dirty="0"/>
              <a:t>Una vez que </a:t>
            </a:r>
            <a:r>
              <a:rPr lang="es-ES" dirty="0" err="1"/>
              <a:t>DeepCode</a:t>
            </a:r>
            <a:r>
              <a:rPr lang="es-ES" dirty="0"/>
              <a:t> analiza un proyecto, destaca problemas en el código, como:</a:t>
            </a:r>
          </a:p>
          <a:p>
            <a:pPr>
              <a:buFont typeface="Arial" panose="020B0604020202020204" pitchFamily="34" charset="0"/>
              <a:buChar char="•"/>
            </a:pPr>
            <a:r>
              <a:rPr lang="es-ES" b="1" dirty="0"/>
              <a:t>Errores comunes</a:t>
            </a:r>
            <a:r>
              <a:rPr lang="es-ES" dirty="0"/>
              <a:t>: Variables no utilizadas, bucles innecesarios, excepciones no manejadas.</a:t>
            </a:r>
          </a:p>
          <a:p>
            <a:pPr>
              <a:buFont typeface="Arial" panose="020B0604020202020204" pitchFamily="34" charset="0"/>
              <a:buChar char="•"/>
            </a:pPr>
            <a:r>
              <a:rPr lang="es-ES" b="1" dirty="0"/>
              <a:t>Vulnerabilidades de seguridad</a:t>
            </a:r>
            <a:r>
              <a:rPr lang="es-ES" dirty="0"/>
              <a:t>: Inyecciones SQL, exposición de datos sensibles, ataques XSS.</a:t>
            </a:r>
          </a:p>
          <a:p>
            <a:pPr>
              <a:buFont typeface="Arial" panose="020B0604020202020204" pitchFamily="34" charset="0"/>
              <a:buChar char="•"/>
            </a:pPr>
            <a:r>
              <a:rPr lang="es-ES" b="1" dirty="0"/>
              <a:t>Mejores prácticas</a:t>
            </a:r>
            <a:r>
              <a:rPr lang="es-ES" dirty="0"/>
              <a:t>: Uso ineficiente de recursos, falta de validación de entradas, estilos de codificación inconsistentes.</a:t>
            </a:r>
          </a:p>
          <a:p>
            <a:r>
              <a:rPr lang="es-ES" dirty="0"/>
              <a:t>Luego, </a:t>
            </a:r>
            <a:r>
              <a:rPr lang="es-ES" dirty="0" err="1"/>
              <a:t>DeepCode</a:t>
            </a:r>
            <a:r>
              <a:rPr lang="es-ES" dirty="0"/>
              <a:t> proporciona recomendaciones que ayudan a los desarrolladores a corregir estos problemas siguiendo las mejores prácticas.</a:t>
            </a:r>
          </a:p>
          <a:p>
            <a:r>
              <a:rPr lang="es-ES" b="1" dirty="0"/>
              <a:t>3. Casos de uso de </a:t>
            </a:r>
            <a:r>
              <a:rPr lang="es-ES" b="1" dirty="0" err="1"/>
              <a:t>DeepCode</a:t>
            </a:r>
            <a:r>
              <a:rPr lang="es-ES" b="1" dirty="0"/>
              <a:t> AI</a:t>
            </a:r>
          </a:p>
          <a:p>
            <a:r>
              <a:rPr lang="es-ES" dirty="0" err="1"/>
              <a:t>DeepCode</a:t>
            </a:r>
            <a:r>
              <a:rPr lang="es-ES" dirty="0"/>
              <a:t> es una herramienta valiosa para diferentes tipos de equipos de desarrollo, desde startups hasta grandes organizaciones. Algunos de los casos de uso más comunes incluyen:</a:t>
            </a:r>
          </a:p>
          <a:p>
            <a:r>
              <a:rPr lang="es-ES" b="1" dirty="0"/>
              <a:t>a) Seguridad del software</a:t>
            </a:r>
          </a:p>
          <a:p>
            <a:r>
              <a:rPr lang="es-ES" dirty="0"/>
              <a:t>La detección de vulnerabilidades de seguridad es uno de los mayores beneficios de </a:t>
            </a:r>
            <a:r>
              <a:rPr lang="es-ES" dirty="0" err="1"/>
              <a:t>DeepCode</a:t>
            </a:r>
            <a:r>
              <a:rPr lang="es-ES" dirty="0"/>
              <a:t>. Identificar vulnerabilidades durante el desarrollo permite a los equipos mitigar riesgos antes de que el código llegue a producción. </a:t>
            </a:r>
            <a:r>
              <a:rPr lang="es-ES" dirty="0" err="1"/>
              <a:t>DeepCode</a:t>
            </a:r>
            <a:r>
              <a:rPr lang="es-ES" dirty="0"/>
              <a:t> puede ayudar a detectar problemas como inyecciones de código, fugas de datos o mala gestión de credenciales.</a:t>
            </a:r>
          </a:p>
        </p:txBody>
      </p:sp>
    </p:spTree>
    <p:extLst>
      <p:ext uri="{BB962C8B-B14F-4D97-AF65-F5344CB8AC3E}">
        <p14:creationId xmlns:p14="http://schemas.microsoft.com/office/powerpoint/2010/main" val="35245059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a:bodyPr>
          <a:lstStyle/>
          <a:p>
            <a:r>
              <a:rPr lang="es-ES" b="1" dirty="0"/>
              <a:t>b) Mejora de la calidad del código</a:t>
            </a:r>
          </a:p>
          <a:p>
            <a:r>
              <a:rPr lang="es-ES" dirty="0" err="1"/>
              <a:t>DeepCode</a:t>
            </a:r>
            <a:r>
              <a:rPr lang="es-ES" dirty="0"/>
              <a:t> ofrece sugerencias para mejorar la calidad del código en aspectos como la legibilidad, el rendimiento y la adherencia a las mejores prácticas. Esto es útil para mantener código mantenible a largo plazo y para ayudar a los desarrolladores junior a aprender mejores prácticas.</a:t>
            </a:r>
          </a:p>
          <a:p>
            <a:r>
              <a:rPr lang="es-ES" b="1" dirty="0"/>
              <a:t>c) Optimización del desarrollo ágil</a:t>
            </a:r>
          </a:p>
          <a:p>
            <a:r>
              <a:rPr lang="es-ES" dirty="0"/>
              <a:t>En entornos de desarrollo ágil, donde el código se entrega y revisa rápidamente, </a:t>
            </a:r>
            <a:r>
              <a:rPr lang="es-ES" dirty="0" err="1"/>
              <a:t>DeepCode</a:t>
            </a:r>
            <a:r>
              <a:rPr lang="es-ES" dirty="0"/>
              <a:t> asegura que los problemas de calidad y seguridad se detecten automáticamente en cada </a:t>
            </a:r>
            <a:r>
              <a:rPr lang="es-ES" dirty="0" err="1"/>
              <a:t>commit</a:t>
            </a:r>
            <a:r>
              <a:rPr lang="es-ES" dirty="0"/>
              <a:t> o </a:t>
            </a:r>
            <a:r>
              <a:rPr lang="es-ES" dirty="0" err="1"/>
              <a:t>pull</a:t>
            </a:r>
            <a:r>
              <a:rPr lang="es-ES" dirty="0"/>
              <a:t> </a:t>
            </a:r>
            <a:r>
              <a:rPr lang="es-ES" dirty="0" err="1"/>
              <a:t>request</a:t>
            </a:r>
            <a:r>
              <a:rPr lang="es-ES" dirty="0"/>
              <a:t>. Esto ayuda a los equipos a reducir la deuda técnica y a mantener un flujo continuo de trabajo.</a:t>
            </a:r>
          </a:p>
          <a:p>
            <a:r>
              <a:rPr lang="es-ES" b="1" dirty="0"/>
              <a:t>d) Revisión automática de código</a:t>
            </a:r>
          </a:p>
          <a:p>
            <a:r>
              <a:rPr lang="es-ES" dirty="0" err="1"/>
              <a:t>DeepCode</a:t>
            </a:r>
            <a:r>
              <a:rPr lang="es-ES" dirty="0"/>
              <a:t> sirve como una capa adicional de </a:t>
            </a:r>
            <a:r>
              <a:rPr lang="es-ES" b="1" dirty="0"/>
              <a:t>revisión automática de código</a:t>
            </a:r>
            <a:r>
              <a:rPr lang="es-ES" dirty="0"/>
              <a:t>. Al integrarse con sistemas de control de versiones, ayuda a los equipos a revisar grandes volúmenes de código sin la necesidad de revisiones manuales exhaustivas en cada cambio.</a:t>
            </a:r>
          </a:p>
        </p:txBody>
      </p:sp>
    </p:spTree>
    <p:extLst>
      <p:ext uri="{BB962C8B-B14F-4D97-AF65-F5344CB8AC3E}">
        <p14:creationId xmlns:p14="http://schemas.microsoft.com/office/powerpoint/2010/main" val="3744196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18437"/>
            <a:ext cx="10748059" cy="4880345"/>
          </a:xfrm>
        </p:spPr>
        <p:txBody>
          <a:bodyPr>
            <a:normAutofit/>
          </a:bodyPr>
          <a:lstStyle/>
          <a:p>
            <a:r>
              <a:rPr lang="es-ES" b="1" dirty="0"/>
              <a:t>4. Integraciones y configuración</a:t>
            </a:r>
          </a:p>
          <a:p>
            <a:r>
              <a:rPr lang="es-ES" dirty="0" err="1"/>
              <a:t>DeepCode</a:t>
            </a:r>
            <a:r>
              <a:rPr lang="es-ES" dirty="0"/>
              <a:t> es fácil de integrar en los flujos de trabajo de desarrollo existentes. Algunas de las integraciones más comunes son:</a:t>
            </a:r>
          </a:p>
          <a:p>
            <a:pPr>
              <a:buFont typeface="Arial" panose="020B0604020202020204" pitchFamily="34" charset="0"/>
              <a:buChar char="•"/>
            </a:pPr>
            <a:r>
              <a:rPr lang="es-ES" b="1" dirty="0"/>
              <a:t>GitHub</a:t>
            </a:r>
            <a:r>
              <a:rPr lang="es-ES" dirty="0"/>
              <a:t>: Puedes instalar </a:t>
            </a:r>
            <a:r>
              <a:rPr lang="es-ES" dirty="0" err="1"/>
              <a:t>DeepCode</a:t>
            </a:r>
            <a:r>
              <a:rPr lang="es-ES" dirty="0"/>
              <a:t> como una app en GitHub para obtener análisis automáticos en cada </a:t>
            </a:r>
            <a:r>
              <a:rPr lang="es-ES" dirty="0" err="1"/>
              <a:t>push</a:t>
            </a:r>
            <a:r>
              <a:rPr lang="es-ES" dirty="0"/>
              <a:t> o </a:t>
            </a:r>
            <a:r>
              <a:rPr lang="es-ES" dirty="0" err="1"/>
              <a:t>pull</a:t>
            </a:r>
            <a:r>
              <a:rPr lang="es-ES" dirty="0"/>
              <a:t> </a:t>
            </a:r>
            <a:r>
              <a:rPr lang="es-ES" dirty="0" err="1"/>
              <a:t>request</a:t>
            </a:r>
            <a:r>
              <a:rPr lang="es-ES" dirty="0"/>
              <a:t>. Detecta problemas en tiempo real y ofrece sugerencias directamente en la interfaz de GitHub.</a:t>
            </a:r>
          </a:p>
          <a:p>
            <a:pPr>
              <a:buFont typeface="Arial" panose="020B0604020202020204" pitchFamily="34" charset="0"/>
              <a:buChar char="•"/>
            </a:pPr>
            <a:r>
              <a:rPr lang="es-ES" b="1" dirty="0" err="1"/>
              <a:t>GitLab</a:t>
            </a:r>
            <a:r>
              <a:rPr lang="es-ES" dirty="0"/>
              <a:t>: Funciona de manera similar a GitHub, proporcionando análisis en cada cambio y mostrando problemas directamente en la plataforma de control de versiones.</a:t>
            </a:r>
          </a:p>
          <a:p>
            <a:pPr>
              <a:buFont typeface="Arial" panose="020B0604020202020204" pitchFamily="34" charset="0"/>
              <a:buChar char="•"/>
            </a:pPr>
            <a:r>
              <a:rPr lang="es-ES" b="1" dirty="0" err="1"/>
              <a:t>Bitbucket</a:t>
            </a:r>
            <a:r>
              <a:rPr lang="es-ES" dirty="0"/>
              <a:t>: También puede integrarse en </a:t>
            </a:r>
            <a:r>
              <a:rPr lang="es-ES" dirty="0" err="1"/>
              <a:t>Bitbucket</a:t>
            </a:r>
            <a:r>
              <a:rPr lang="es-ES" dirty="0"/>
              <a:t> para análisis automáticos de código.</a:t>
            </a:r>
          </a:p>
          <a:p>
            <a:pPr>
              <a:buFont typeface="Arial" panose="020B0604020202020204" pitchFamily="34" charset="0"/>
              <a:buChar char="•"/>
            </a:pPr>
            <a:r>
              <a:rPr lang="es-ES" b="1" dirty="0" err="1"/>
              <a:t>Plugins</a:t>
            </a:r>
            <a:r>
              <a:rPr lang="es-ES" b="1" dirty="0"/>
              <a:t> para </a:t>
            </a:r>
            <a:r>
              <a:rPr lang="es-ES" b="1" dirty="0" err="1"/>
              <a:t>IDEs</a:t>
            </a:r>
            <a:r>
              <a:rPr lang="es-ES" dirty="0"/>
              <a:t>: </a:t>
            </a:r>
            <a:r>
              <a:rPr lang="es-ES" dirty="0" err="1"/>
              <a:t>DeepCode</a:t>
            </a:r>
            <a:r>
              <a:rPr lang="es-ES" dirty="0"/>
              <a:t> ofrece </a:t>
            </a:r>
            <a:r>
              <a:rPr lang="es-ES" dirty="0" err="1"/>
              <a:t>plugins</a:t>
            </a:r>
            <a:r>
              <a:rPr lang="es-ES" dirty="0"/>
              <a:t> para editores como </a:t>
            </a:r>
            <a:r>
              <a:rPr lang="es-ES" b="1" dirty="0"/>
              <a:t>Visual Studio </a:t>
            </a:r>
            <a:r>
              <a:rPr lang="es-ES" b="1" dirty="0" err="1"/>
              <a:t>Code</a:t>
            </a:r>
            <a:r>
              <a:rPr lang="es-ES" dirty="0"/>
              <a:t> y </a:t>
            </a:r>
            <a:r>
              <a:rPr lang="es-ES" b="1" dirty="0" err="1"/>
              <a:t>JetBrains</a:t>
            </a:r>
            <a:r>
              <a:rPr lang="es-ES" b="1" dirty="0"/>
              <a:t> IntelliJ</a:t>
            </a:r>
            <a:r>
              <a:rPr lang="es-ES" dirty="0"/>
              <a:t>, lo que permite a los desarrolladores recibir sugerencias y correcciones mientras escriben código en su IDE favorito.</a:t>
            </a:r>
          </a:p>
        </p:txBody>
      </p:sp>
    </p:spTree>
    <p:extLst>
      <p:ext uri="{BB962C8B-B14F-4D97-AF65-F5344CB8AC3E}">
        <p14:creationId xmlns:p14="http://schemas.microsoft.com/office/powerpoint/2010/main" val="160119818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05797"/>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Compiladores Basados en IA</a:t>
            </a:r>
            <a:r>
              <a:rPr lang="es-AR" sz="1800" dirty="0">
                <a:effectLst/>
                <a:latin typeface="Times New Roman" panose="02020603050405020304" pitchFamily="18" charset="0"/>
                <a:ea typeface="Times New Roman" panose="02020603050405020304" pitchFamily="18" charset="0"/>
              </a:rPr>
              <a:t>:</a:t>
            </a:r>
          </a:p>
          <a:p>
            <a:r>
              <a:rPr lang="es-ES" dirty="0"/>
              <a:t>Los </a:t>
            </a:r>
            <a:r>
              <a:rPr lang="es-ES" b="1" dirty="0"/>
              <a:t>compiladores basados en IA</a:t>
            </a:r>
            <a:r>
              <a:rPr lang="es-ES" dirty="0"/>
              <a:t> representan una evolución en la forma en que el código fuente es transformado en un código máquina altamente optimizado. Tradicionalmente, los compiladores utilizaban reglas predefinidas y heurísticas para optimizar el código durante el proceso de compilación. Sin embargo, con la integración de la </a:t>
            </a:r>
            <a:r>
              <a:rPr lang="es-ES" b="1" dirty="0"/>
              <a:t>inteligencia artificial (IA)</a:t>
            </a:r>
            <a:r>
              <a:rPr lang="es-ES" dirty="0"/>
              <a:t> y </a:t>
            </a:r>
            <a:r>
              <a:rPr lang="es-ES" b="1" dirty="0"/>
              <a:t>aprendizaje automático (ML)</a:t>
            </a:r>
            <a:r>
              <a:rPr lang="es-ES" dirty="0"/>
              <a:t>, los compiladores modernos son capaces de aprender, analizar patrones de código y aplicar optimizaciones específicas para cada plataforma, arquitectura de hardware y contexto de ejecución.</a:t>
            </a:r>
            <a:endParaRPr lang="en-US" dirty="0">
              <a:effectLst/>
            </a:endParaRPr>
          </a:p>
        </p:txBody>
      </p:sp>
    </p:spTree>
    <p:extLst>
      <p:ext uri="{BB962C8B-B14F-4D97-AF65-F5344CB8AC3E}">
        <p14:creationId xmlns:p14="http://schemas.microsoft.com/office/powerpoint/2010/main" val="244016432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05797"/>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Compiladores Basados en IA</a:t>
            </a:r>
            <a:r>
              <a:rPr lang="es-AR" sz="1800" dirty="0">
                <a:effectLst/>
                <a:latin typeface="Times New Roman" panose="02020603050405020304" pitchFamily="18" charset="0"/>
                <a:ea typeface="Times New Roman" panose="02020603050405020304" pitchFamily="18" charset="0"/>
              </a:rPr>
              <a:t>:</a:t>
            </a:r>
          </a:p>
          <a:p>
            <a:r>
              <a:rPr lang="es-ES" b="1" dirty="0"/>
              <a:t>¿Qué son los Compiladores Basados en IA?</a:t>
            </a:r>
          </a:p>
          <a:p>
            <a:r>
              <a:rPr lang="es-ES" dirty="0"/>
              <a:t>Un compilador basado en IA utiliza modelos de aprendizaje automático y análisis de datos para optimizar el código durante el proceso de compilación. En lugar de confiar únicamente en optimizaciones estáticas o reglas fijas, los compiladores basados en IA adaptan las optimizaciones según el comportamiento real del código, la carga de trabajo y las características del hardware subyacente.</a:t>
            </a:r>
          </a:p>
        </p:txBody>
      </p:sp>
    </p:spTree>
    <p:extLst>
      <p:ext uri="{BB962C8B-B14F-4D97-AF65-F5344CB8AC3E}">
        <p14:creationId xmlns:p14="http://schemas.microsoft.com/office/powerpoint/2010/main" val="965109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0DF4-0842-E6ED-8E4F-6047F1796F75}"/>
              </a:ext>
            </a:extLst>
          </p:cNvPr>
          <p:cNvSpPr>
            <a:spLocks noGrp="1"/>
          </p:cNvSpPr>
          <p:nvPr>
            <p:ph type="title"/>
          </p:nvPr>
        </p:nvSpPr>
        <p:spPr/>
        <p:txBody>
          <a:bodyPr/>
          <a:lstStyle/>
          <a:p>
            <a:r>
              <a:rPr lang="es-AR" sz="1800" b="0" dirty="0">
                <a:effectLst/>
                <a:latin typeface="Calibri" panose="020F0502020204030204" pitchFamily="34" charset="0"/>
                <a:ea typeface="Calibri" panose="020F0502020204030204" pitchFamily="34" charset="0"/>
                <a:cs typeface="Times New Roman" panose="02020603050405020304" pitchFamily="18" charset="0"/>
              </a:rPr>
              <a:t>Equilibrio entre Complejidad Temporal y Espacial</a:t>
            </a:r>
            <a:br>
              <a:rPr lang="es-AR" sz="1800" b="0" dirty="0">
                <a:effectLst/>
                <a:latin typeface="Calibri" panose="020F0502020204030204" pitchFamily="34" charset="0"/>
                <a:ea typeface="Calibri" panose="020F0502020204030204" pitchFamily="34" charset="0"/>
                <a:cs typeface="Times New Roman" panose="02020603050405020304" pitchFamily="18" charset="0"/>
              </a:rPr>
            </a:br>
            <a:r>
              <a:rPr lang="es-AR" sz="1800" b="0" dirty="0">
                <a:effectLst/>
                <a:latin typeface="Calibri" panose="020F0502020204030204" pitchFamily="34" charset="0"/>
                <a:ea typeface="Calibri" panose="020F0502020204030204" pitchFamily="34" charset="0"/>
                <a:cs typeface="Times New Roman" panose="02020603050405020304" pitchFamily="18" charset="0"/>
              </a:rPr>
              <a:t>Algoritmo de </a:t>
            </a:r>
            <a:r>
              <a:rPr lang="es-AR" sz="1800" b="0" dirty="0" err="1">
                <a:effectLst/>
                <a:latin typeface="Calibri" panose="020F0502020204030204" pitchFamily="34" charset="0"/>
                <a:ea typeface="Calibri" panose="020F0502020204030204" pitchFamily="34" charset="0"/>
                <a:cs typeface="Times New Roman" panose="02020603050405020304" pitchFamily="18" charset="0"/>
              </a:rPr>
              <a:t>fibonacci</a:t>
            </a:r>
            <a:endParaRPr lang="en-US" dirty="0"/>
          </a:p>
        </p:txBody>
      </p:sp>
      <p:sp>
        <p:nvSpPr>
          <p:cNvPr id="3" name="Content Placeholder 2">
            <a:extLst>
              <a:ext uri="{FF2B5EF4-FFF2-40B4-BE49-F238E27FC236}">
                <a16:creationId xmlns:a16="http://schemas.microsoft.com/office/drawing/2014/main" id="{5B2E92D1-B8B3-8CDE-54CD-081453205DE4}"/>
              </a:ext>
            </a:extLst>
          </p:cNvPr>
          <p:cNvSpPr>
            <a:spLocks noGrp="1"/>
          </p:cNvSpPr>
          <p:nvPr>
            <p:ph sz="quarter" idx="13"/>
          </p:nvPr>
        </p:nvSpPr>
        <p:spPr>
          <a:xfrm>
            <a:off x="838199" y="2024781"/>
            <a:ext cx="10667261" cy="4137189"/>
          </a:xfrm>
        </p:spPr>
        <p:txBody>
          <a:bodyPr/>
          <a:lstStyle/>
          <a:p>
            <a:r>
              <a:rPr lang="es-AR" sz="1800" b="1" dirty="0">
                <a:effectLst/>
                <a:latin typeface="Calibri" panose="020F0502020204030204" pitchFamily="34" charset="0"/>
                <a:ea typeface="Calibri" panose="020F0502020204030204" pitchFamily="34" charset="0"/>
                <a:cs typeface="Times New Roman" panose="02020603050405020304" pitchFamily="18" charset="0"/>
              </a:rPr>
              <a:t>Recursivo Simple</a:t>
            </a:r>
            <a:r>
              <a:rPr lang="es-AR" sz="1800" dirty="0">
                <a:effectLst/>
                <a:latin typeface="Calibri" panose="020F0502020204030204" pitchFamily="34" charset="0"/>
                <a:ea typeface="Calibri" panose="020F0502020204030204" pitchFamily="34" charset="0"/>
                <a:cs typeface="Times New Roman" panose="02020603050405020304" pitchFamily="18" charset="0"/>
              </a:rPr>
              <a:t>: Tiene una complejidad temporal exponencial O(2^n) y una complejidad espacial de O(n) debido a la profundidad de la recursión.</a:t>
            </a:r>
            <a:endParaRPr lang="en-US" dirty="0"/>
          </a:p>
        </p:txBody>
      </p:sp>
      <p:pic>
        <p:nvPicPr>
          <p:cNvPr id="10" name="Picture 9">
            <a:extLst>
              <a:ext uri="{FF2B5EF4-FFF2-40B4-BE49-F238E27FC236}">
                <a16:creationId xmlns:a16="http://schemas.microsoft.com/office/drawing/2014/main" id="{09ED2201-440E-5EDB-542F-D4BAE126F171}"/>
              </a:ext>
            </a:extLst>
          </p:cNvPr>
          <p:cNvPicPr>
            <a:picLocks noChangeAspect="1"/>
          </p:cNvPicPr>
          <p:nvPr/>
        </p:nvPicPr>
        <p:blipFill>
          <a:blip r:embed="rId2"/>
          <a:stretch>
            <a:fillRect/>
          </a:stretch>
        </p:blipFill>
        <p:spPr>
          <a:xfrm>
            <a:off x="1377611" y="2951548"/>
            <a:ext cx="5353050" cy="1771650"/>
          </a:xfrm>
          <a:prstGeom prst="rect">
            <a:avLst/>
          </a:prstGeom>
        </p:spPr>
      </p:pic>
    </p:spTree>
    <p:extLst>
      <p:ext uri="{BB962C8B-B14F-4D97-AF65-F5344CB8AC3E}">
        <p14:creationId xmlns:p14="http://schemas.microsoft.com/office/powerpoint/2010/main" val="24882400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05797"/>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Compiladores Basados en IA</a:t>
            </a:r>
            <a:r>
              <a:rPr lang="es-AR" sz="1800" dirty="0">
                <a:effectLst/>
                <a:latin typeface="Times New Roman" panose="02020603050405020304" pitchFamily="18" charset="0"/>
                <a:ea typeface="Times New Roman" panose="02020603050405020304" pitchFamily="18" charset="0"/>
              </a:rPr>
              <a:t>:</a:t>
            </a:r>
          </a:p>
          <a:p>
            <a:r>
              <a:rPr lang="es-ES" b="1" dirty="0"/>
              <a:t>Características Clave:</a:t>
            </a:r>
          </a:p>
          <a:p>
            <a:pPr>
              <a:buFont typeface="+mj-lt"/>
              <a:buAutoNum type="arabicPeriod"/>
            </a:pPr>
            <a:r>
              <a:rPr lang="es-ES" b="1" dirty="0"/>
              <a:t>Optimización Dinámica</a:t>
            </a:r>
            <a:r>
              <a:rPr lang="es-ES" dirty="0"/>
              <a:t>: Estos compiladores pueden optimizar el código en tiempo real, basándose en el comportamiento del programa durante su ejecución.</a:t>
            </a:r>
          </a:p>
          <a:p>
            <a:pPr>
              <a:buFont typeface="+mj-lt"/>
              <a:buAutoNum type="arabicPeriod"/>
            </a:pPr>
            <a:r>
              <a:rPr lang="es-ES" b="1" dirty="0"/>
              <a:t>Adaptación al Hardware</a:t>
            </a:r>
            <a:r>
              <a:rPr lang="es-ES" dirty="0"/>
              <a:t>: Pueden detectar automáticamente las características del hardware (como la cantidad de núcleos de CPU, jerarquías de caché, etc.) y generar código que aproveche al máximo los recursos disponibles.</a:t>
            </a:r>
          </a:p>
          <a:p>
            <a:pPr>
              <a:buFont typeface="+mj-lt"/>
              <a:buAutoNum type="arabicPeriod"/>
            </a:pPr>
            <a:r>
              <a:rPr lang="es-ES" b="1" dirty="0"/>
              <a:t>Predicción de Desempeño</a:t>
            </a:r>
            <a:r>
              <a:rPr lang="es-ES" dirty="0"/>
              <a:t>: Utilizan IA para predecir cómo se comportará el código en diferentes escenarios y aplicar optimizaciones adaptativas para maximizar el rendimiento.</a:t>
            </a:r>
          </a:p>
          <a:p>
            <a:pPr>
              <a:buFont typeface="+mj-lt"/>
              <a:buAutoNum type="arabicPeriod"/>
            </a:pPr>
            <a:r>
              <a:rPr lang="es-ES" b="1" dirty="0"/>
              <a:t>Optimización de Memoria</a:t>
            </a:r>
            <a:r>
              <a:rPr lang="es-ES" dirty="0"/>
              <a:t>: Los compiladores de IA también pueden mejorar el uso de la memoria, reorganizando el código para minimizar la fragmentación y el uso excesivo de la memoria caché.</a:t>
            </a:r>
          </a:p>
        </p:txBody>
      </p:sp>
    </p:spTree>
    <p:extLst>
      <p:ext uri="{BB962C8B-B14F-4D97-AF65-F5344CB8AC3E}">
        <p14:creationId xmlns:p14="http://schemas.microsoft.com/office/powerpoint/2010/main" val="34267724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21970" y="1505797"/>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Compiladores Basados en IA</a:t>
            </a:r>
            <a:r>
              <a:rPr lang="es-AR" sz="1800" dirty="0">
                <a:effectLst/>
                <a:latin typeface="Times New Roman" panose="02020603050405020304" pitchFamily="18" charset="0"/>
                <a:ea typeface="Times New Roman" panose="02020603050405020304" pitchFamily="18" charset="0"/>
              </a:rPr>
              <a:t>:</a:t>
            </a:r>
          </a:p>
          <a:p>
            <a:r>
              <a:rPr lang="es-ES" b="1" dirty="0"/>
              <a:t>Ejemplos de Compiladores Basados en IA</a:t>
            </a:r>
          </a:p>
          <a:p>
            <a:r>
              <a:rPr lang="es-ES" b="1" dirty="0"/>
              <a:t>1. MLIR (Multi-</a:t>
            </a:r>
            <a:r>
              <a:rPr lang="es-ES" b="1" dirty="0" err="1"/>
              <a:t>Level</a:t>
            </a:r>
            <a:r>
              <a:rPr lang="es-ES" b="1" dirty="0"/>
              <a:t> </a:t>
            </a:r>
            <a:r>
              <a:rPr lang="es-ES" b="1" dirty="0" err="1"/>
              <a:t>Intermediate</a:t>
            </a:r>
            <a:r>
              <a:rPr lang="es-ES" b="1" dirty="0"/>
              <a:t> </a:t>
            </a:r>
            <a:r>
              <a:rPr lang="es-ES" b="1" dirty="0" err="1"/>
              <a:t>Representation</a:t>
            </a:r>
            <a:r>
              <a:rPr lang="es-ES" b="1" dirty="0"/>
              <a:t>)</a:t>
            </a:r>
          </a:p>
          <a:p>
            <a:r>
              <a:rPr lang="es-ES" dirty="0"/>
              <a:t>MLIR es una infraestructura de compilación diseñada por Google que incorpora técnicas de optimización avanzadas y escalables. Permite la integración de optimizaciones de aprendizaje automático y está dirigida a compilar modelos para ejecutar en una variedad de hardware, desde CPU hasta aceleradores como </a:t>
            </a:r>
            <a:r>
              <a:rPr lang="es-ES" dirty="0" err="1"/>
              <a:t>GPUs</a:t>
            </a:r>
            <a:r>
              <a:rPr lang="es-ES" dirty="0"/>
              <a:t> y </a:t>
            </a:r>
            <a:r>
              <a:rPr lang="es-ES" dirty="0" err="1"/>
              <a:t>TPUs</a:t>
            </a:r>
            <a:r>
              <a:rPr lang="es-ES" dirty="0"/>
              <a:t>.</a:t>
            </a:r>
          </a:p>
          <a:p>
            <a:pPr>
              <a:buFont typeface="Arial" panose="020B0604020202020204" pitchFamily="34" charset="0"/>
              <a:buChar char="•"/>
            </a:pPr>
            <a:r>
              <a:rPr lang="es-ES" b="1" dirty="0"/>
              <a:t>Ejemplo de optimización en MLIR</a:t>
            </a:r>
            <a:r>
              <a:rPr lang="es-ES" dirty="0"/>
              <a:t>: MLIR permite optimizar automáticamente los cálculos matriciales. Supongamos que tenemos un programa de machine </a:t>
            </a:r>
            <a:r>
              <a:rPr lang="es-ES" dirty="0" err="1"/>
              <a:t>learning</a:t>
            </a:r>
            <a:r>
              <a:rPr lang="es-ES" dirty="0"/>
              <a:t> que realiza múltiples operaciones en matrices. Un compilador basado en IA puede identificar automáticamente patrones repetidos y reorganizar el código para minimizar accesos innecesarios a la memoria y maximizar el uso de caché.</a:t>
            </a:r>
          </a:p>
        </p:txBody>
      </p:sp>
    </p:spTree>
    <p:extLst>
      <p:ext uri="{BB962C8B-B14F-4D97-AF65-F5344CB8AC3E}">
        <p14:creationId xmlns:p14="http://schemas.microsoft.com/office/powerpoint/2010/main" val="116437994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297173"/>
            <a:ext cx="10748059" cy="4715942"/>
          </a:xfrm>
        </p:spPr>
        <p:txBody>
          <a:bodyPr>
            <a:normAutofit fontScale="92500" lnSpcReduction="20000"/>
          </a:bodyPr>
          <a:lstStyle/>
          <a:p>
            <a:r>
              <a:rPr lang="es-AR" sz="1800" b="1" dirty="0">
                <a:effectLst/>
                <a:latin typeface="Times New Roman" panose="02020603050405020304" pitchFamily="18" charset="0"/>
                <a:ea typeface="Times New Roman" panose="02020603050405020304" pitchFamily="18" charset="0"/>
              </a:rPr>
              <a:t>Compiladores Basados en IA</a:t>
            </a:r>
            <a:r>
              <a:rPr lang="es-AR" sz="1800" dirty="0">
                <a:effectLst/>
                <a:latin typeface="Times New Roman" panose="02020603050405020304" pitchFamily="18" charset="0"/>
                <a:ea typeface="Times New Roman" panose="02020603050405020304" pitchFamily="18" charset="0"/>
              </a:rPr>
              <a:t>:</a:t>
            </a:r>
          </a:p>
          <a:p>
            <a:r>
              <a:rPr lang="es-ES" b="1" dirty="0"/>
              <a:t>Ejemplos de Compiladores Basados en IA</a:t>
            </a:r>
          </a:p>
          <a:p>
            <a:r>
              <a:rPr lang="es-ES" b="1" dirty="0"/>
              <a:t>2. </a:t>
            </a:r>
            <a:r>
              <a:rPr lang="es-ES" b="1" dirty="0" err="1"/>
              <a:t>TensorFlow</a:t>
            </a:r>
            <a:r>
              <a:rPr lang="es-ES" b="1" dirty="0"/>
              <a:t> XLA (</a:t>
            </a:r>
            <a:r>
              <a:rPr lang="es-ES" b="1" dirty="0" err="1"/>
              <a:t>Accelerated</a:t>
            </a:r>
            <a:r>
              <a:rPr lang="es-ES" b="1" dirty="0"/>
              <a:t> Linear Algebra)</a:t>
            </a:r>
          </a:p>
          <a:p>
            <a:r>
              <a:rPr lang="es-ES" dirty="0"/>
              <a:t>XLA es un compilador para </a:t>
            </a:r>
            <a:r>
              <a:rPr lang="es-ES" dirty="0" err="1"/>
              <a:t>TensorFlow</a:t>
            </a:r>
            <a:r>
              <a:rPr lang="es-ES" dirty="0"/>
              <a:t> que utiliza IA para optimizar las operaciones de machine </a:t>
            </a:r>
            <a:r>
              <a:rPr lang="es-ES" dirty="0" err="1"/>
              <a:t>learning</a:t>
            </a:r>
            <a:r>
              <a:rPr lang="es-ES" dirty="0"/>
              <a:t>. Toma los gráficos de cálculo y los transforma en código de bajo nivel optimizado para el hardware subyacente, mejorando significativamente el rendimiento.</a:t>
            </a:r>
          </a:p>
          <a:p>
            <a:r>
              <a:rPr lang="es-ES" dirty="0"/>
              <a:t>Ejemplo en </a:t>
            </a:r>
            <a:r>
              <a:rPr lang="es-ES" dirty="0" err="1"/>
              <a:t>TensorFlow</a:t>
            </a:r>
            <a:r>
              <a:rPr lang="es-ES" dirty="0"/>
              <a:t> XLA: Si se tiene una red neuronal que ejecuta múltiples capas de convolución, XLA puede fusionar operaciones para reducir el número de pasos computacionales, optimizando el acceso a memoria y reduciendo el tiempo de ejecución. Un ejemplo simple de activación de XLA en </a:t>
            </a:r>
            <a:r>
              <a:rPr lang="es-ES" dirty="0" err="1"/>
              <a:t>TensorFlow</a:t>
            </a:r>
            <a:r>
              <a:rPr lang="es-ES" dirty="0"/>
              <a:t>:</a:t>
            </a:r>
          </a:p>
          <a:p>
            <a:endParaRPr lang="es-ES" dirty="0"/>
          </a:p>
          <a:p>
            <a:r>
              <a:rPr lang="es-ES" b="1" dirty="0" err="1"/>
              <a:t>import</a:t>
            </a:r>
            <a:r>
              <a:rPr lang="es-ES" b="1" dirty="0"/>
              <a:t> </a:t>
            </a:r>
            <a:r>
              <a:rPr lang="es-ES" b="1" dirty="0" err="1"/>
              <a:t>tensorflow</a:t>
            </a:r>
            <a:r>
              <a:rPr lang="es-ES" b="1" dirty="0"/>
              <a:t> as </a:t>
            </a:r>
            <a:r>
              <a:rPr lang="es-ES" b="1" dirty="0" err="1"/>
              <a:t>tf</a:t>
            </a:r>
            <a:endParaRPr lang="es-ES" b="1" dirty="0"/>
          </a:p>
          <a:p>
            <a:r>
              <a:rPr lang="es-ES" b="1" dirty="0"/>
              <a:t>@tf.function(jit_compile=True)</a:t>
            </a:r>
          </a:p>
          <a:p>
            <a:r>
              <a:rPr lang="es-ES" b="1" dirty="0" err="1"/>
              <a:t>def</a:t>
            </a:r>
            <a:r>
              <a:rPr lang="es-ES" b="1" dirty="0"/>
              <a:t> </a:t>
            </a:r>
            <a:r>
              <a:rPr lang="es-ES" b="1" dirty="0" err="1"/>
              <a:t>simple_nn</a:t>
            </a:r>
            <a:r>
              <a:rPr lang="es-ES" b="1" dirty="0"/>
              <a:t>(x):</a:t>
            </a:r>
          </a:p>
          <a:p>
            <a:r>
              <a:rPr lang="es-ES" b="1" dirty="0"/>
              <a:t>    </a:t>
            </a:r>
            <a:r>
              <a:rPr lang="es-ES" b="1" dirty="0" err="1"/>
              <a:t>return</a:t>
            </a:r>
            <a:r>
              <a:rPr lang="es-ES" b="1" dirty="0"/>
              <a:t> </a:t>
            </a:r>
            <a:r>
              <a:rPr lang="es-ES" b="1" dirty="0" err="1"/>
              <a:t>tf.nn.relu</a:t>
            </a:r>
            <a:r>
              <a:rPr lang="es-ES" b="1" dirty="0"/>
              <a:t>(</a:t>
            </a:r>
            <a:r>
              <a:rPr lang="es-ES" b="1" dirty="0" err="1"/>
              <a:t>tf.matmul</a:t>
            </a:r>
            <a:r>
              <a:rPr lang="es-ES" b="1" dirty="0"/>
              <a:t>(x, x))</a:t>
            </a:r>
          </a:p>
          <a:p>
            <a:endParaRPr lang="es-ES" b="1" dirty="0"/>
          </a:p>
          <a:p>
            <a:r>
              <a:rPr lang="es-ES" dirty="0"/>
              <a:t>Al activar </a:t>
            </a:r>
            <a:r>
              <a:rPr lang="es-ES" dirty="0" err="1"/>
              <a:t>jit_compile</a:t>
            </a:r>
            <a:r>
              <a:rPr lang="es-ES" dirty="0"/>
              <a:t>=True, XLA optimiza automáticamente la operación de la multiplicación de matrices y la función </a:t>
            </a:r>
            <a:r>
              <a:rPr lang="es-ES" dirty="0" err="1"/>
              <a:t>ReLU</a:t>
            </a:r>
            <a:r>
              <a:rPr lang="es-ES" dirty="0"/>
              <a:t>, reduciendo el tiempo de cómputo.</a:t>
            </a:r>
          </a:p>
        </p:txBody>
      </p:sp>
    </p:spTree>
    <p:extLst>
      <p:ext uri="{BB962C8B-B14F-4D97-AF65-F5344CB8AC3E}">
        <p14:creationId xmlns:p14="http://schemas.microsoft.com/office/powerpoint/2010/main" val="37497324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297173"/>
            <a:ext cx="10748059" cy="4715942"/>
          </a:xfrm>
        </p:spPr>
        <p:txBody>
          <a:bodyPr>
            <a:normAutofit/>
          </a:bodyPr>
          <a:lstStyle/>
          <a:p>
            <a:r>
              <a:rPr lang="es-AR" sz="1800" b="1" dirty="0">
                <a:effectLst/>
                <a:latin typeface="Times New Roman" panose="02020603050405020304" pitchFamily="18" charset="0"/>
                <a:ea typeface="Times New Roman" panose="02020603050405020304" pitchFamily="18" charset="0"/>
              </a:rPr>
              <a:t>Compiladores Basados en IA</a:t>
            </a:r>
            <a:r>
              <a:rPr lang="es-AR" sz="1800" dirty="0">
                <a:effectLst/>
                <a:latin typeface="Times New Roman" panose="02020603050405020304" pitchFamily="18" charset="0"/>
                <a:ea typeface="Times New Roman" panose="02020603050405020304" pitchFamily="18" charset="0"/>
              </a:rPr>
              <a:t>:</a:t>
            </a:r>
          </a:p>
          <a:p>
            <a:r>
              <a:rPr lang="es-ES" b="1" dirty="0"/>
              <a:t>Ejemplos de Compiladores Basados en IA</a:t>
            </a:r>
          </a:p>
          <a:p>
            <a:r>
              <a:rPr lang="es-ES" b="1" dirty="0"/>
              <a:t>3. LLVM con Machine </a:t>
            </a:r>
            <a:r>
              <a:rPr lang="es-ES" b="1" dirty="0" err="1"/>
              <a:t>Learning</a:t>
            </a:r>
            <a:endParaRPr lang="es-ES" b="1" dirty="0"/>
          </a:p>
          <a:p>
            <a:r>
              <a:rPr lang="es-ES" dirty="0"/>
              <a:t>LLVM es una infraestructura de compilación modular que permite la integración de técnicas de IA y machine </a:t>
            </a:r>
            <a:r>
              <a:rPr lang="es-ES" dirty="0" err="1"/>
              <a:t>learning</a:t>
            </a:r>
            <a:r>
              <a:rPr lang="es-ES" dirty="0"/>
              <a:t> para optimizaciones avanzadas. Proyectos como </a:t>
            </a:r>
            <a:r>
              <a:rPr lang="es-ES" b="1" dirty="0"/>
              <a:t>MLGO</a:t>
            </a:r>
            <a:r>
              <a:rPr lang="es-ES" dirty="0"/>
              <a:t> (Machine </a:t>
            </a:r>
            <a:r>
              <a:rPr lang="es-ES" dirty="0" err="1"/>
              <a:t>Learning</a:t>
            </a:r>
            <a:r>
              <a:rPr lang="es-ES" dirty="0"/>
              <a:t> </a:t>
            </a:r>
            <a:r>
              <a:rPr lang="es-ES" dirty="0" err="1"/>
              <a:t>Guided</a:t>
            </a:r>
            <a:r>
              <a:rPr lang="es-ES" dirty="0"/>
              <a:t> </a:t>
            </a:r>
            <a:r>
              <a:rPr lang="es-ES" dirty="0" err="1"/>
              <a:t>Optimization</a:t>
            </a:r>
            <a:r>
              <a:rPr lang="es-ES" dirty="0"/>
              <a:t>) utilizan técnicas de aprendizaje por refuerzo para mejorar la toma de decisiones del compilador en tiempo de compilación.</a:t>
            </a:r>
          </a:p>
          <a:p>
            <a:pPr>
              <a:buFont typeface="Arial" panose="020B0604020202020204" pitchFamily="34" charset="0"/>
              <a:buChar char="•"/>
            </a:pPr>
            <a:r>
              <a:rPr lang="es-ES" b="1" dirty="0"/>
              <a:t>Ejemplo de optimización con MLGO</a:t>
            </a:r>
            <a:r>
              <a:rPr lang="es-ES" dirty="0"/>
              <a:t>: MLGO puede aprender, a partir de ejecuciones previas, cómo reorganizar las instrucciones en el ensamblador para mejorar el uso del CPU o reducir los saltos innecesarios. Así, por ejemplo, en una operación de bucles anidados, el compilador podría reorganizar las instrucciones internas para aprovechar mejor la caché del procesador, reduciendo el tiempo total de ejecución.</a:t>
            </a:r>
          </a:p>
        </p:txBody>
      </p:sp>
    </p:spTree>
    <p:extLst>
      <p:ext uri="{BB962C8B-B14F-4D97-AF65-F5344CB8AC3E}">
        <p14:creationId xmlns:p14="http://schemas.microsoft.com/office/powerpoint/2010/main" val="40153179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297173"/>
            <a:ext cx="10748059" cy="4715942"/>
          </a:xfrm>
        </p:spPr>
        <p:txBody>
          <a:bodyPr>
            <a:normAutofit/>
          </a:bodyPr>
          <a:lstStyle/>
          <a:p>
            <a:r>
              <a:rPr lang="es-AR" sz="1800" b="1" dirty="0">
                <a:effectLst/>
                <a:latin typeface="Times New Roman" panose="02020603050405020304" pitchFamily="18" charset="0"/>
                <a:ea typeface="Times New Roman" panose="02020603050405020304" pitchFamily="18" charset="0"/>
              </a:rPr>
              <a:t>Compiladores Basados en IA</a:t>
            </a:r>
            <a:r>
              <a:rPr lang="es-AR" sz="1800" dirty="0">
                <a:effectLst/>
                <a:latin typeface="Times New Roman" panose="02020603050405020304" pitchFamily="18" charset="0"/>
                <a:ea typeface="Times New Roman" panose="02020603050405020304" pitchFamily="18" charset="0"/>
              </a:rPr>
              <a:t>:</a:t>
            </a:r>
          </a:p>
          <a:p>
            <a:r>
              <a:rPr lang="es-ES" b="1" dirty="0"/>
              <a:t>Ejemplos de Compiladores Basados en IA</a:t>
            </a:r>
          </a:p>
          <a:p>
            <a:r>
              <a:rPr lang="es-ES" b="1" dirty="0"/>
              <a:t>4. </a:t>
            </a:r>
            <a:r>
              <a:rPr lang="es-ES" b="1" dirty="0" err="1"/>
              <a:t>GraalVM</a:t>
            </a:r>
            <a:r>
              <a:rPr lang="es-ES" b="1" dirty="0"/>
              <a:t> con Optimizaciones Basadas en IA</a:t>
            </a:r>
          </a:p>
          <a:p>
            <a:r>
              <a:rPr lang="es-ES" dirty="0" err="1"/>
              <a:t>GraalVM</a:t>
            </a:r>
            <a:r>
              <a:rPr lang="es-ES" dirty="0"/>
              <a:t> es una máquina virtual capaz de ejecutar varios lenguajes de programación. Integra optimizaciones basadas en IA para mejorar el rendimiento de aplicaciones de Java, JavaScript y otros lenguajes compatibles. El compilador Just-In-Time (JIT) en </a:t>
            </a:r>
            <a:r>
              <a:rPr lang="es-ES" dirty="0" err="1"/>
              <a:t>GraalVM</a:t>
            </a:r>
            <a:r>
              <a:rPr lang="es-ES" dirty="0"/>
              <a:t> utiliza técnicas avanzadas para optimizar el código en el momento de la ejecución.</a:t>
            </a:r>
          </a:p>
          <a:p>
            <a:pPr>
              <a:buFont typeface="Arial" panose="020B0604020202020204" pitchFamily="34" charset="0"/>
              <a:buChar char="•"/>
            </a:pPr>
            <a:r>
              <a:rPr lang="es-ES" b="1" dirty="0"/>
              <a:t>Ejemplo en </a:t>
            </a:r>
            <a:r>
              <a:rPr lang="es-ES" b="1" dirty="0" err="1"/>
              <a:t>GraalVM</a:t>
            </a:r>
            <a:r>
              <a:rPr lang="es-ES" dirty="0"/>
              <a:t>: Si  se tiene una aplicación Java que realiza cálculos intensivos, </a:t>
            </a:r>
            <a:r>
              <a:rPr lang="es-ES" dirty="0" err="1"/>
              <a:t>GraalVM</a:t>
            </a:r>
            <a:r>
              <a:rPr lang="es-ES" dirty="0"/>
              <a:t> podría analizar los patrones de acceso a los datos y reorganizar el código para reducir el número de cálculos redundantes. Esto mejora el rendimiento en tiempo de ejecución sin necesidad de que el desarrollador ajuste manualmente el código.</a:t>
            </a:r>
          </a:p>
        </p:txBody>
      </p:sp>
    </p:spTree>
    <p:extLst>
      <p:ext uri="{BB962C8B-B14F-4D97-AF65-F5344CB8AC3E}">
        <p14:creationId xmlns:p14="http://schemas.microsoft.com/office/powerpoint/2010/main" val="425636815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297173"/>
            <a:ext cx="10748059" cy="4715942"/>
          </a:xfrm>
        </p:spPr>
        <p:txBody>
          <a:bodyPr>
            <a:normAutofit/>
          </a:bodyPr>
          <a:lstStyle/>
          <a:p>
            <a:r>
              <a:rPr lang="es-AR" sz="1800" b="1" dirty="0">
                <a:effectLst/>
                <a:latin typeface="Times New Roman" panose="02020603050405020304" pitchFamily="18" charset="0"/>
                <a:ea typeface="Times New Roman" panose="02020603050405020304" pitchFamily="18" charset="0"/>
              </a:rPr>
              <a:t>Compiladores Basados en IA</a:t>
            </a:r>
            <a:r>
              <a:rPr lang="es-AR" sz="1800" dirty="0">
                <a:effectLst/>
                <a:latin typeface="Times New Roman" panose="02020603050405020304" pitchFamily="18" charset="0"/>
                <a:ea typeface="Times New Roman" panose="02020603050405020304" pitchFamily="18" charset="0"/>
              </a:rPr>
              <a:t>:</a:t>
            </a:r>
          </a:p>
          <a:p>
            <a:endParaRPr lang="es-AR" sz="1800" dirty="0">
              <a:effectLst/>
              <a:latin typeface="Times New Roman" panose="02020603050405020304" pitchFamily="18" charset="0"/>
              <a:ea typeface="Times New Roman" panose="02020603050405020304" pitchFamily="18" charset="0"/>
            </a:endParaRPr>
          </a:p>
          <a:p>
            <a:r>
              <a:rPr lang="es-ES" b="1" dirty="0"/>
              <a:t>¿Cómo se Integra la IA en el Proceso de Compilación?</a:t>
            </a:r>
          </a:p>
          <a:p>
            <a:pPr>
              <a:buFont typeface="+mj-lt"/>
              <a:buAutoNum type="arabicPeriod"/>
            </a:pPr>
            <a:r>
              <a:rPr lang="es-ES" b="1" dirty="0"/>
              <a:t>Entrenamiento de Modelos de IA</a:t>
            </a:r>
            <a:r>
              <a:rPr lang="es-ES" dirty="0"/>
              <a:t>: El compilador analiza grandes cantidades de datos de ejecución de programas para entrenar modelos que predigan cómo las optimizaciones afectarán el rendimiento. Estos datos incluyen el uso de memoria, la cantidad de ciclos de CPU y el acceso a la caché.</a:t>
            </a:r>
          </a:p>
          <a:p>
            <a:pPr>
              <a:buFont typeface="+mj-lt"/>
              <a:buAutoNum type="arabicPeriod"/>
            </a:pPr>
            <a:r>
              <a:rPr lang="es-ES" b="1" dirty="0"/>
              <a:t>Optimización Basada en Predicciones</a:t>
            </a:r>
            <a:r>
              <a:rPr lang="es-ES" dirty="0"/>
              <a:t>: Basado en los modelos entrenados, el compilador ajusta el código para maximizar el rendimiento, como reorganizar bucles, fusionar operaciones o cambiar el </a:t>
            </a:r>
            <a:r>
              <a:rPr lang="es-ES" dirty="0" err="1"/>
              <a:t>layout</a:t>
            </a:r>
            <a:r>
              <a:rPr lang="es-ES" dirty="0"/>
              <a:t> de los datos en memoria.</a:t>
            </a:r>
          </a:p>
          <a:p>
            <a:pPr>
              <a:buFont typeface="+mj-lt"/>
              <a:buAutoNum type="arabicPeriod"/>
            </a:pPr>
            <a:r>
              <a:rPr lang="es-ES" b="1" dirty="0"/>
              <a:t>Adaptación a la Plataforma</a:t>
            </a:r>
            <a:r>
              <a:rPr lang="es-ES" dirty="0"/>
              <a:t>: Algunos compiladores pueden analizar el hardware subyacente y aplicar optimizaciones específicas, como la vectorización en CPU o la fusión de </a:t>
            </a:r>
            <a:r>
              <a:rPr lang="es-ES" dirty="0" err="1"/>
              <a:t>kernels</a:t>
            </a:r>
            <a:r>
              <a:rPr lang="es-ES" dirty="0"/>
              <a:t> en GPU, dependiendo de las capacidades de la plataforma.</a:t>
            </a:r>
          </a:p>
        </p:txBody>
      </p:sp>
    </p:spTree>
    <p:extLst>
      <p:ext uri="{BB962C8B-B14F-4D97-AF65-F5344CB8AC3E}">
        <p14:creationId xmlns:p14="http://schemas.microsoft.com/office/powerpoint/2010/main" val="28018015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297173"/>
            <a:ext cx="10748059" cy="4715942"/>
          </a:xfrm>
        </p:spPr>
        <p:txBody>
          <a:bodyPr>
            <a:normAutofit/>
          </a:bodyPr>
          <a:lstStyle/>
          <a:p>
            <a:r>
              <a:rPr lang="es-AR" sz="1800" b="1" dirty="0">
                <a:effectLst/>
                <a:latin typeface="Times New Roman" panose="02020603050405020304" pitchFamily="18" charset="0"/>
                <a:ea typeface="Times New Roman" panose="02020603050405020304" pitchFamily="18" charset="0"/>
              </a:rPr>
              <a:t>Compiladores Basados en IA</a:t>
            </a:r>
            <a:r>
              <a:rPr lang="es-AR" sz="1800" dirty="0">
                <a:effectLst/>
                <a:latin typeface="Times New Roman" panose="02020603050405020304" pitchFamily="18" charset="0"/>
                <a:ea typeface="Times New Roman" panose="02020603050405020304" pitchFamily="18" charset="0"/>
              </a:rPr>
              <a:t>:</a:t>
            </a:r>
          </a:p>
          <a:p>
            <a:endParaRPr lang="es-AR" sz="1800" dirty="0">
              <a:effectLst/>
              <a:latin typeface="Times New Roman" panose="02020603050405020304" pitchFamily="18" charset="0"/>
              <a:ea typeface="Times New Roman" panose="02020603050405020304" pitchFamily="18" charset="0"/>
            </a:endParaRPr>
          </a:p>
          <a:p>
            <a:r>
              <a:rPr lang="es-ES" b="1" dirty="0"/>
              <a:t>Beneficios de los Compiladores Basados en IA</a:t>
            </a:r>
          </a:p>
          <a:p>
            <a:pPr>
              <a:buFont typeface="Arial" panose="020B0604020202020204" pitchFamily="34" charset="0"/>
              <a:buChar char="•"/>
            </a:pPr>
            <a:r>
              <a:rPr lang="es-ES" b="1" dirty="0"/>
              <a:t>Rendimiento Superior</a:t>
            </a:r>
            <a:r>
              <a:rPr lang="es-ES" dirty="0"/>
              <a:t>: Estos compiladores son capaces de aplicar optimizaciones más avanzadas que los compiladores tradicionales, ya que aprenden del comportamiento real de las aplicaciones.</a:t>
            </a:r>
          </a:p>
          <a:p>
            <a:pPr>
              <a:buFont typeface="Arial" panose="020B0604020202020204" pitchFamily="34" charset="0"/>
              <a:buChar char="•"/>
            </a:pPr>
            <a:r>
              <a:rPr lang="es-ES" b="1" dirty="0"/>
              <a:t>Ajuste Fino Automático</a:t>
            </a:r>
            <a:r>
              <a:rPr lang="es-ES" dirty="0"/>
              <a:t>: Se reduce la necesidad de ajustes manuales específicos para cada arquitectura, lo que ahorra tiempo y permite que los desarrolladores se concentren en la lógica del negocio.</a:t>
            </a:r>
          </a:p>
          <a:p>
            <a:pPr>
              <a:buFont typeface="Arial" panose="020B0604020202020204" pitchFamily="34" charset="0"/>
              <a:buChar char="•"/>
            </a:pPr>
            <a:r>
              <a:rPr lang="es-ES" b="1" dirty="0"/>
              <a:t>Optimización en Tiempo Real</a:t>
            </a:r>
            <a:r>
              <a:rPr lang="es-ES" dirty="0"/>
              <a:t>: Los compiladores basados en IA pueden aplicar optimizaciones en tiempo real, mejorando la ejecución de aplicaciones largas o intensivas en recursos.</a:t>
            </a:r>
          </a:p>
        </p:txBody>
      </p:sp>
    </p:spTree>
    <p:extLst>
      <p:ext uri="{BB962C8B-B14F-4D97-AF65-F5344CB8AC3E}">
        <p14:creationId xmlns:p14="http://schemas.microsoft.com/office/powerpoint/2010/main" val="422515830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u="sng" dirty="0">
                <a:effectLst/>
                <a:latin typeface="Times New Roman" panose="02020603050405020304" pitchFamily="18" charset="0"/>
                <a:ea typeface="Times New Roman" panose="02020603050405020304" pitchFamily="18" charset="0"/>
              </a:rPr>
              <a:t>Automatización de Pruebas y </a:t>
            </a:r>
            <a:r>
              <a:rPr lang="es-AR" sz="1800" b="1" u="sng" dirty="0" err="1">
                <a:effectLst/>
                <a:latin typeface="Times New Roman" panose="02020603050405020304" pitchFamily="18" charset="0"/>
                <a:ea typeface="Times New Roman" panose="02020603050405020304" pitchFamily="18" charset="0"/>
              </a:rPr>
              <a:t>Profiling</a:t>
            </a:r>
            <a:endParaRPr lang="en-US" sz="1800" b="1" u="sng"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La IA puede ayudar a automatizar el proceso de pruebas y </a:t>
            </a:r>
            <a:r>
              <a:rPr lang="es-AR" sz="1800" dirty="0" err="1">
                <a:effectLst/>
                <a:latin typeface="Times New Roman" panose="02020603050405020304" pitchFamily="18" charset="0"/>
                <a:ea typeface="Times New Roman" panose="02020603050405020304" pitchFamily="18" charset="0"/>
              </a:rPr>
              <a:t>profiling</a:t>
            </a:r>
            <a:r>
              <a:rPr lang="es-AR" sz="1800" dirty="0">
                <a:effectLst/>
                <a:latin typeface="Times New Roman" panose="02020603050405020304" pitchFamily="18" charset="0"/>
                <a:ea typeface="Times New Roman" panose="02020603050405020304" pitchFamily="18" charset="0"/>
              </a:rPr>
              <a:t>, identificando las partes del código que consumen más recursos y sugiriendo mejoras.</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Generación de Casos de Prueba</a:t>
            </a:r>
            <a:r>
              <a:rPr lang="es-AR" sz="1800" dirty="0">
                <a:effectLst/>
                <a:latin typeface="Times New Roman" panose="02020603050405020304" pitchFamily="18" charset="0"/>
                <a:ea typeface="Times New Roman" panose="02020603050405020304" pitchFamily="18" charset="0"/>
              </a:rPr>
              <a:t>: Las herramientas de </a:t>
            </a:r>
            <a:r>
              <a:rPr lang="es-AR" sz="1800" dirty="0" err="1">
                <a:effectLst/>
                <a:latin typeface="Times New Roman" panose="02020603050405020304" pitchFamily="18" charset="0"/>
                <a:ea typeface="Times New Roman" panose="02020603050405020304" pitchFamily="18" charset="0"/>
              </a:rPr>
              <a:t>testing</a:t>
            </a:r>
            <a:r>
              <a:rPr lang="es-AR" sz="1800" dirty="0">
                <a:effectLst/>
                <a:latin typeface="Times New Roman" panose="02020603050405020304" pitchFamily="18" charset="0"/>
                <a:ea typeface="Times New Roman" panose="02020603050405020304" pitchFamily="18" charset="0"/>
              </a:rPr>
              <a:t> basadas en IA pueden generar automáticamente casos de prueba que cubran las rutas más críticas del código. Esto asegura que las optimizaciones no introduzcan errores y que el código funcione de manera eficiente bajo diferentes condiciones.</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Perfilado Automático</a:t>
            </a:r>
            <a:r>
              <a:rPr lang="es-AR" sz="1800" dirty="0">
                <a:effectLst/>
                <a:latin typeface="Times New Roman" panose="02020603050405020304" pitchFamily="18" charset="0"/>
                <a:ea typeface="Times New Roman" panose="02020603050405020304" pitchFamily="18" charset="0"/>
              </a:rPr>
              <a:t>: Las herramientas de </a:t>
            </a:r>
            <a:r>
              <a:rPr lang="es-AR" sz="1800" dirty="0" err="1">
                <a:effectLst/>
                <a:latin typeface="Times New Roman" panose="02020603050405020304" pitchFamily="18" charset="0"/>
                <a:ea typeface="Times New Roman" panose="02020603050405020304" pitchFamily="18" charset="0"/>
              </a:rPr>
              <a:t>profiling</a:t>
            </a:r>
            <a:r>
              <a:rPr lang="es-AR" sz="1800" dirty="0">
                <a:effectLst/>
                <a:latin typeface="Times New Roman" panose="02020603050405020304" pitchFamily="18" charset="0"/>
                <a:ea typeface="Times New Roman" panose="02020603050405020304" pitchFamily="18" charset="0"/>
              </a:rPr>
              <a:t> basadas en IA pueden analizar el comportamiento del código en tiempo real, identificando cuellos de botella y proporcionando recomendaciones sobre dónde aplicar optimizaciones para obtener mejoras de rendimiento significativas.</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221127616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Generación de Casos de Prueba</a:t>
            </a:r>
            <a:r>
              <a:rPr lang="es-AR" sz="1800" dirty="0">
                <a:effectLst/>
                <a:latin typeface="Times New Roman" panose="02020603050405020304" pitchFamily="18" charset="0"/>
                <a:ea typeface="Times New Roman" panose="02020603050405020304" pitchFamily="18" charset="0"/>
              </a:rPr>
              <a:t>: </a:t>
            </a:r>
          </a:p>
          <a:p>
            <a:r>
              <a:rPr lang="es-AR" sz="1800" dirty="0">
                <a:effectLst/>
                <a:latin typeface="Times New Roman" panose="02020603050405020304" pitchFamily="18" charset="0"/>
                <a:ea typeface="Times New Roman" panose="02020603050405020304" pitchFamily="18" charset="0"/>
              </a:rPr>
              <a:t>La </a:t>
            </a:r>
            <a:r>
              <a:rPr lang="es-AR" sz="1800" b="1" dirty="0">
                <a:effectLst/>
                <a:latin typeface="Times New Roman" panose="02020603050405020304" pitchFamily="18" charset="0"/>
                <a:ea typeface="Times New Roman" panose="02020603050405020304" pitchFamily="18" charset="0"/>
              </a:rPr>
              <a:t>generación de casos de prueba basada en IA</a:t>
            </a:r>
            <a:r>
              <a:rPr lang="es-AR" sz="1800" dirty="0">
                <a:effectLst/>
                <a:latin typeface="Times New Roman" panose="02020603050405020304" pitchFamily="18" charset="0"/>
                <a:ea typeface="Times New Roman" panose="02020603050405020304" pitchFamily="18" charset="0"/>
              </a:rPr>
              <a:t> es una técnica avanzada que utiliza algoritmos de aprendizaje automático e inteligencia artificial para automatizar el proceso de creación de pruebas. Estas herramientas analizan el código para generar automáticamente casos de prueba que cubren las rutas más críticas, asegurando que las optimizaciones no introduzcan errores y que el código funcione de manera eficiente bajo diversas condiciones.</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1673898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Generación de Casos de Prueba</a:t>
            </a:r>
            <a:r>
              <a:rPr lang="es-AR" sz="1800" dirty="0">
                <a:effectLst/>
                <a:latin typeface="Times New Roman" panose="02020603050405020304" pitchFamily="18" charset="0"/>
                <a:ea typeface="Times New Roman" panose="02020603050405020304" pitchFamily="18" charset="0"/>
              </a:rPr>
              <a:t>: </a:t>
            </a:r>
          </a:p>
          <a:p>
            <a:r>
              <a:rPr lang="es-AR" sz="1800" b="1" dirty="0">
                <a:effectLst/>
                <a:latin typeface="Times New Roman" panose="02020603050405020304" pitchFamily="18" charset="0"/>
                <a:ea typeface="Times New Roman" panose="02020603050405020304" pitchFamily="18" charset="0"/>
              </a:rPr>
              <a:t>Ventajas de la Generación de Casos de Prueba Basada en IA</a:t>
            </a:r>
            <a:endParaRPr lang="en-US" sz="1800" b="1"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s-AR" sz="1800" b="1" dirty="0">
                <a:effectLst/>
                <a:latin typeface="Times New Roman" panose="02020603050405020304" pitchFamily="18" charset="0"/>
                <a:ea typeface="Times New Roman" panose="02020603050405020304" pitchFamily="18" charset="0"/>
              </a:rPr>
              <a:t>Cobertura Amplia</a:t>
            </a:r>
            <a:r>
              <a:rPr lang="es-AR" sz="1800" dirty="0">
                <a:effectLst/>
                <a:latin typeface="Times New Roman" panose="02020603050405020304" pitchFamily="18" charset="0"/>
                <a:ea typeface="Times New Roman" panose="02020603050405020304" pitchFamily="18" charset="0"/>
              </a:rPr>
              <a:t>: La IA puede analizar las rutas del código y generar pruebas que cubran un mayor número de casos, incluso aquellos que podrían ser difíciles de detectar manualmente.</a:t>
            </a:r>
            <a:endParaRPr lang="en-US"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s-AR" sz="1800" b="1" dirty="0">
                <a:effectLst/>
                <a:latin typeface="Times New Roman" panose="02020603050405020304" pitchFamily="18" charset="0"/>
                <a:ea typeface="Times New Roman" panose="02020603050405020304" pitchFamily="18" charset="0"/>
              </a:rPr>
              <a:t>Eficiencia</a:t>
            </a:r>
            <a:r>
              <a:rPr lang="es-AR" sz="1800" dirty="0">
                <a:effectLst/>
                <a:latin typeface="Times New Roman" panose="02020603050405020304" pitchFamily="18" charset="0"/>
                <a:ea typeface="Times New Roman" panose="02020603050405020304" pitchFamily="18" charset="0"/>
              </a:rPr>
              <a:t>: Automatizar el proceso de generación de pruebas reduce el tiempo y el esfuerzo requeridos para escribir manualmente cada prueba.</a:t>
            </a:r>
            <a:endParaRPr lang="en-US"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s-AR" sz="1800" b="1" dirty="0">
                <a:effectLst/>
                <a:latin typeface="Times New Roman" panose="02020603050405020304" pitchFamily="18" charset="0"/>
                <a:ea typeface="Times New Roman" panose="02020603050405020304" pitchFamily="18" charset="0"/>
              </a:rPr>
              <a:t>Adaptabilidad</a:t>
            </a:r>
            <a:r>
              <a:rPr lang="es-AR" sz="1800" dirty="0">
                <a:effectLst/>
                <a:latin typeface="Times New Roman" panose="02020603050405020304" pitchFamily="18" charset="0"/>
                <a:ea typeface="Times New Roman" panose="02020603050405020304" pitchFamily="18" charset="0"/>
              </a:rPr>
              <a:t>: Estas herramientas pueden generar casos de prueba basados en el comportamiento esperado del código y ajustarlos si el código se modifica o se optimiza.</a:t>
            </a:r>
            <a:endParaRPr lang="en-US" sz="1800" dirty="0">
              <a:effectLst/>
              <a:latin typeface="Times New Roman" panose="02020603050405020304" pitchFamily="18" charset="0"/>
              <a:ea typeface="Times New Roman" panose="02020603050405020304" pitchFamily="18" charset="0"/>
            </a:endParaRPr>
          </a:p>
          <a:p>
            <a:pPr marL="342900" lvl="0" indent="-342900">
              <a:tabLst>
                <a:tab pos="457200" algn="l"/>
              </a:tabLst>
            </a:pPr>
            <a:r>
              <a:rPr lang="es-AR" sz="1800" b="1" dirty="0">
                <a:effectLst/>
                <a:latin typeface="Times New Roman" panose="02020603050405020304" pitchFamily="18" charset="0"/>
                <a:ea typeface="Times New Roman" panose="02020603050405020304" pitchFamily="18" charset="0"/>
              </a:rPr>
              <a:t>Detección de Errores Ocultos</a:t>
            </a:r>
            <a:r>
              <a:rPr lang="es-AR" sz="1800" dirty="0">
                <a:effectLst/>
                <a:latin typeface="Times New Roman" panose="02020603050405020304" pitchFamily="18" charset="0"/>
                <a:ea typeface="Times New Roman" panose="02020603050405020304" pitchFamily="18" charset="0"/>
              </a:rPr>
              <a:t>: La IA puede crear pruebas para situaciones límite y condiciones de entrada poco comunes, detectando posibles errores que podrían pasar desapercibidos durante el desarrollo.</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1156682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0DF4-0842-E6ED-8E4F-6047F1796F75}"/>
              </a:ext>
            </a:extLst>
          </p:cNvPr>
          <p:cNvSpPr>
            <a:spLocks noGrp="1"/>
          </p:cNvSpPr>
          <p:nvPr>
            <p:ph type="title"/>
          </p:nvPr>
        </p:nvSpPr>
        <p:spPr/>
        <p:txBody>
          <a:bodyPr/>
          <a:lstStyle/>
          <a:p>
            <a:r>
              <a:rPr lang="es-AR" sz="1800" b="0" dirty="0">
                <a:effectLst/>
                <a:latin typeface="Calibri" panose="020F0502020204030204" pitchFamily="34" charset="0"/>
                <a:ea typeface="Calibri" panose="020F0502020204030204" pitchFamily="34" charset="0"/>
                <a:cs typeface="Times New Roman" panose="02020603050405020304" pitchFamily="18" charset="0"/>
              </a:rPr>
              <a:t>Equilibrio entre Complejidad Temporal y Espacial</a:t>
            </a:r>
            <a:br>
              <a:rPr lang="es-AR" sz="1800" b="0" dirty="0">
                <a:effectLst/>
                <a:latin typeface="Calibri" panose="020F0502020204030204" pitchFamily="34" charset="0"/>
                <a:ea typeface="Calibri" panose="020F0502020204030204" pitchFamily="34" charset="0"/>
                <a:cs typeface="Times New Roman" panose="02020603050405020304" pitchFamily="18" charset="0"/>
              </a:rPr>
            </a:br>
            <a:r>
              <a:rPr lang="es-AR" sz="1800" b="0" dirty="0">
                <a:effectLst/>
                <a:latin typeface="Calibri" panose="020F0502020204030204" pitchFamily="34" charset="0"/>
                <a:ea typeface="Calibri" panose="020F0502020204030204" pitchFamily="34" charset="0"/>
                <a:cs typeface="Times New Roman" panose="02020603050405020304" pitchFamily="18" charset="0"/>
              </a:rPr>
              <a:t>Algoritmo de </a:t>
            </a:r>
            <a:r>
              <a:rPr lang="es-AR" sz="1800" b="0" dirty="0" err="1">
                <a:effectLst/>
                <a:latin typeface="Calibri" panose="020F0502020204030204" pitchFamily="34" charset="0"/>
                <a:ea typeface="Calibri" panose="020F0502020204030204" pitchFamily="34" charset="0"/>
                <a:cs typeface="Times New Roman" panose="02020603050405020304" pitchFamily="18" charset="0"/>
              </a:rPr>
              <a:t>fibonacci</a:t>
            </a:r>
            <a:endParaRPr lang="en-US" dirty="0"/>
          </a:p>
        </p:txBody>
      </p:sp>
      <p:sp>
        <p:nvSpPr>
          <p:cNvPr id="3" name="Content Placeholder 2">
            <a:extLst>
              <a:ext uri="{FF2B5EF4-FFF2-40B4-BE49-F238E27FC236}">
                <a16:creationId xmlns:a16="http://schemas.microsoft.com/office/drawing/2014/main" id="{5B2E92D1-B8B3-8CDE-54CD-081453205DE4}"/>
              </a:ext>
            </a:extLst>
          </p:cNvPr>
          <p:cNvSpPr>
            <a:spLocks noGrp="1"/>
          </p:cNvSpPr>
          <p:nvPr>
            <p:ph sz="quarter" idx="13"/>
          </p:nvPr>
        </p:nvSpPr>
        <p:spPr>
          <a:xfrm>
            <a:off x="838199" y="2024781"/>
            <a:ext cx="10667261" cy="4137189"/>
          </a:xfrm>
        </p:spPr>
        <p:txBody>
          <a:bodyPr/>
          <a:lstStyle/>
          <a:p>
            <a:r>
              <a:rPr lang="es-AR" sz="1800" b="1" dirty="0" err="1">
                <a:effectLst/>
                <a:latin typeface="Times New Roman" panose="02020603050405020304" pitchFamily="18" charset="0"/>
                <a:ea typeface="Times New Roman" panose="02020603050405020304" pitchFamily="18" charset="0"/>
              </a:rPr>
              <a:t>Memoización</a:t>
            </a:r>
            <a:r>
              <a:rPr lang="es-AR" sz="1800" b="1" dirty="0">
                <a:effectLst/>
                <a:latin typeface="Times New Roman" panose="02020603050405020304" pitchFamily="18" charset="0"/>
                <a:ea typeface="Times New Roman" panose="02020603050405020304" pitchFamily="18" charset="0"/>
              </a:rPr>
              <a:t> (Optimizando Espacio y Tiempo)</a:t>
            </a:r>
            <a:r>
              <a:rPr lang="es-AR" sz="1800" dirty="0">
                <a:effectLst/>
                <a:latin typeface="Times New Roman" panose="02020603050405020304" pitchFamily="18" charset="0"/>
                <a:ea typeface="Times New Roman" panose="02020603050405020304" pitchFamily="18" charset="0"/>
              </a:rPr>
              <a:t>: Reduce la complejidad temporal a O(n) y la espacial a O(n) al almacenar resultados intermedios.</a:t>
            </a:r>
            <a:endParaRPr lang="en-US"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FA2B4F46-59B0-6A69-C3EC-3BD9DB80F7DB}"/>
              </a:ext>
            </a:extLst>
          </p:cNvPr>
          <p:cNvPicPr>
            <a:picLocks noChangeAspect="1"/>
          </p:cNvPicPr>
          <p:nvPr/>
        </p:nvPicPr>
        <p:blipFill>
          <a:blip r:embed="rId2"/>
          <a:stretch>
            <a:fillRect/>
          </a:stretch>
        </p:blipFill>
        <p:spPr>
          <a:xfrm>
            <a:off x="838199" y="2835953"/>
            <a:ext cx="7010400" cy="2038350"/>
          </a:xfrm>
          <a:prstGeom prst="rect">
            <a:avLst/>
          </a:prstGeom>
        </p:spPr>
      </p:pic>
    </p:spTree>
    <p:extLst>
      <p:ext uri="{BB962C8B-B14F-4D97-AF65-F5344CB8AC3E}">
        <p14:creationId xmlns:p14="http://schemas.microsoft.com/office/powerpoint/2010/main" val="4989558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Generación de Casos de Prueba</a:t>
            </a:r>
            <a:r>
              <a:rPr lang="es-AR" sz="1800" dirty="0">
                <a:effectLst/>
                <a:latin typeface="Times New Roman" panose="02020603050405020304" pitchFamily="18" charset="0"/>
                <a:ea typeface="Times New Roman" panose="02020603050405020304" pitchFamily="18" charset="0"/>
              </a:rPr>
              <a:t>: </a:t>
            </a:r>
          </a:p>
          <a:p>
            <a:r>
              <a:rPr lang="es-ES" sz="1800" dirty="0">
                <a:effectLst/>
                <a:latin typeface="Times New Roman" panose="02020603050405020304" pitchFamily="18" charset="0"/>
                <a:ea typeface="Times New Roman" panose="02020603050405020304" pitchFamily="18" charset="0"/>
              </a:rPr>
              <a:t>Ejemplos en Python Usando Herramientas Basadas en IA</a:t>
            </a:r>
          </a:p>
          <a:p>
            <a:r>
              <a:rPr lang="es-ES" sz="1800" dirty="0">
                <a:effectLst/>
                <a:latin typeface="Times New Roman" panose="02020603050405020304" pitchFamily="18" charset="0"/>
                <a:ea typeface="Times New Roman" panose="02020603050405020304" pitchFamily="18" charset="0"/>
              </a:rPr>
              <a:t>A continuación, se muestra cómo se podría utilizar una herramienta como </a:t>
            </a:r>
            <a:r>
              <a:rPr lang="es-ES" sz="1800" dirty="0" err="1">
                <a:effectLst/>
                <a:latin typeface="Times New Roman" panose="02020603050405020304" pitchFamily="18" charset="0"/>
                <a:ea typeface="Times New Roman" panose="02020603050405020304" pitchFamily="18" charset="0"/>
              </a:rPr>
              <a:t>Hypothesis</a:t>
            </a:r>
            <a:r>
              <a:rPr lang="es-ES" sz="1800" dirty="0">
                <a:effectLst/>
                <a:latin typeface="Times New Roman" panose="02020603050405020304" pitchFamily="18" charset="0"/>
                <a:ea typeface="Times New Roman" panose="02020603050405020304" pitchFamily="18" charset="0"/>
              </a:rPr>
              <a:t>, una librería de Python que utiliza una aproximación basada en IA para generar automáticamente casos de prueba.</a:t>
            </a:r>
          </a:p>
          <a:p>
            <a:r>
              <a:rPr lang="es-ES" sz="1800" dirty="0">
                <a:effectLst/>
                <a:latin typeface="Times New Roman" panose="02020603050405020304" pitchFamily="18" charset="0"/>
                <a:ea typeface="Times New Roman" panose="02020603050405020304" pitchFamily="18" charset="0"/>
              </a:rPr>
              <a:t>1. Uso de </a:t>
            </a:r>
            <a:r>
              <a:rPr lang="es-ES" sz="1800" dirty="0" err="1">
                <a:effectLst/>
                <a:latin typeface="Times New Roman" panose="02020603050405020304" pitchFamily="18" charset="0"/>
                <a:ea typeface="Times New Roman" panose="02020603050405020304" pitchFamily="18" charset="0"/>
              </a:rPr>
              <a:t>Hypothesis</a:t>
            </a:r>
            <a:r>
              <a:rPr lang="es-ES" sz="1800" dirty="0">
                <a:effectLst/>
                <a:latin typeface="Times New Roman" panose="02020603050405020304" pitchFamily="18" charset="0"/>
                <a:ea typeface="Times New Roman" panose="02020603050405020304" pitchFamily="18" charset="0"/>
              </a:rPr>
              <a:t> para Generar Casos de Prueba Automáticos</a:t>
            </a:r>
          </a:p>
          <a:p>
            <a:r>
              <a:rPr lang="es-ES" sz="1800" dirty="0" err="1">
                <a:effectLst/>
                <a:latin typeface="Times New Roman" panose="02020603050405020304" pitchFamily="18" charset="0"/>
                <a:ea typeface="Times New Roman" panose="02020603050405020304" pitchFamily="18" charset="0"/>
              </a:rPr>
              <a:t>Hypothesis</a:t>
            </a:r>
            <a:r>
              <a:rPr lang="es-ES" sz="1800" dirty="0">
                <a:effectLst/>
                <a:latin typeface="Times New Roman" panose="02020603050405020304" pitchFamily="18" charset="0"/>
                <a:ea typeface="Times New Roman" panose="02020603050405020304" pitchFamily="18" charset="0"/>
              </a:rPr>
              <a:t> es una librería que genera datos de entrada aleatorios que buscan romper tu código. Lo que hace es generar automáticamente pruebas basadas en propiedades que describes y encontrar fallos en tus funciones.</a:t>
            </a:r>
          </a:p>
          <a:p>
            <a:r>
              <a:rPr lang="es-ES" sz="1800" dirty="0">
                <a:effectLst/>
                <a:latin typeface="Times New Roman" panose="02020603050405020304" pitchFamily="18" charset="0"/>
                <a:ea typeface="Times New Roman" panose="02020603050405020304" pitchFamily="18" charset="0"/>
              </a:rPr>
              <a:t>Instalación de la librería:</a:t>
            </a:r>
          </a:p>
          <a:p>
            <a:r>
              <a:rPr lang="es-ES" sz="1800" b="1" dirty="0" err="1">
                <a:effectLst/>
                <a:latin typeface="Times New Roman" panose="02020603050405020304" pitchFamily="18" charset="0"/>
                <a:ea typeface="Times New Roman" panose="02020603050405020304" pitchFamily="18" charset="0"/>
              </a:rPr>
              <a:t>pip</a:t>
            </a:r>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install</a:t>
            </a:r>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hypothesis</a:t>
            </a:r>
            <a:endParaRPr lang="es-ES" sz="1800" b="1"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38672504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Generación de Casos de Prueba</a:t>
            </a:r>
            <a:r>
              <a:rPr lang="es-AR" sz="1800" dirty="0">
                <a:effectLst/>
                <a:latin typeface="Times New Roman" panose="02020603050405020304" pitchFamily="18" charset="0"/>
                <a:ea typeface="Times New Roman" panose="02020603050405020304" pitchFamily="18" charset="0"/>
              </a:rPr>
              <a:t>: </a:t>
            </a:r>
          </a:p>
          <a:p>
            <a:pPr>
              <a:lnSpc>
                <a:spcPct val="107000"/>
              </a:lnSpc>
              <a:spcBef>
                <a:spcPts val="200"/>
              </a:spcBef>
            </a:pPr>
            <a:endParaRPr lang="en-US" dirty="0">
              <a:effectLst/>
            </a:endParaRPr>
          </a:p>
        </p:txBody>
      </p:sp>
      <p:pic>
        <p:nvPicPr>
          <p:cNvPr id="8" name="Picture 7">
            <a:extLst>
              <a:ext uri="{FF2B5EF4-FFF2-40B4-BE49-F238E27FC236}">
                <a16:creationId xmlns:a16="http://schemas.microsoft.com/office/drawing/2014/main" id="{366C6B58-8E05-91E8-01C1-8A17496D079E}"/>
              </a:ext>
            </a:extLst>
          </p:cNvPr>
          <p:cNvPicPr>
            <a:picLocks noChangeAspect="1"/>
          </p:cNvPicPr>
          <p:nvPr/>
        </p:nvPicPr>
        <p:blipFill>
          <a:blip r:embed="rId2"/>
          <a:stretch>
            <a:fillRect/>
          </a:stretch>
        </p:blipFill>
        <p:spPr>
          <a:xfrm>
            <a:off x="757177" y="1886210"/>
            <a:ext cx="6951562" cy="4190700"/>
          </a:xfrm>
          <a:prstGeom prst="rect">
            <a:avLst/>
          </a:prstGeom>
        </p:spPr>
      </p:pic>
    </p:spTree>
    <p:extLst>
      <p:ext uri="{BB962C8B-B14F-4D97-AF65-F5344CB8AC3E}">
        <p14:creationId xmlns:p14="http://schemas.microsoft.com/office/powerpoint/2010/main" val="3694453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Generación de Casos de Prueba</a:t>
            </a:r>
            <a:r>
              <a:rPr lang="es-AR" sz="1800" dirty="0">
                <a:effectLst/>
                <a:latin typeface="Times New Roman" panose="02020603050405020304" pitchFamily="18" charset="0"/>
                <a:ea typeface="Times New Roman" panose="02020603050405020304" pitchFamily="18" charset="0"/>
              </a:rPr>
              <a:t>: </a:t>
            </a:r>
          </a:p>
          <a:p>
            <a:pPr>
              <a:lnSpc>
                <a:spcPct val="107000"/>
              </a:lnSpc>
              <a:spcBef>
                <a:spcPts val="200"/>
              </a:spcBef>
            </a:pPr>
            <a:endParaRPr lang="en-US" dirty="0">
              <a:effectLst/>
            </a:endParaRPr>
          </a:p>
        </p:txBody>
      </p:sp>
      <p:pic>
        <p:nvPicPr>
          <p:cNvPr id="4" name="Picture 3">
            <a:extLst>
              <a:ext uri="{FF2B5EF4-FFF2-40B4-BE49-F238E27FC236}">
                <a16:creationId xmlns:a16="http://schemas.microsoft.com/office/drawing/2014/main" id="{3F6ADF76-0F24-0E00-B242-E5ABDE922771}"/>
              </a:ext>
            </a:extLst>
          </p:cNvPr>
          <p:cNvPicPr>
            <a:picLocks noChangeAspect="1"/>
          </p:cNvPicPr>
          <p:nvPr/>
        </p:nvPicPr>
        <p:blipFill>
          <a:blip r:embed="rId2"/>
          <a:stretch>
            <a:fillRect/>
          </a:stretch>
        </p:blipFill>
        <p:spPr>
          <a:xfrm>
            <a:off x="838200" y="1838465"/>
            <a:ext cx="7275653" cy="4330842"/>
          </a:xfrm>
          <a:prstGeom prst="rect">
            <a:avLst/>
          </a:prstGeom>
        </p:spPr>
      </p:pic>
    </p:spTree>
    <p:extLst>
      <p:ext uri="{BB962C8B-B14F-4D97-AF65-F5344CB8AC3E}">
        <p14:creationId xmlns:p14="http://schemas.microsoft.com/office/powerpoint/2010/main" val="26910755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dirty="0">
                <a:effectLst/>
                <a:latin typeface="Times New Roman" panose="02020603050405020304" pitchFamily="18" charset="0"/>
                <a:ea typeface="Times New Roman" panose="02020603050405020304" pitchFamily="18" charset="0"/>
              </a:rPr>
              <a:t>Generación de Casos de Prueba</a:t>
            </a:r>
            <a:r>
              <a:rPr lang="es-AR" sz="1800" dirty="0">
                <a:effectLst/>
                <a:latin typeface="Times New Roman" panose="02020603050405020304" pitchFamily="18" charset="0"/>
                <a:ea typeface="Times New Roman" panose="02020603050405020304" pitchFamily="18" charset="0"/>
              </a:rPr>
              <a:t>: </a:t>
            </a:r>
          </a:p>
          <a:p>
            <a:pPr>
              <a:lnSpc>
                <a:spcPct val="107000"/>
              </a:lnSpc>
              <a:spcBef>
                <a:spcPts val="200"/>
              </a:spcBef>
            </a:pPr>
            <a:endParaRPr lang="en-US" dirty="0">
              <a:effectLst/>
            </a:endParaRPr>
          </a:p>
        </p:txBody>
      </p:sp>
      <p:pic>
        <p:nvPicPr>
          <p:cNvPr id="5" name="Picture 4">
            <a:extLst>
              <a:ext uri="{FF2B5EF4-FFF2-40B4-BE49-F238E27FC236}">
                <a16:creationId xmlns:a16="http://schemas.microsoft.com/office/drawing/2014/main" id="{C9DB069D-D8DD-4664-457B-6E6E7336792F}"/>
              </a:ext>
            </a:extLst>
          </p:cNvPr>
          <p:cNvPicPr>
            <a:picLocks noChangeAspect="1"/>
          </p:cNvPicPr>
          <p:nvPr/>
        </p:nvPicPr>
        <p:blipFill>
          <a:blip r:embed="rId2"/>
          <a:stretch>
            <a:fillRect/>
          </a:stretch>
        </p:blipFill>
        <p:spPr>
          <a:xfrm>
            <a:off x="838200" y="1866960"/>
            <a:ext cx="6997861" cy="4302346"/>
          </a:xfrm>
          <a:prstGeom prst="rect">
            <a:avLst/>
          </a:prstGeom>
        </p:spPr>
      </p:pic>
    </p:spTree>
    <p:extLst>
      <p:ext uri="{BB962C8B-B14F-4D97-AF65-F5344CB8AC3E}">
        <p14:creationId xmlns:p14="http://schemas.microsoft.com/office/powerpoint/2010/main" val="24667217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4405133" cy="4137189"/>
          </a:xfrm>
        </p:spPr>
        <p:txBody>
          <a:bodyPr>
            <a:normAutofit/>
          </a:bodyPr>
          <a:lstStyle/>
          <a:p>
            <a:r>
              <a:rPr lang="es-AR" b="1" dirty="0">
                <a:effectLst/>
              </a:rPr>
              <a:t>Generación de Casos de Prueba</a:t>
            </a:r>
            <a:r>
              <a:rPr lang="es-AR" dirty="0">
                <a:effectLst/>
              </a:rPr>
              <a:t>: </a:t>
            </a:r>
          </a:p>
          <a:p>
            <a:r>
              <a:rPr lang="es-ES" dirty="0">
                <a:effectLst/>
              </a:rPr>
              <a:t>Este caso de prueba generará listas de números enteros aleatorios, probando si el número objetivo está presente, y comparará el resultado con el método estándar de verificación target in </a:t>
            </a:r>
            <a:r>
              <a:rPr lang="es-ES" dirty="0" err="1">
                <a:effectLst/>
              </a:rPr>
              <a:t>lst</a:t>
            </a:r>
            <a:r>
              <a:rPr lang="es-ES" dirty="0">
                <a:effectLst/>
              </a:rPr>
              <a:t>.</a:t>
            </a:r>
            <a:endParaRPr lang="es-AR" dirty="0">
              <a:effectLst/>
            </a:endParaRPr>
          </a:p>
          <a:p>
            <a:pPr>
              <a:spcBef>
                <a:spcPts val="200"/>
              </a:spcBef>
            </a:pPr>
            <a:endParaRPr lang="en-US" dirty="0">
              <a:effectLst/>
            </a:endParaRPr>
          </a:p>
        </p:txBody>
      </p:sp>
      <p:pic>
        <p:nvPicPr>
          <p:cNvPr id="4" name="Picture 3">
            <a:extLst>
              <a:ext uri="{FF2B5EF4-FFF2-40B4-BE49-F238E27FC236}">
                <a16:creationId xmlns:a16="http://schemas.microsoft.com/office/drawing/2014/main" id="{D898392B-B721-AFB8-6A79-2AAA135DFBF6}"/>
              </a:ext>
            </a:extLst>
          </p:cNvPr>
          <p:cNvPicPr>
            <a:picLocks noChangeAspect="1"/>
          </p:cNvPicPr>
          <p:nvPr/>
        </p:nvPicPr>
        <p:blipFill>
          <a:blip r:embed="rId2"/>
          <a:stretch>
            <a:fillRect/>
          </a:stretch>
        </p:blipFill>
        <p:spPr>
          <a:xfrm>
            <a:off x="5463250" y="1597346"/>
            <a:ext cx="6227179" cy="4479363"/>
          </a:xfrm>
          <a:prstGeom prst="rect">
            <a:avLst/>
          </a:prstGeom>
          <a:noFill/>
        </p:spPr>
      </p:pic>
    </p:spTree>
    <p:extLst>
      <p:ext uri="{BB962C8B-B14F-4D97-AF65-F5344CB8AC3E}">
        <p14:creationId xmlns:p14="http://schemas.microsoft.com/office/powerpoint/2010/main" val="11224754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73619"/>
            <a:ext cx="10900145" cy="4588351"/>
          </a:xfrm>
        </p:spPr>
        <p:txBody>
          <a:bodyPr>
            <a:normAutofit lnSpcReduction="10000"/>
          </a:bodyPr>
          <a:lstStyle/>
          <a:p>
            <a:r>
              <a:rPr lang="es-ES" dirty="0"/>
              <a:t>Las herramientas de </a:t>
            </a:r>
            <a:r>
              <a:rPr lang="es-ES" dirty="0" err="1"/>
              <a:t>profiling</a:t>
            </a:r>
            <a:r>
              <a:rPr lang="es-ES" dirty="0"/>
              <a:t> basadas en inteligencia artificial (IA) están diseñadas para analizar y optimizar el rendimiento del software de manera más eficiente y efectiva que las técnicas tradicionales. Estas herramientas utilizan algoritmos de aprendizaje automático y técnicas de análisis de datos para identificar cuellos de botella, optimizar el rendimiento y mejorar la eficiencia del código. Aquí se detalla cómo funcionan y algunos ejemplos de estas herramientas:</a:t>
            </a:r>
          </a:p>
          <a:p>
            <a:r>
              <a:rPr lang="es-ES" b="1" dirty="0"/>
              <a:t>Cómo funcionan las herramientas de </a:t>
            </a:r>
            <a:r>
              <a:rPr lang="es-ES" b="1" dirty="0" err="1"/>
              <a:t>profiling</a:t>
            </a:r>
            <a:r>
              <a:rPr lang="es-ES" b="1" dirty="0"/>
              <a:t> basadas en IA</a:t>
            </a:r>
          </a:p>
          <a:p>
            <a:pPr>
              <a:buFont typeface="+mj-lt"/>
              <a:buAutoNum type="arabicPeriod"/>
            </a:pPr>
            <a:r>
              <a:rPr lang="es-ES" b="1" dirty="0"/>
              <a:t>Análisis de Datos</a:t>
            </a:r>
            <a:r>
              <a:rPr lang="es-ES" dirty="0"/>
              <a:t>: Las herramientas recopilan datos de rendimiento del software en tiempo de ejecución, incluyendo tiempos de ejecución, uso de memoria, y operaciones de entrada/salida. Estos datos se utilizan para alimentar modelos de IA.</a:t>
            </a:r>
          </a:p>
          <a:p>
            <a:pPr>
              <a:buFont typeface="+mj-lt"/>
              <a:buAutoNum type="arabicPeriod"/>
            </a:pPr>
            <a:r>
              <a:rPr lang="es-ES" b="1" dirty="0"/>
              <a:t>Modelado Predictivo</a:t>
            </a:r>
            <a:r>
              <a:rPr lang="es-ES" dirty="0"/>
              <a:t>: Utilizan modelos de aprendizaje automático para predecir dónde pueden ocurrir problemas de rendimiento basados en patrones detectados en los datos. Esto puede incluir la predicción de cuellos de botella antes de que afecten significativamente al rendimiento.</a:t>
            </a:r>
          </a:p>
          <a:p>
            <a:pPr>
              <a:buFont typeface="+mj-lt"/>
              <a:buAutoNum type="arabicPeriod"/>
            </a:pPr>
            <a:r>
              <a:rPr lang="es-ES" b="1" dirty="0"/>
              <a:t>Optimización Automatizada</a:t>
            </a:r>
            <a:r>
              <a:rPr lang="es-ES" dirty="0"/>
              <a:t>: Algunas herramientas ofrecen sugerencias o incluso modifican automáticamente el código para mejorar el rendimiento basándose en el análisis realizado por los modelos de IA.</a:t>
            </a:r>
          </a:p>
          <a:p>
            <a:pPr>
              <a:buFont typeface="+mj-lt"/>
              <a:buAutoNum type="arabicPeriod"/>
            </a:pPr>
            <a:r>
              <a:rPr lang="es-ES" b="1" dirty="0"/>
              <a:t>Aprendizaje Continuo</a:t>
            </a:r>
            <a:r>
              <a:rPr lang="es-ES" dirty="0"/>
              <a:t>: Estas herramientas pueden adaptarse y aprender de nuevos datos de rendimiento, lo que permite una mejora continua y ajustes más precisos con el tiempo.</a:t>
            </a:r>
          </a:p>
          <a:p>
            <a:endParaRPr lang="en-US" dirty="0">
              <a:effectLst/>
            </a:endParaRPr>
          </a:p>
        </p:txBody>
      </p:sp>
    </p:spTree>
    <p:extLst>
      <p:ext uri="{BB962C8B-B14F-4D97-AF65-F5344CB8AC3E}">
        <p14:creationId xmlns:p14="http://schemas.microsoft.com/office/powerpoint/2010/main" val="114002539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339702"/>
            <a:ext cx="10900145" cy="4954771"/>
          </a:xfrm>
        </p:spPr>
        <p:txBody>
          <a:bodyPr>
            <a:normAutofit fontScale="55000" lnSpcReduction="20000"/>
          </a:bodyPr>
          <a:lstStyle/>
          <a:p>
            <a:r>
              <a:rPr lang="es-ES" sz="2500" b="1" dirty="0"/>
              <a:t>Ejemplos de herramientas de </a:t>
            </a:r>
            <a:r>
              <a:rPr lang="es-ES" sz="2500" b="1" dirty="0" err="1"/>
              <a:t>profiling</a:t>
            </a:r>
            <a:r>
              <a:rPr lang="es-ES" sz="2500" b="1" dirty="0"/>
              <a:t> basadas en IA</a:t>
            </a:r>
          </a:p>
          <a:p>
            <a:r>
              <a:rPr lang="es-ES" sz="2500" b="1" u="sng" dirty="0"/>
              <a:t>Intel </a:t>
            </a:r>
            <a:r>
              <a:rPr lang="es-ES" sz="2500" b="1" u="sng" dirty="0" err="1"/>
              <a:t>VTune</a:t>
            </a:r>
            <a:r>
              <a:rPr lang="es-ES" sz="2500" b="1" u="sng" dirty="0"/>
              <a:t> </a:t>
            </a:r>
            <a:r>
              <a:rPr lang="es-ES" sz="2500" b="1" u="sng" dirty="0" err="1"/>
              <a:t>Profiler</a:t>
            </a:r>
            <a:r>
              <a:rPr lang="es-ES" sz="2500" b="1" u="sng" dirty="0"/>
              <a:t>:</a:t>
            </a:r>
          </a:p>
          <a:p>
            <a:pPr marL="742950" lvl="1" indent="-285750">
              <a:buFont typeface="+mj-lt"/>
              <a:buAutoNum type="arabicPeriod"/>
            </a:pPr>
            <a:r>
              <a:rPr lang="es-ES" sz="2500" b="1" dirty="0"/>
              <a:t>Descripción</a:t>
            </a:r>
            <a:r>
              <a:rPr lang="es-ES" sz="2500" dirty="0"/>
              <a:t>: Aunque tradicionalmente no es una herramienta basada completamente en IA, Intel ha integrado capacidades de aprendizaje automático en </a:t>
            </a:r>
            <a:r>
              <a:rPr lang="es-ES" sz="2500" dirty="0" err="1"/>
              <a:t>VTune</a:t>
            </a:r>
            <a:r>
              <a:rPr lang="es-ES" sz="2500" dirty="0"/>
              <a:t> para mejorar la detección de patrones y cuellos de botella en aplicaciones complejas.</a:t>
            </a:r>
          </a:p>
          <a:p>
            <a:pPr marL="742950" lvl="1" indent="-285750">
              <a:buFont typeface="+mj-lt"/>
              <a:buAutoNum type="arabicPeriod"/>
            </a:pPr>
            <a:r>
              <a:rPr lang="es-ES" sz="2500" b="1" dirty="0"/>
              <a:t>Funciones</a:t>
            </a:r>
            <a:r>
              <a:rPr lang="es-ES" sz="2500" dirty="0"/>
              <a:t>: Identificación automática de problemas de rendimiento, sugerencias de optimización, y visualización detallada del rendimiento de las aplicaciones.</a:t>
            </a:r>
          </a:p>
          <a:p>
            <a:pPr marL="742950" lvl="1" indent="-285750">
              <a:buFont typeface="+mj-lt"/>
              <a:buAutoNum type="arabicPeriod"/>
            </a:pPr>
            <a:r>
              <a:rPr lang="es-ES" sz="2500" b="1" dirty="0"/>
              <a:t>Uso Practico</a:t>
            </a:r>
            <a:r>
              <a:rPr lang="es-ES" sz="2500" dirty="0"/>
              <a:t>: </a:t>
            </a:r>
            <a:r>
              <a:rPr lang="es-ES" sz="2500" dirty="0" err="1"/>
              <a:t>Profiler</a:t>
            </a:r>
            <a:r>
              <a:rPr lang="es-ES" sz="2500" dirty="0"/>
              <a:t> de rendimiento de aplicaciones nativas.</a:t>
            </a:r>
          </a:p>
          <a:p>
            <a:pPr marL="457200" lvl="1" indent="0">
              <a:buNone/>
            </a:pPr>
            <a:r>
              <a:rPr lang="es-ES" sz="2500" dirty="0"/>
              <a:t>Ejemplo: Un desarrollador quiere identificar cuellos de botella en una aplicación C++ que realiza cálculos intensivos en datos.</a:t>
            </a:r>
          </a:p>
          <a:p>
            <a:pPr marL="457200" lvl="1" indent="0">
              <a:buNone/>
            </a:pPr>
            <a:r>
              <a:rPr lang="es-ES" sz="2500" dirty="0"/>
              <a:t>Pasos:</a:t>
            </a:r>
          </a:p>
          <a:p>
            <a:pPr marL="742950" lvl="1" indent="-285750">
              <a:buFont typeface="+mj-lt"/>
              <a:buAutoNum type="arabicPeriod"/>
            </a:pPr>
            <a:r>
              <a:rPr lang="es-ES" sz="2500" dirty="0"/>
              <a:t>Inicia Intel </a:t>
            </a:r>
            <a:r>
              <a:rPr lang="es-ES" sz="2500" dirty="0" err="1"/>
              <a:t>VTune</a:t>
            </a:r>
            <a:r>
              <a:rPr lang="es-ES" sz="2500" dirty="0"/>
              <a:t> </a:t>
            </a:r>
            <a:r>
              <a:rPr lang="es-ES" sz="2500" dirty="0" err="1"/>
              <a:t>Profiler</a:t>
            </a:r>
            <a:r>
              <a:rPr lang="es-ES" sz="2500" dirty="0"/>
              <a:t> y selecciona la aplicación para perfilar.</a:t>
            </a:r>
          </a:p>
          <a:p>
            <a:pPr marL="742950" lvl="1" indent="-285750">
              <a:buFont typeface="+mj-lt"/>
              <a:buAutoNum type="arabicPeriod"/>
            </a:pPr>
            <a:r>
              <a:rPr lang="es-ES" sz="2500" dirty="0"/>
              <a:t>Ejecuta la aplicación con el </a:t>
            </a:r>
            <a:r>
              <a:rPr lang="es-ES" sz="2500" dirty="0" err="1"/>
              <a:t>profilers</a:t>
            </a:r>
            <a:r>
              <a:rPr lang="es-ES" sz="2500" dirty="0"/>
              <a:t> para recopilar datos.</a:t>
            </a:r>
          </a:p>
          <a:p>
            <a:pPr marL="742950" lvl="1" indent="-285750">
              <a:buFont typeface="+mj-lt"/>
              <a:buAutoNum type="arabicPeriod"/>
            </a:pPr>
            <a:r>
              <a:rPr lang="es-ES" sz="2500" dirty="0"/>
              <a:t>Analiza el informe generado, que muestra el tiempo de CPU utilizado por cada función.</a:t>
            </a:r>
          </a:p>
          <a:p>
            <a:pPr marL="742950" lvl="1" indent="-285750">
              <a:buFont typeface="+mj-lt"/>
              <a:buAutoNum type="arabicPeriod"/>
            </a:pPr>
            <a:r>
              <a:rPr lang="es-ES" sz="2500" dirty="0"/>
              <a:t>Optimiza las funciones que consumen más tiempo, como reemplazar algoritmos ineficientes o reducir el acceso a memoria.</a:t>
            </a:r>
          </a:p>
          <a:p>
            <a:endParaRPr lang="en-US" dirty="0">
              <a:effectLst/>
            </a:endParaRPr>
          </a:p>
        </p:txBody>
      </p:sp>
    </p:spTree>
    <p:extLst>
      <p:ext uri="{BB962C8B-B14F-4D97-AF65-F5344CB8AC3E}">
        <p14:creationId xmlns:p14="http://schemas.microsoft.com/office/powerpoint/2010/main" val="33419984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339702"/>
            <a:ext cx="10900145" cy="4954771"/>
          </a:xfrm>
        </p:spPr>
        <p:txBody>
          <a:bodyPr>
            <a:normAutofit fontScale="92500" lnSpcReduction="20000"/>
          </a:bodyPr>
          <a:lstStyle/>
          <a:p>
            <a:r>
              <a:rPr lang="es-ES" sz="1700" b="1" u="sng" dirty="0" err="1"/>
              <a:t>Dynatrace</a:t>
            </a:r>
            <a:r>
              <a:rPr lang="es-ES" sz="1700" b="1" dirty="0"/>
              <a:t>:</a:t>
            </a:r>
          </a:p>
          <a:p>
            <a:pPr lvl="2">
              <a:buFont typeface="+mj-lt"/>
              <a:buAutoNum type="arabicPeriod"/>
            </a:pPr>
            <a:r>
              <a:rPr lang="es-ES" sz="1900" b="1" dirty="0"/>
              <a:t>Descripción:</a:t>
            </a:r>
            <a:r>
              <a:rPr lang="es-ES" sz="1900" dirty="0"/>
              <a:t> Utiliza la IA para monitorear y optimizar el rendimiento de las aplicaciones en tiempo real.</a:t>
            </a:r>
          </a:p>
          <a:p>
            <a:pPr lvl="2">
              <a:buFont typeface="+mj-lt"/>
              <a:buAutoNum type="arabicPeriod"/>
            </a:pPr>
            <a:r>
              <a:rPr lang="es-ES" sz="1900" b="1" dirty="0"/>
              <a:t>Funciones:</a:t>
            </a:r>
            <a:r>
              <a:rPr lang="es-ES" sz="1900" dirty="0"/>
              <a:t> Análisis automatizado de la causa raíz de los problemas de rendimiento, predicción de fallos, y sugerencias de optimización basadas en patrones de uso.</a:t>
            </a:r>
          </a:p>
          <a:p>
            <a:pPr lvl="2">
              <a:buFont typeface="+mj-lt"/>
              <a:buAutoNum type="arabicPeriod"/>
            </a:pPr>
            <a:r>
              <a:rPr lang="es-ES" sz="1900" b="1" dirty="0">
                <a:effectLst/>
              </a:rPr>
              <a:t>Uso Práctico: </a:t>
            </a:r>
            <a:r>
              <a:rPr lang="es-ES" sz="1900" dirty="0">
                <a:effectLst/>
              </a:rPr>
              <a:t>Monitorización de rendimiento de aplicaciones y detección de problemas.</a:t>
            </a:r>
          </a:p>
          <a:p>
            <a:pPr marL="228600" lvl="2" indent="0">
              <a:buNone/>
            </a:pPr>
            <a:r>
              <a:rPr lang="es-ES" sz="1900" dirty="0">
                <a:effectLst/>
              </a:rPr>
              <a:t>Ejemplo: Una empresa está experimentando tiempos de respuesta lentos en su aplicación web.</a:t>
            </a:r>
          </a:p>
          <a:p>
            <a:pPr marL="228600" lvl="2" indent="0">
              <a:buNone/>
            </a:pPr>
            <a:r>
              <a:rPr lang="es-ES" sz="1900" dirty="0">
                <a:effectLst/>
              </a:rPr>
              <a:t>Pasos:</a:t>
            </a:r>
          </a:p>
          <a:p>
            <a:pPr lvl="2">
              <a:buFont typeface="+mj-lt"/>
              <a:buAutoNum type="arabicPeriod"/>
            </a:pPr>
            <a:r>
              <a:rPr lang="es-ES" sz="1900" dirty="0">
                <a:effectLst/>
              </a:rPr>
              <a:t>Implementa </a:t>
            </a:r>
            <a:r>
              <a:rPr lang="es-ES" sz="1900" dirty="0" err="1">
                <a:effectLst/>
              </a:rPr>
              <a:t>Dynatrace</a:t>
            </a:r>
            <a:r>
              <a:rPr lang="es-ES" sz="1900" dirty="0">
                <a:effectLst/>
              </a:rPr>
              <a:t> en su infraestructura.</a:t>
            </a:r>
          </a:p>
          <a:p>
            <a:pPr lvl="2">
              <a:buFont typeface="+mj-lt"/>
              <a:buAutoNum type="arabicPeriod"/>
            </a:pPr>
            <a:r>
              <a:rPr lang="es-ES" sz="1900" dirty="0">
                <a:effectLst/>
              </a:rPr>
              <a:t>Configura monitoreo en tiempo real para la aplicación y servicios </a:t>
            </a:r>
            <a:r>
              <a:rPr lang="es-ES" sz="1900" dirty="0" err="1">
                <a:effectLst/>
              </a:rPr>
              <a:t>backend</a:t>
            </a:r>
            <a:r>
              <a:rPr lang="es-ES" sz="1900" dirty="0">
                <a:effectLst/>
              </a:rPr>
              <a:t>.</a:t>
            </a:r>
          </a:p>
          <a:p>
            <a:pPr lvl="2">
              <a:buFont typeface="+mj-lt"/>
              <a:buAutoNum type="arabicPeriod"/>
            </a:pPr>
            <a:r>
              <a:rPr lang="es-ES" sz="1900" dirty="0">
                <a:effectLst/>
              </a:rPr>
              <a:t>Identifica las transacciones lentas y analiza las trazas de usuario para ver en qué partes del código ocurren los retrasos.</a:t>
            </a:r>
          </a:p>
          <a:p>
            <a:pPr lvl="2">
              <a:buFont typeface="+mj-lt"/>
              <a:buAutoNum type="arabicPeriod"/>
            </a:pPr>
            <a:r>
              <a:rPr lang="es-ES" sz="1900" dirty="0">
                <a:effectLst/>
              </a:rPr>
              <a:t>Realiza ajustes en el código o la infraestructura (como ajustar la base de datos) para mejorar los tiempos de respuesta.</a:t>
            </a:r>
            <a:endParaRPr lang="en-US" sz="1900" dirty="0">
              <a:effectLst/>
            </a:endParaRPr>
          </a:p>
        </p:txBody>
      </p:sp>
    </p:spTree>
    <p:extLst>
      <p:ext uri="{BB962C8B-B14F-4D97-AF65-F5344CB8AC3E}">
        <p14:creationId xmlns:p14="http://schemas.microsoft.com/office/powerpoint/2010/main" val="19959043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339702"/>
            <a:ext cx="10900145" cy="4954771"/>
          </a:xfrm>
        </p:spPr>
        <p:txBody>
          <a:bodyPr>
            <a:normAutofit fontScale="92500" lnSpcReduction="20000"/>
          </a:bodyPr>
          <a:lstStyle/>
          <a:p>
            <a:r>
              <a:rPr lang="es-ES" sz="1700" b="1" u="sng" dirty="0"/>
              <a:t>Google </a:t>
            </a:r>
            <a:r>
              <a:rPr lang="es-ES" sz="1700" b="1" u="sng" dirty="0" err="1"/>
              <a:t>Cloud’s</a:t>
            </a:r>
            <a:r>
              <a:rPr lang="es-ES" sz="1700" b="1" u="sng" dirty="0"/>
              <a:t> </a:t>
            </a:r>
            <a:r>
              <a:rPr lang="es-ES" sz="1700" b="1" u="sng" dirty="0" err="1"/>
              <a:t>Profiler</a:t>
            </a:r>
            <a:r>
              <a:rPr lang="es-ES" sz="1700" b="1" dirty="0"/>
              <a:t>:</a:t>
            </a:r>
          </a:p>
          <a:p>
            <a:pPr lvl="2">
              <a:buFont typeface="+mj-lt"/>
              <a:buAutoNum type="arabicPeriod"/>
            </a:pPr>
            <a:r>
              <a:rPr lang="es-ES" sz="1900" b="1" dirty="0"/>
              <a:t>Descripción:</a:t>
            </a:r>
            <a:r>
              <a:rPr lang="es-ES" sz="1900" dirty="0"/>
              <a:t> Una herramienta de </a:t>
            </a:r>
            <a:r>
              <a:rPr lang="es-ES" sz="1900" dirty="0" err="1"/>
              <a:t>profiling</a:t>
            </a:r>
            <a:r>
              <a:rPr lang="es-ES" sz="1900" dirty="0"/>
              <a:t> para aplicaciones que se ejecutan en Google Cloud </a:t>
            </a:r>
            <a:r>
              <a:rPr lang="es-ES" sz="1900" dirty="0" err="1"/>
              <a:t>Platform</a:t>
            </a:r>
            <a:r>
              <a:rPr lang="es-ES" sz="1900" dirty="0"/>
              <a:t> que utiliza técnicas de IA para analizar y optimizar el rendimiento.</a:t>
            </a:r>
          </a:p>
          <a:p>
            <a:pPr lvl="2">
              <a:buFont typeface="+mj-lt"/>
              <a:buAutoNum type="arabicPeriod"/>
            </a:pPr>
            <a:r>
              <a:rPr lang="es-ES" sz="1900" b="1" dirty="0"/>
              <a:t>Funciones:</a:t>
            </a:r>
            <a:r>
              <a:rPr lang="es-ES" sz="1900" dirty="0"/>
              <a:t> </a:t>
            </a:r>
            <a:r>
              <a:rPr lang="es-ES" sz="1900" dirty="0" err="1"/>
              <a:t>Profiling</a:t>
            </a:r>
            <a:r>
              <a:rPr lang="es-ES" sz="1900" dirty="0"/>
              <a:t> continuo con bajo </a:t>
            </a:r>
            <a:r>
              <a:rPr lang="es-ES" sz="1900" dirty="0" err="1"/>
              <a:t>overhead</a:t>
            </a:r>
            <a:r>
              <a:rPr lang="es-ES" sz="1900" dirty="0"/>
              <a:t>, análisis inteligente de los datos de </a:t>
            </a:r>
            <a:r>
              <a:rPr lang="es-ES" sz="1900" dirty="0" err="1"/>
              <a:t>profiling</a:t>
            </a:r>
            <a:r>
              <a:rPr lang="es-ES" sz="1900" dirty="0"/>
              <a:t>, y visualización interactiva de los cuellos de botella.</a:t>
            </a:r>
          </a:p>
          <a:p>
            <a:pPr lvl="2">
              <a:buFont typeface="+mj-lt"/>
              <a:buAutoNum type="arabicPeriod"/>
            </a:pPr>
            <a:r>
              <a:rPr lang="es-ES" sz="1900" b="1" dirty="0">
                <a:effectLst/>
              </a:rPr>
              <a:t>Uso Práctico: </a:t>
            </a:r>
            <a:r>
              <a:rPr lang="es-ES" sz="1900" dirty="0">
                <a:effectLst/>
              </a:rPr>
              <a:t>Perfilado de aplicaciones en Google Cloud.</a:t>
            </a:r>
          </a:p>
          <a:p>
            <a:pPr marL="228600" lvl="2" indent="0">
              <a:buNone/>
            </a:pPr>
            <a:r>
              <a:rPr lang="es-ES" sz="1900" dirty="0">
                <a:effectLst/>
              </a:rPr>
              <a:t>Ejemplo: Un equipo de desarrollo quiere reducir el uso de recursos en una aplicación de microservicios desplegada en Google </a:t>
            </a:r>
            <a:r>
              <a:rPr lang="es-ES" sz="1900" dirty="0" err="1">
                <a:effectLst/>
              </a:rPr>
              <a:t>Kubernetes</a:t>
            </a:r>
            <a:r>
              <a:rPr lang="es-ES" sz="1900" dirty="0">
                <a:effectLst/>
              </a:rPr>
              <a:t> </a:t>
            </a:r>
            <a:r>
              <a:rPr lang="es-ES" sz="1900" dirty="0" err="1">
                <a:effectLst/>
              </a:rPr>
              <a:t>Engine</a:t>
            </a:r>
            <a:r>
              <a:rPr lang="es-ES" sz="1900" dirty="0">
                <a:effectLst/>
              </a:rPr>
              <a:t>.</a:t>
            </a:r>
          </a:p>
          <a:p>
            <a:pPr marL="228600" lvl="2" indent="0">
              <a:buNone/>
            </a:pPr>
            <a:r>
              <a:rPr lang="es-ES" sz="1900" dirty="0">
                <a:effectLst/>
              </a:rPr>
              <a:t>Pasos:</a:t>
            </a:r>
          </a:p>
          <a:p>
            <a:pPr lvl="2">
              <a:buFont typeface="+mj-lt"/>
              <a:buAutoNum type="arabicPeriod"/>
            </a:pPr>
            <a:r>
              <a:rPr lang="es-ES" sz="1900" dirty="0">
                <a:effectLst/>
              </a:rPr>
              <a:t>Habilita Google </a:t>
            </a:r>
            <a:r>
              <a:rPr lang="es-ES" sz="1900" dirty="0" err="1">
                <a:effectLst/>
              </a:rPr>
              <a:t>Cloud’s</a:t>
            </a:r>
            <a:r>
              <a:rPr lang="es-ES" sz="1900" dirty="0">
                <a:effectLst/>
              </a:rPr>
              <a:t> </a:t>
            </a:r>
            <a:r>
              <a:rPr lang="es-ES" sz="1900" dirty="0" err="1">
                <a:effectLst/>
              </a:rPr>
              <a:t>Profiler</a:t>
            </a:r>
            <a:r>
              <a:rPr lang="es-ES" sz="1900" dirty="0">
                <a:effectLst/>
              </a:rPr>
              <a:t> en el proyecto de Google Cloud.</a:t>
            </a:r>
          </a:p>
          <a:p>
            <a:pPr lvl="2">
              <a:buFont typeface="+mj-lt"/>
              <a:buAutoNum type="arabicPeriod"/>
            </a:pPr>
            <a:r>
              <a:rPr lang="es-ES" sz="1900" dirty="0">
                <a:effectLst/>
              </a:rPr>
              <a:t>Recopila datos sobre el uso de CPU y memoria de cada microservicio.</a:t>
            </a:r>
          </a:p>
          <a:p>
            <a:pPr lvl="2">
              <a:buFont typeface="+mj-lt"/>
              <a:buAutoNum type="arabicPeriod"/>
            </a:pPr>
            <a:r>
              <a:rPr lang="es-ES" sz="1900" dirty="0">
                <a:effectLst/>
              </a:rPr>
              <a:t>Revisa los informes generados que muestran las funciones más costosas en términos de recursos.</a:t>
            </a:r>
          </a:p>
          <a:p>
            <a:pPr lvl="2">
              <a:buFont typeface="+mj-lt"/>
              <a:buAutoNum type="arabicPeriod"/>
            </a:pPr>
            <a:r>
              <a:rPr lang="es-ES" sz="1900" dirty="0">
                <a:effectLst/>
              </a:rPr>
              <a:t>Refactoriza o ajusta el tamaño de las instancias de los microservicios basándose en la información recopilada.</a:t>
            </a:r>
            <a:endParaRPr lang="en-US" sz="1900" dirty="0">
              <a:effectLst/>
            </a:endParaRPr>
          </a:p>
        </p:txBody>
      </p:sp>
    </p:spTree>
    <p:extLst>
      <p:ext uri="{BB962C8B-B14F-4D97-AF65-F5344CB8AC3E}">
        <p14:creationId xmlns:p14="http://schemas.microsoft.com/office/powerpoint/2010/main" val="32495128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339702"/>
            <a:ext cx="10900145" cy="4954771"/>
          </a:xfrm>
        </p:spPr>
        <p:txBody>
          <a:bodyPr>
            <a:normAutofit fontScale="92500" lnSpcReduction="20000"/>
          </a:bodyPr>
          <a:lstStyle/>
          <a:p>
            <a:r>
              <a:rPr lang="es-ES" sz="1700" b="1" u="sng" dirty="0"/>
              <a:t>New </a:t>
            </a:r>
            <a:r>
              <a:rPr lang="es-ES" sz="1700" b="1" u="sng" dirty="0" err="1"/>
              <a:t>Relic</a:t>
            </a:r>
            <a:r>
              <a:rPr lang="es-ES" sz="1700" b="1" u="sng" dirty="0"/>
              <a:t> </a:t>
            </a:r>
            <a:r>
              <a:rPr lang="es-ES" sz="1700" b="1" u="sng" dirty="0" err="1"/>
              <a:t>One</a:t>
            </a:r>
            <a:r>
              <a:rPr lang="es-ES" sz="1700" b="1" dirty="0"/>
              <a:t>:</a:t>
            </a:r>
          </a:p>
          <a:p>
            <a:pPr lvl="2">
              <a:buFont typeface="+mj-lt"/>
              <a:buAutoNum type="arabicPeriod"/>
            </a:pPr>
            <a:r>
              <a:rPr lang="es-ES" sz="1900" b="1" dirty="0"/>
              <a:t>Descripción:</a:t>
            </a:r>
            <a:r>
              <a:rPr lang="es-ES" sz="1900" dirty="0"/>
              <a:t> Plataforma de </a:t>
            </a:r>
            <a:r>
              <a:rPr lang="es-ES" sz="1900" dirty="0" err="1"/>
              <a:t>observabilidad</a:t>
            </a:r>
            <a:r>
              <a:rPr lang="es-ES" sz="1900" dirty="0"/>
              <a:t> que utiliza IA para correlacionar datos y ofrecer </a:t>
            </a:r>
            <a:r>
              <a:rPr lang="es-ES" sz="1900" dirty="0" err="1"/>
              <a:t>insights</a:t>
            </a:r>
            <a:r>
              <a:rPr lang="es-ES" sz="1900" dirty="0"/>
              <a:t> en tiempo real sobre el rendimiento de las aplicaciones.</a:t>
            </a:r>
          </a:p>
          <a:p>
            <a:pPr lvl="2">
              <a:buFont typeface="+mj-lt"/>
              <a:buAutoNum type="arabicPeriod"/>
            </a:pPr>
            <a:r>
              <a:rPr lang="es-ES" sz="1900" b="1" dirty="0"/>
              <a:t>Funciones:</a:t>
            </a:r>
            <a:r>
              <a:rPr lang="es-ES" sz="1900" dirty="0"/>
              <a:t> Detección automática de anomalías, análisis de dependencias, y recomendaciones de acción basadas en la observación del comportamiento del software.</a:t>
            </a:r>
          </a:p>
          <a:p>
            <a:pPr lvl="2">
              <a:buFont typeface="+mj-lt"/>
              <a:buAutoNum type="arabicPeriod"/>
            </a:pPr>
            <a:r>
              <a:rPr lang="es-ES" sz="1900" b="1" dirty="0">
                <a:effectLst/>
              </a:rPr>
              <a:t>Uso Práctico: </a:t>
            </a:r>
            <a:r>
              <a:rPr lang="es-ES" sz="1900" dirty="0">
                <a:effectLst/>
              </a:rPr>
              <a:t>Monitorización de aplicaciones, infraestructura y experiencia del usuario.</a:t>
            </a:r>
          </a:p>
          <a:p>
            <a:pPr marL="228600" lvl="2" indent="0">
              <a:buNone/>
            </a:pPr>
            <a:r>
              <a:rPr lang="es-ES" sz="1900" dirty="0">
                <a:effectLst/>
              </a:rPr>
              <a:t>Ejemplo: Un desarrollador quiere asegurarse de que la nueva función en su aplicación no degrade el rendimiento.</a:t>
            </a:r>
          </a:p>
          <a:p>
            <a:pPr marL="228600" lvl="2" indent="0">
              <a:buNone/>
            </a:pPr>
            <a:r>
              <a:rPr lang="es-ES" sz="1900" dirty="0">
                <a:effectLst/>
              </a:rPr>
              <a:t>Pasos:</a:t>
            </a:r>
          </a:p>
          <a:p>
            <a:pPr lvl="2">
              <a:buFont typeface="+mj-lt"/>
              <a:buAutoNum type="arabicPeriod"/>
            </a:pPr>
            <a:r>
              <a:rPr lang="es-ES" sz="1900" dirty="0">
                <a:effectLst/>
              </a:rPr>
              <a:t>Implementa New </a:t>
            </a:r>
            <a:r>
              <a:rPr lang="es-ES" sz="1900" dirty="0" err="1">
                <a:effectLst/>
              </a:rPr>
              <a:t>Relic</a:t>
            </a:r>
            <a:r>
              <a:rPr lang="es-ES" sz="1900" dirty="0">
                <a:effectLst/>
              </a:rPr>
              <a:t> APM (</a:t>
            </a:r>
            <a:r>
              <a:rPr lang="es-ES" sz="1900" dirty="0" err="1">
                <a:effectLst/>
              </a:rPr>
              <a:t>Application</a:t>
            </a:r>
            <a:r>
              <a:rPr lang="es-ES" sz="1900" dirty="0">
                <a:effectLst/>
              </a:rPr>
              <a:t> Performance </a:t>
            </a:r>
            <a:r>
              <a:rPr lang="es-ES" sz="1900" dirty="0" err="1">
                <a:effectLst/>
              </a:rPr>
              <a:t>Monitoring</a:t>
            </a:r>
            <a:r>
              <a:rPr lang="es-ES" sz="1900" dirty="0">
                <a:effectLst/>
              </a:rPr>
              <a:t>) en la aplicación.</a:t>
            </a:r>
          </a:p>
          <a:p>
            <a:pPr lvl="2">
              <a:buFont typeface="+mj-lt"/>
              <a:buAutoNum type="arabicPeriod"/>
            </a:pPr>
            <a:r>
              <a:rPr lang="es-ES" sz="1900" dirty="0">
                <a:effectLst/>
              </a:rPr>
              <a:t>Monitorea el rendimiento antes y después de la implementación de la nueva función.</a:t>
            </a:r>
          </a:p>
          <a:p>
            <a:pPr lvl="2">
              <a:buFont typeface="+mj-lt"/>
              <a:buAutoNum type="arabicPeriod"/>
            </a:pPr>
            <a:r>
              <a:rPr lang="es-ES" sz="1900" dirty="0">
                <a:effectLst/>
              </a:rPr>
              <a:t>Utiliza los informes de New </a:t>
            </a:r>
            <a:r>
              <a:rPr lang="es-ES" sz="1900" dirty="0" err="1">
                <a:effectLst/>
              </a:rPr>
              <a:t>Relic</a:t>
            </a:r>
            <a:r>
              <a:rPr lang="es-ES" sz="1900" dirty="0">
                <a:effectLst/>
              </a:rPr>
              <a:t> para observar cambios en el tiempo de respuesta y errores.</a:t>
            </a:r>
          </a:p>
          <a:p>
            <a:pPr lvl="2">
              <a:buFont typeface="+mj-lt"/>
              <a:buAutoNum type="arabicPeriod"/>
            </a:pPr>
            <a:r>
              <a:rPr lang="es-ES" sz="1900" dirty="0">
                <a:effectLst/>
              </a:rPr>
              <a:t>Si se observan problemas, se hace un análisis más profundo de las transacciones afectadas y se ajusta el código según sea necesario.</a:t>
            </a:r>
            <a:endParaRPr lang="en-US" sz="1900" dirty="0">
              <a:effectLst/>
            </a:endParaRPr>
          </a:p>
        </p:txBody>
      </p:sp>
    </p:spTree>
    <p:extLst>
      <p:ext uri="{BB962C8B-B14F-4D97-AF65-F5344CB8AC3E}">
        <p14:creationId xmlns:p14="http://schemas.microsoft.com/office/powerpoint/2010/main" val="3196939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0DF4-0842-E6ED-8E4F-6047F1796F75}"/>
              </a:ext>
            </a:extLst>
          </p:cNvPr>
          <p:cNvSpPr>
            <a:spLocks noGrp="1"/>
          </p:cNvSpPr>
          <p:nvPr>
            <p:ph type="title"/>
          </p:nvPr>
        </p:nvSpPr>
        <p:spPr/>
        <p:txBody>
          <a:bodyPr/>
          <a:lstStyle/>
          <a:p>
            <a:r>
              <a:rPr lang="es-AR" sz="1800" b="0" dirty="0">
                <a:effectLst/>
                <a:latin typeface="Calibri" panose="020F0502020204030204" pitchFamily="34" charset="0"/>
                <a:ea typeface="Calibri" panose="020F0502020204030204" pitchFamily="34" charset="0"/>
                <a:cs typeface="Times New Roman" panose="02020603050405020304" pitchFamily="18" charset="0"/>
              </a:rPr>
              <a:t>Equilibrio entre Complejidad Temporal y Espacial</a:t>
            </a:r>
            <a:br>
              <a:rPr lang="es-AR" sz="1800" b="0" dirty="0">
                <a:effectLst/>
                <a:latin typeface="Calibri" panose="020F0502020204030204" pitchFamily="34" charset="0"/>
                <a:ea typeface="Calibri" panose="020F0502020204030204" pitchFamily="34" charset="0"/>
                <a:cs typeface="Times New Roman" panose="02020603050405020304" pitchFamily="18" charset="0"/>
              </a:rPr>
            </a:br>
            <a:r>
              <a:rPr lang="es-AR" sz="1800" b="0" dirty="0">
                <a:effectLst/>
                <a:latin typeface="Calibri" panose="020F0502020204030204" pitchFamily="34" charset="0"/>
                <a:ea typeface="Calibri" panose="020F0502020204030204" pitchFamily="34" charset="0"/>
                <a:cs typeface="Times New Roman" panose="02020603050405020304" pitchFamily="18" charset="0"/>
              </a:rPr>
              <a:t>Algoritmo de </a:t>
            </a:r>
            <a:r>
              <a:rPr lang="es-AR" sz="1800" b="0" dirty="0" err="1">
                <a:effectLst/>
                <a:latin typeface="Calibri" panose="020F0502020204030204" pitchFamily="34" charset="0"/>
                <a:ea typeface="Calibri" panose="020F0502020204030204" pitchFamily="34" charset="0"/>
                <a:cs typeface="Times New Roman" panose="02020603050405020304" pitchFamily="18" charset="0"/>
              </a:rPr>
              <a:t>fibonacci</a:t>
            </a:r>
            <a:endParaRPr lang="en-US" dirty="0"/>
          </a:p>
        </p:txBody>
      </p:sp>
      <p:sp>
        <p:nvSpPr>
          <p:cNvPr id="3" name="Content Placeholder 2">
            <a:extLst>
              <a:ext uri="{FF2B5EF4-FFF2-40B4-BE49-F238E27FC236}">
                <a16:creationId xmlns:a16="http://schemas.microsoft.com/office/drawing/2014/main" id="{5B2E92D1-B8B3-8CDE-54CD-081453205DE4}"/>
              </a:ext>
            </a:extLst>
          </p:cNvPr>
          <p:cNvSpPr>
            <a:spLocks noGrp="1"/>
          </p:cNvSpPr>
          <p:nvPr>
            <p:ph sz="quarter" idx="13"/>
          </p:nvPr>
        </p:nvSpPr>
        <p:spPr>
          <a:xfrm>
            <a:off x="838199" y="2024781"/>
            <a:ext cx="10667261" cy="4137189"/>
          </a:xfrm>
        </p:spPr>
        <p:txBody>
          <a:bodyPr/>
          <a:lstStyle/>
          <a:p>
            <a:r>
              <a:rPr lang="es-AR" sz="1800" b="1" dirty="0">
                <a:effectLst/>
                <a:latin typeface="Times New Roman" panose="02020603050405020304" pitchFamily="18" charset="0"/>
                <a:ea typeface="Times New Roman" panose="02020603050405020304" pitchFamily="18" charset="0"/>
              </a:rPr>
              <a:t>Iterativo</a:t>
            </a:r>
            <a:r>
              <a:rPr lang="es-AR" sz="1800" dirty="0">
                <a:effectLst/>
                <a:latin typeface="Times New Roman" panose="02020603050405020304" pitchFamily="18" charset="0"/>
                <a:ea typeface="Times New Roman" panose="02020603050405020304" pitchFamily="18" charset="0"/>
              </a:rPr>
              <a:t>: Reduce tanto la complejidad temporal como la espacial a O(n) y O(1) respectivamente.</a:t>
            </a:r>
            <a:endParaRPr lang="en-US" sz="1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1DBB3EE-DB30-D17A-82BD-7EC215FF254D}"/>
              </a:ext>
            </a:extLst>
          </p:cNvPr>
          <p:cNvPicPr>
            <a:picLocks noChangeAspect="1"/>
          </p:cNvPicPr>
          <p:nvPr/>
        </p:nvPicPr>
        <p:blipFill>
          <a:blip r:embed="rId2"/>
          <a:stretch>
            <a:fillRect/>
          </a:stretch>
        </p:blipFill>
        <p:spPr>
          <a:xfrm>
            <a:off x="2239762" y="3039260"/>
            <a:ext cx="6629400" cy="1933575"/>
          </a:xfrm>
          <a:prstGeom prst="rect">
            <a:avLst/>
          </a:prstGeom>
        </p:spPr>
      </p:pic>
    </p:spTree>
    <p:extLst>
      <p:ext uri="{BB962C8B-B14F-4D97-AF65-F5344CB8AC3E}">
        <p14:creationId xmlns:p14="http://schemas.microsoft.com/office/powerpoint/2010/main" val="328266167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339702"/>
            <a:ext cx="10900145" cy="4954771"/>
          </a:xfrm>
        </p:spPr>
        <p:txBody>
          <a:bodyPr>
            <a:normAutofit fontScale="92500" lnSpcReduction="20000"/>
          </a:bodyPr>
          <a:lstStyle/>
          <a:p>
            <a:r>
              <a:rPr lang="es-ES" sz="1800" b="1" u="sng" dirty="0"/>
              <a:t>Amazon </a:t>
            </a:r>
            <a:r>
              <a:rPr lang="es-ES" sz="1800" b="1" u="sng" dirty="0" err="1"/>
              <a:t>CodeGuru</a:t>
            </a:r>
            <a:r>
              <a:rPr lang="es-ES" sz="1700" b="1" dirty="0"/>
              <a:t>:</a:t>
            </a:r>
          </a:p>
          <a:p>
            <a:pPr lvl="2">
              <a:buFont typeface="+mj-lt"/>
              <a:buAutoNum type="arabicPeriod"/>
            </a:pPr>
            <a:r>
              <a:rPr lang="es-ES" sz="1900" b="1" dirty="0"/>
              <a:t>Descripción:</a:t>
            </a:r>
            <a:r>
              <a:rPr lang="es-ES" sz="1900" dirty="0"/>
              <a:t> </a:t>
            </a:r>
            <a:r>
              <a:rPr lang="es-ES" sz="2000" dirty="0"/>
              <a:t>Una herramienta de Amazon Web </a:t>
            </a:r>
            <a:r>
              <a:rPr lang="es-ES" sz="2000" dirty="0" err="1"/>
              <a:t>Services</a:t>
            </a:r>
            <a:r>
              <a:rPr lang="es-ES" sz="2000" dirty="0"/>
              <a:t> que utiliza machine </a:t>
            </a:r>
            <a:r>
              <a:rPr lang="es-ES" sz="2000" dirty="0" err="1"/>
              <a:t>learning</a:t>
            </a:r>
            <a:r>
              <a:rPr lang="es-ES" sz="2000" dirty="0"/>
              <a:t> para revisar código automáticamente y dar recomendaciones para mejorar la calidad y reducir el costo. </a:t>
            </a:r>
            <a:r>
              <a:rPr lang="es-ES" sz="2000" dirty="0" err="1"/>
              <a:t>CodeGuru</a:t>
            </a:r>
            <a:r>
              <a:rPr lang="es-ES" sz="2000" dirty="0"/>
              <a:t> </a:t>
            </a:r>
            <a:r>
              <a:rPr lang="es-ES" sz="2000" dirty="0" err="1"/>
              <a:t>Profiler</a:t>
            </a:r>
            <a:r>
              <a:rPr lang="es-ES" sz="2000" dirty="0"/>
              <a:t> puede identificar líneas de código y rutas de ejecución que causan ineficiencias. </a:t>
            </a:r>
          </a:p>
          <a:p>
            <a:pPr lvl="2">
              <a:buFont typeface="+mj-lt"/>
              <a:buAutoNum type="arabicPeriod"/>
            </a:pPr>
            <a:r>
              <a:rPr lang="es-ES" sz="1900" b="1" dirty="0">
                <a:effectLst/>
              </a:rPr>
              <a:t>Uso Práctico: Análisis de código y recomendaciones de optimización.</a:t>
            </a:r>
            <a:endParaRPr lang="es-ES" sz="1900" dirty="0">
              <a:effectLst/>
            </a:endParaRPr>
          </a:p>
          <a:p>
            <a:pPr marL="228600" lvl="2" indent="0">
              <a:buNone/>
            </a:pPr>
            <a:r>
              <a:rPr lang="es-ES" sz="1900" dirty="0">
                <a:effectLst/>
              </a:rPr>
              <a:t>Ejemplo: Un equipo de desarrollo quiere mejorar la calidad del código y reducir los costos de ejecución en su aplicación Java.</a:t>
            </a:r>
          </a:p>
          <a:p>
            <a:pPr marL="228600" lvl="2" indent="0">
              <a:buNone/>
            </a:pPr>
            <a:r>
              <a:rPr lang="es-ES" sz="1900" dirty="0">
                <a:effectLst/>
              </a:rPr>
              <a:t>Pasos:</a:t>
            </a:r>
          </a:p>
          <a:p>
            <a:pPr marL="685800" lvl="2" indent="-457200">
              <a:buFont typeface="+mj-lt"/>
              <a:buAutoNum type="arabicPeriod"/>
            </a:pPr>
            <a:r>
              <a:rPr lang="es-ES" sz="1900" dirty="0">
                <a:effectLst/>
              </a:rPr>
              <a:t>Configura Amazon </a:t>
            </a:r>
            <a:r>
              <a:rPr lang="es-ES" sz="1900" dirty="0" err="1">
                <a:effectLst/>
              </a:rPr>
              <a:t>CodeGuru</a:t>
            </a:r>
            <a:r>
              <a:rPr lang="es-ES" sz="1900" dirty="0">
                <a:effectLst/>
              </a:rPr>
              <a:t> en su repositorio de código.</a:t>
            </a:r>
          </a:p>
          <a:p>
            <a:pPr marL="685800" lvl="2" indent="-457200">
              <a:buFont typeface="+mj-lt"/>
              <a:buAutoNum type="arabicPeriod"/>
            </a:pPr>
            <a:r>
              <a:rPr lang="es-ES" sz="1900" dirty="0">
                <a:effectLst/>
              </a:rPr>
              <a:t>Realiza una revisión de código a través de </a:t>
            </a:r>
            <a:r>
              <a:rPr lang="es-ES" sz="1900" dirty="0" err="1">
                <a:effectLst/>
              </a:rPr>
              <a:t>CodeGuru</a:t>
            </a:r>
            <a:r>
              <a:rPr lang="es-ES" sz="1900" dirty="0">
                <a:effectLst/>
              </a:rPr>
              <a:t> </a:t>
            </a:r>
            <a:r>
              <a:rPr lang="es-ES" sz="1900" dirty="0" err="1">
                <a:effectLst/>
              </a:rPr>
              <a:t>Reviewer</a:t>
            </a:r>
            <a:r>
              <a:rPr lang="es-ES" sz="1900" dirty="0">
                <a:effectLst/>
              </a:rPr>
              <a:t> para detectar problemas de calidad y sugerencias de mejora.</a:t>
            </a:r>
          </a:p>
          <a:p>
            <a:pPr marL="685800" lvl="2" indent="-457200">
              <a:buFont typeface="+mj-lt"/>
              <a:buAutoNum type="arabicPeriod"/>
            </a:pPr>
            <a:r>
              <a:rPr lang="es-ES" sz="1900" dirty="0">
                <a:effectLst/>
              </a:rPr>
              <a:t>Implementa las recomendaciones, como eliminar código innecesario o mejorar la eficiencia de las consultas a la base de datos.</a:t>
            </a:r>
          </a:p>
          <a:p>
            <a:pPr marL="685800" lvl="2" indent="-457200">
              <a:buFont typeface="+mj-lt"/>
              <a:buAutoNum type="arabicPeriod"/>
            </a:pPr>
            <a:r>
              <a:rPr lang="es-ES" sz="1900" dirty="0">
                <a:effectLst/>
              </a:rPr>
              <a:t>Usa </a:t>
            </a:r>
            <a:r>
              <a:rPr lang="es-ES" sz="1900" dirty="0" err="1">
                <a:effectLst/>
              </a:rPr>
              <a:t>CodeGuru</a:t>
            </a:r>
            <a:r>
              <a:rPr lang="es-ES" sz="1900" dirty="0">
                <a:effectLst/>
              </a:rPr>
              <a:t> </a:t>
            </a:r>
            <a:r>
              <a:rPr lang="es-ES" sz="1900" dirty="0" err="1">
                <a:effectLst/>
              </a:rPr>
              <a:t>Profiler</a:t>
            </a:r>
            <a:r>
              <a:rPr lang="es-ES" sz="1900" dirty="0">
                <a:effectLst/>
              </a:rPr>
              <a:t> para monitorizar la ejecución de la aplicación y encontrar puntos de optimización en el uso de recursos.</a:t>
            </a:r>
          </a:p>
        </p:txBody>
      </p:sp>
    </p:spTree>
    <p:extLst>
      <p:ext uri="{BB962C8B-B14F-4D97-AF65-F5344CB8AC3E}">
        <p14:creationId xmlns:p14="http://schemas.microsoft.com/office/powerpoint/2010/main" val="26822965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339702"/>
            <a:ext cx="10900145" cy="4954771"/>
          </a:xfrm>
        </p:spPr>
        <p:txBody>
          <a:bodyPr>
            <a:normAutofit/>
          </a:bodyPr>
          <a:lstStyle/>
          <a:p>
            <a:r>
              <a:rPr lang="es-ES" sz="1400" b="1" dirty="0"/>
              <a:t>Beneficios de usar herramientas de </a:t>
            </a:r>
            <a:r>
              <a:rPr lang="es-ES" sz="1400" b="1" dirty="0" err="1"/>
              <a:t>profiling</a:t>
            </a:r>
            <a:r>
              <a:rPr lang="es-ES" sz="1400" b="1" dirty="0"/>
              <a:t> basadas en IA</a:t>
            </a:r>
          </a:p>
          <a:p>
            <a:pPr>
              <a:buFont typeface="Arial" panose="020B0604020202020204" pitchFamily="34" charset="0"/>
              <a:buChar char="•"/>
            </a:pPr>
            <a:r>
              <a:rPr lang="es-ES" sz="1400" b="1" dirty="0"/>
              <a:t>Identificación proactiva de problemas</a:t>
            </a:r>
            <a:r>
              <a:rPr lang="es-ES" sz="1400" dirty="0"/>
              <a:t>: Las herramientas pueden predecir problemas potenciales antes de que se conviertan en críticos, permitiendo una gestión proactiva del rendimiento.</a:t>
            </a:r>
          </a:p>
          <a:p>
            <a:pPr>
              <a:buFont typeface="Arial" panose="020B0604020202020204" pitchFamily="34" charset="0"/>
              <a:buChar char="•"/>
            </a:pPr>
            <a:r>
              <a:rPr lang="es-ES" sz="1400" b="1" dirty="0"/>
              <a:t>Optimización de recursos</a:t>
            </a:r>
            <a:r>
              <a:rPr lang="es-ES" sz="1400" dirty="0"/>
              <a:t>: Al identificar ineficiencias, estas herramientas ayudan a hacer un uso más eficiente de los recursos de hardware y reducir costos operativos.</a:t>
            </a:r>
          </a:p>
          <a:p>
            <a:pPr>
              <a:buFont typeface="Arial" panose="020B0604020202020204" pitchFamily="34" charset="0"/>
              <a:buChar char="•"/>
            </a:pPr>
            <a:r>
              <a:rPr lang="es-ES" sz="1400" b="1" dirty="0"/>
              <a:t>Mejora continua</a:t>
            </a:r>
            <a:r>
              <a:rPr lang="es-ES" sz="1400" dirty="0"/>
              <a:t>: Con aprendizaje continuo, estas herramientas se vuelven más precisas y útiles con el tiempo.</a:t>
            </a:r>
          </a:p>
          <a:p>
            <a:pPr>
              <a:buFont typeface="Arial" panose="020B0604020202020204" pitchFamily="34" charset="0"/>
              <a:buChar char="•"/>
            </a:pPr>
            <a:r>
              <a:rPr lang="es-ES" sz="1400" b="1" dirty="0"/>
              <a:t>Reducción del tiempo de </a:t>
            </a:r>
            <a:r>
              <a:rPr lang="es-ES" sz="1400" b="1" dirty="0" err="1"/>
              <a:t>debugging</a:t>
            </a:r>
            <a:r>
              <a:rPr lang="es-ES" sz="1400" dirty="0"/>
              <a:t>: Al ofrecer </a:t>
            </a:r>
            <a:r>
              <a:rPr lang="es-ES" sz="1400" dirty="0" err="1"/>
              <a:t>insights</a:t>
            </a:r>
            <a:r>
              <a:rPr lang="es-ES" sz="1400" dirty="0"/>
              <a:t> específicos y recomendaciones, reducen significativamente el tiempo que los desarrolladores deben dedicar a buscar y corregir problemas de rendimiento.</a:t>
            </a:r>
          </a:p>
          <a:p>
            <a:r>
              <a:rPr lang="es-ES" sz="1400" b="1" dirty="0"/>
              <a:t>Conclusión</a:t>
            </a:r>
          </a:p>
          <a:p>
            <a:r>
              <a:rPr lang="es-ES" sz="1400" dirty="0"/>
              <a:t>Las herramientas de </a:t>
            </a:r>
            <a:r>
              <a:rPr lang="es-ES" sz="1400" dirty="0" err="1"/>
              <a:t>profiling</a:t>
            </a:r>
            <a:r>
              <a:rPr lang="es-ES" sz="1400" dirty="0"/>
              <a:t> basadas en IA representan un avance significativo en la optimización del rendimiento del software. Al integrar técnicas de inteligencia artificial, estas herramientas no solo ofrecen un análisis más profundo y preciso, sino que también ayudan a anticipar problemas futuros, adaptarse a los cambios y mejorar continuamente el desempeño de las aplicaciones. Su uso está cada vez más extendido en entornos de desarrollo modernos, donde la eficiencia y la optimización de recursos son cruciales.</a:t>
            </a:r>
          </a:p>
          <a:p>
            <a:pPr>
              <a:buFont typeface="Arial" panose="020B0604020202020204" pitchFamily="34" charset="0"/>
              <a:buChar char="•"/>
            </a:pPr>
            <a:endParaRPr lang="es-ES" sz="1400" dirty="0"/>
          </a:p>
          <a:p>
            <a:endParaRPr lang="en-US" sz="1400" dirty="0">
              <a:effectLst/>
            </a:endParaRPr>
          </a:p>
        </p:txBody>
      </p:sp>
    </p:spTree>
    <p:extLst>
      <p:ext uri="{BB962C8B-B14F-4D97-AF65-F5344CB8AC3E}">
        <p14:creationId xmlns:p14="http://schemas.microsoft.com/office/powerpoint/2010/main" val="90218947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u="sng" dirty="0">
                <a:effectLst/>
                <a:latin typeface="Times New Roman" panose="02020603050405020304" pitchFamily="18" charset="0"/>
                <a:ea typeface="Times New Roman" panose="02020603050405020304" pitchFamily="18" charset="0"/>
              </a:rPr>
              <a:t>Optimización del Código Basada en Datos</a:t>
            </a:r>
            <a:endParaRPr lang="en-US" sz="1800" b="1" u="sng"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La IA puede aprender de grandes conjuntos de datos (</a:t>
            </a:r>
            <a:r>
              <a:rPr lang="es-AR" sz="1800" dirty="0" err="1">
                <a:effectLst/>
                <a:latin typeface="Times New Roman" panose="02020603050405020304" pitchFamily="18" charset="0"/>
                <a:ea typeface="Times New Roman" panose="02020603050405020304" pitchFamily="18" charset="0"/>
              </a:rPr>
              <a:t>big</a:t>
            </a:r>
            <a:r>
              <a:rPr lang="es-AR" sz="1800" dirty="0">
                <a:effectLst/>
                <a:latin typeface="Times New Roman" panose="02020603050405020304" pitchFamily="18" charset="0"/>
                <a:ea typeface="Times New Roman" panose="02020603050405020304" pitchFamily="18" charset="0"/>
              </a:rPr>
              <a:t> data) y aplicar ese conocimiento para optimizar código en escenarios específicos.</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Optimización Específica de la Plataforma</a:t>
            </a:r>
            <a:r>
              <a:rPr lang="es-AR" sz="1800" dirty="0">
                <a:effectLst/>
                <a:latin typeface="Times New Roman" panose="02020603050405020304" pitchFamily="18" charset="0"/>
                <a:ea typeface="Times New Roman" panose="02020603050405020304" pitchFamily="18" charset="0"/>
              </a:rPr>
              <a:t>: Al analizar grandes cantidades de datos sobre cómo el código se ejecuta en diferentes plataformas (CPU, GPU, dispositivos móviles, etc.), la IA puede sugerir optimizaciones específicas para cada plataforma, maximizando el rendimiento en cada entorno.</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Personalización del Código</a:t>
            </a:r>
            <a:r>
              <a:rPr lang="es-AR" sz="1800" dirty="0">
                <a:effectLst/>
                <a:latin typeface="Times New Roman" panose="02020603050405020304" pitchFamily="18" charset="0"/>
                <a:ea typeface="Times New Roman" panose="02020603050405020304" pitchFamily="18" charset="0"/>
              </a:rPr>
              <a:t>: Basándose en datos de uso real, la IA puede ajustar dinámicamente el código para optimizarlo según las necesidades específicas de los usuarios o las condiciones operativas en tiempo real.</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233639047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ES" dirty="0"/>
              <a:t>La optimización del código basada en datos usando IA implica el uso de técnicas de aprendizaje automático (Machine </a:t>
            </a:r>
            <a:r>
              <a:rPr lang="es-ES" dirty="0" err="1"/>
              <a:t>Learning</a:t>
            </a:r>
            <a:r>
              <a:rPr lang="es-ES" dirty="0"/>
              <a:t>, ML) para analizar patrones en los datos y en la ejecución del código con el fin de mejorar el rendimiento. Esto puede incluir ajustar automáticamente el uso de recursos, optimizar bucles y estructuras de datos, o predecir cuellos de botella en la ejecución. Aquí hay una descripción detallada y ejemplos en Python que ilustran este proceso:</a:t>
            </a:r>
          </a:p>
          <a:p>
            <a:r>
              <a:rPr lang="es-ES" u="sng" dirty="0"/>
              <a:t>Técnicas Comunes para Optimización Basada en Datos usando IA:</a:t>
            </a:r>
          </a:p>
          <a:p>
            <a:r>
              <a:rPr lang="es-ES" b="1" dirty="0"/>
              <a:t>Aprendizaje Supervisado para Predicción de Cuellos de Botella:</a:t>
            </a:r>
            <a:endParaRPr lang="es-ES" dirty="0"/>
          </a:p>
          <a:p>
            <a:pPr>
              <a:buFont typeface="Arial" panose="020B0604020202020204" pitchFamily="34" charset="0"/>
              <a:buChar char="•"/>
            </a:pPr>
            <a:r>
              <a:rPr lang="es-ES" dirty="0"/>
              <a:t>Se puede entrenar un modelo con datos de entrada sobre la ejecución de diferentes bloques de código para identificar patrones que provoquen cuellos de botella.</a:t>
            </a:r>
          </a:p>
          <a:p>
            <a:pPr>
              <a:buFont typeface="Arial" panose="020B0604020202020204" pitchFamily="34" charset="0"/>
              <a:buChar char="•"/>
            </a:pPr>
            <a:r>
              <a:rPr lang="es-ES" dirty="0"/>
              <a:t>El modelo puede aprender qué partes del código son más propensas a problemas de rendimiento y sugerir mejoras, como el ajuste de parámetros.</a:t>
            </a:r>
          </a:p>
          <a:p>
            <a:endParaRPr lang="en-US" u="sng" dirty="0">
              <a:effectLst/>
            </a:endParaRPr>
          </a:p>
        </p:txBody>
      </p:sp>
    </p:spTree>
    <p:extLst>
      <p:ext uri="{BB962C8B-B14F-4D97-AF65-F5344CB8AC3E}">
        <p14:creationId xmlns:p14="http://schemas.microsoft.com/office/powerpoint/2010/main" val="96576240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962487" y="1406388"/>
            <a:ext cx="10748059" cy="4581745"/>
          </a:xfrm>
        </p:spPr>
        <p:txBody>
          <a:bodyPr>
            <a:normAutofit/>
          </a:bodyPr>
          <a:lstStyle/>
          <a:p>
            <a:r>
              <a:rPr lang="es-ES" b="1" dirty="0"/>
              <a:t>Ejemplo: Predicción de Cuellos de Botella con Aprendizaje Supervisado</a:t>
            </a:r>
          </a:p>
          <a:p>
            <a:r>
              <a:rPr lang="es-ES" dirty="0"/>
              <a:t>En este ejemplo, se simula la recolección de datos sobre la duración de diferentes bloques de código para entrenar un modelo de clasificación que prediga si un bloque será un cuello de botella.</a:t>
            </a:r>
          </a:p>
          <a:p>
            <a:r>
              <a:rPr lang="es-ES" b="1" dirty="0"/>
              <a:t>Paso 1: Generar Datos Simulados</a:t>
            </a:r>
          </a:p>
          <a:p>
            <a:endParaRPr lang="en-US" u="sng" dirty="0">
              <a:effectLst/>
            </a:endParaRPr>
          </a:p>
        </p:txBody>
      </p:sp>
      <p:pic>
        <p:nvPicPr>
          <p:cNvPr id="8" name="Picture 7">
            <a:extLst>
              <a:ext uri="{FF2B5EF4-FFF2-40B4-BE49-F238E27FC236}">
                <a16:creationId xmlns:a16="http://schemas.microsoft.com/office/drawing/2014/main" id="{4AB86199-1E8B-1604-28B0-7EB58103B81A}"/>
              </a:ext>
            </a:extLst>
          </p:cNvPr>
          <p:cNvPicPr>
            <a:picLocks noChangeAspect="1"/>
          </p:cNvPicPr>
          <p:nvPr/>
        </p:nvPicPr>
        <p:blipFill>
          <a:blip r:embed="rId2"/>
          <a:stretch>
            <a:fillRect/>
          </a:stretch>
        </p:blipFill>
        <p:spPr>
          <a:xfrm>
            <a:off x="962487" y="2731951"/>
            <a:ext cx="7829088" cy="3535499"/>
          </a:xfrm>
          <a:prstGeom prst="rect">
            <a:avLst/>
          </a:prstGeom>
        </p:spPr>
      </p:pic>
    </p:spTree>
    <p:extLst>
      <p:ext uri="{BB962C8B-B14F-4D97-AF65-F5344CB8AC3E}">
        <p14:creationId xmlns:p14="http://schemas.microsoft.com/office/powerpoint/2010/main" val="30272897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962487" y="1406388"/>
            <a:ext cx="10748059" cy="4581745"/>
          </a:xfrm>
        </p:spPr>
        <p:txBody>
          <a:bodyPr>
            <a:normAutofit/>
          </a:bodyPr>
          <a:lstStyle/>
          <a:p>
            <a:r>
              <a:rPr lang="es-ES" dirty="0"/>
              <a:t>Paso 2: Entrenar un Modelo de Clasificación</a:t>
            </a:r>
            <a:endParaRPr lang="en-US" u="sng" dirty="0">
              <a:effectLst/>
            </a:endParaRPr>
          </a:p>
        </p:txBody>
      </p:sp>
      <p:pic>
        <p:nvPicPr>
          <p:cNvPr id="4" name="Picture 3">
            <a:extLst>
              <a:ext uri="{FF2B5EF4-FFF2-40B4-BE49-F238E27FC236}">
                <a16:creationId xmlns:a16="http://schemas.microsoft.com/office/drawing/2014/main" id="{ED9FBF3E-5319-DC7F-760C-9ED0BE0BE0B7}"/>
              </a:ext>
            </a:extLst>
          </p:cNvPr>
          <p:cNvPicPr>
            <a:picLocks noChangeAspect="1"/>
          </p:cNvPicPr>
          <p:nvPr/>
        </p:nvPicPr>
        <p:blipFill>
          <a:blip r:embed="rId2"/>
          <a:stretch>
            <a:fillRect/>
          </a:stretch>
        </p:blipFill>
        <p:spPr>
          <a:xfrm>
            <a:off x="962487" y="1910915"/>
            <a:ext cx="6956395" cy="4170289"/>
          </a:xfrm>
          <a:prstGeom prst="rect">
            <a:avLst/>
          </a:prstGeom>
        </p:spPr>
      </p:pic>
    </p:spTree>
    <p:extLst>
      <p:ext uri="{BB962C8B-B14F-4D97-AF65-F5344CB8AC3E}">
        <p14:creationId xmlns:p14="http://schemas.microsoft.com/office/powerpoint/2010/main" val="4746728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962487" y="1406388"/>
            <a:ext cx="10748059" cy="4581745"/>
          </a:xfrm>
        </p:spPr>
        <p:txBody>
          <a:bodyPr>
            <a:normAutofit/>
          </a:bodyPr>
          <a:lstStyle/>
          <a:p>
            <a:r>
              <a:rPr lang="es-ES" dirty="0"/>
              <a:t>Paso 3: Uso del Modelo para Predecir Cuellos de Botella</a:t>
            </a:r>
            <a:endParaRPr lang="en-US" u="sng" dirty="0">
              <a:effectLst/>
            </a:endParaRPr>
          </a:p>
        </p:txBody>
      </p:sp>
      <p:pic>
        <p:nvPicPr>
          <p:cNvPr id="5" name="Picture 4">
            <a:extLst>
              <a:ext uri="{FF2B5EF4-FFF2-40B4-BE49-F238E27FC236}">
                <a16:creationId xmlns:a16="http://schemas.microsoft.com/office/drawing/2014/main" id="{A1FA7772-27BC-4BB2-F331-8256046C4A46}"/>
              </a:ext>
            </a:extLst>
          </p:cNvPr>
          <p:cNvPicPr>
            <a:picLocks noChangeAspect="1"/>
          </p:cNvPicPr>
          <p:nvPr/>
        </p:nvPicPr>
        <p:blipFill>
          <a:blip r:embed="rId2"/>
          <a:stretch>
            <a:fillRect/>
          </a:stretch>
        </p:blipFill>
        <p:spPr>
          <a:xfrm>
            <a:off x="124288" y="1898960"/>
            <a:ext cx="11674135" cy="1293845"/>
          </a:xfrm>
          <a:prstGeom prst="rect">
            <a:avLst/>
          </a:prstGeom>
        </p:spPr>
      </p:pic>
    </p:spTree>
    <p:extLst>
      <p:ext uri="{BB962C8B-B14F-4D97-AF65-F5344CB8AC3E}">
        <p14:creationId xmlns:p14="http://schemas.microsoft.com/office/powerpoint/2010/main" val="31052776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88632"/>
            <a:ext cx="10748059" cy="4581745"/>
          </a:xfrm>
        </p:spPr>
        <p:txBody>
          <a:bodyPr>
            <a:normAutofit/>
          </a:bodyPr>
          <a:lstStyle/>
          <a:p>
            <a:r>
              <a:rPr lang="es-ES" b="1" dirty="0"/>
              <a:t>Refuerzo de Estructuras de Datos:</a:t>
            </a:r>
          </a:p>
          <a:p>
            <a:r>
              <a:rPr lang="es-ES" dirty="0"/>
              <a:t>Utilizando algoritmos de aprendizaje automático para recomendar la estructura de datos más eficiente según los patrones de uso observados.</a:t>
            </a:r>
          </a:p>
          <a:p>
            <a:r>
              <a:rPr lang="es-ES" dirty="0"/>
              <a:t>Por ejemplo, cambiar una lista a un conjunto (set) si las operaciones de búsqueda son frecuentes y requieren alta eficiencia.</a:t>
            </a:r>
          </a:p>
          <a:p>
            <a:endParaRPr lang="en-US" u="sng" dirty="0">
              <a:effectLst/>
            </a:endParaRPr>
          </a:p>
          <a:p>
            <a:r>
              <a:rPr lang="es-ES" u="sng" dirty="0">
                <a:effectLst/>
              </a:rPr>
              <a:t>Ejemplo:</a:t>
            </a:r>
          </a:p>
          <a:p>
            <a:r>
              <a:rPr lang="es-ES" dirty="0">
                <a:effectLst/>
              </a:rPr>
              <a:t>Recopilación de Datos: Simularemos operaciones con diferentes estructuras de datos (lista, conjunto y diccionario).</a:t>
            </a:r>
          </a:p>
          <a:p>
            <a:r>
              <a:rPr lang="es-ES" dirty="0">
                <a:effectLst/>
              </a:rPr>
              <a:t>Entrenamiento de un Modelo Simple: Usaremos un clasificador de árbol de decisión para recomendar la estructura más adecuada según el patrón de uso.</a:t>
            </a:r>
          </a:p>
          <a:p>
            <a:r>
              <a:rPr lang="es-ES" dirty="0">
                <a:effectLst/>
              </a:rPr>
              <a:t>Predicción: Basado en las operaciones realizadas, el modelo recomienda la estructura de datos.</a:t>
            </a:r>
            <a:endParaRPr lang="en-US" dirty="0">
              <a:effectLst/>
            </a:endParaRPr>
          </a:p>
        </p:txBody>
      </p:sp>
    </p:spTree>
    <p:extLst>
      <p:ext uri="{BB962C8B-B14F-4D97-AF65-F5344CB8AC3E}">
        <p14:creationId xmlns:p14="http://schemas.microsoft.com/office/powerpoint/2010/main" val="163577201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210845" y="270503"/>
            <a:ext cx="5598111" cy="1581912"/>
          </a:xfrm>
        </p:spPr>
        <p:txBody>
          <a:bodyPr anchor="b">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sp>
        <p:nvSpPr>
          <p:cNvPr id="11" name="Content Placeholder 2">
            <a:extLst>
              <a:ext uri="{FF2B5EF4-FFF2-40B4-BE49-F238E27FC236}">
                <a16:creationId xmlns:a16="http://schemas.microsoft.com/office/drawing/2014/main" id="{B4A21FA0-4C1E-E0EF-62AC-BB05673B8919}"/>
              </a:ext>
            </a:extLst>
          </p:cNvPr>
          <p:cNvSpPr>
            <a:spLocks noGrp="1"/>
          </p:cNvSpPr>
          <p:nvPr>
            <p:ph sz="quarter" idx="14"/>
          </p:nvPr>
        </p:nvSpPr>
        <p:spPr>
          <a:xfrm>
            <a:off x="838200" y="2257063"/>
            <a:ext cx="4894006" cy="3904906"/>
          </a:xfrm>
        </p:spPr>
        <p:txBody>
          <a:bodyPr>
            <a:normAutofit fontScale="77500" lnSpcReduction="20000"/>
          </a:bodyPr>
          <a:lstStyle/>
          <a:p>
            <a:r>
              <a:rPr lang="es-ES" b="1" u="sng" dirty="0"/>
              <a:t>Explicación del Ejemplo</a:t>
            </a:r>
          </a:p>
          <a:p>
            <a:r>
              <a:rPr lang="es-ES" dirty="0"/>
              <a:t>Simulación de Operaciones: Se simulan operaciones aleatorias que pueden ser inserciones, búsquedas o eliminaciones en diferentes estructuras de datos.</a:t>
            </a:r>
          </a:p>
          <a:p>
            <a:r>
              <a:rPr lang="es-ES" dirty="0"/>
              <a:t>Creación del Conjunto de Datos: Se generan características numéricas a partir de las operaciones simuladas. Dependiendo del tipo de operación, se etiqueta la estructura de datos más eficiente.</a:t>
            </a:r>
          </a:p>
          <a:p>
            <a:r>
              <a:rPr lang="es-ES" dirty="0"/>
              <a:t>Entrenamiento del Modelo: Se utiliza un clasificador de árbol de decisión para aprender a partir de los datos de entrenamiento.</a:t>
            </a:r>
          </a:p>
          <a:p>
            <a:r>
              <a:rPr lang="es-ES" dirty="0"/>
              <a:t>Recomendación: Se define una función que utiliza el modelo entrenado para recomendar la mejor estructura de datos según el tipo de operación.</a:t>
            </a:r>
          </a:p>
          <a:p>
            <a:r>
              <a:rPr lang="es-ES" b="1" u="sng" dirty="0"/>
              <a:t>Observaciones</a:t>
            </a:r>
          </a:p>
          <a:p>
            <a:r>
              <a:rPr lang="es-ES" dirty="0"/>
              <a:t>Este es un ejemplo simplificado y podría mejorarse añadiendo más características, como el tamaño de los datos, la complejidad de las operaciones, etc.</a:t>
            </a:r>
          </a:p>
          <a:p>
            <a:r>
              <a:rPr lang="es-ES" dirty="0"/>
              <a:t>En aplicaciones reales, el modelo se podría entrenar con datos históricos de uso para hacer recomendaciones más precisas.</a:t>
            </a:r>
            <a:endParaRPr lang="en-US" dirty="0"/>
          </a:p>
        </p:txBody>
      </p:sp>
      <p:pic>
        <p:nvPicPr>
          <p:cNvPr id="4" name="Picture 3">
            <a:extLst>
              <a:ext uri="{FF2B5EF4-FFF2-40B4-BE49-F238E27FC236}">
                <a16:creationId xmlns:a16="http://schemas.microsoft.com/office/drawing/2014/main" id="{20E0A842-43B1-6F64-358C-D8384BE9FA29}"/>
              </a:ext>
            </a:extLst>
          </p:cNvPr>
          <p:cNvPicPr>
            <a:picLocks noChangeAspect="1"/>
          </p:cNvPicPr>
          <p:nvPr/>
        </p:nvPicPr>
        <p:blipFill>
          <a:blip r:embed="rId2"/>
          <a:stretch>
            <a:fillRect/>
          </a:stretch>
        </p:blipFill>
        <p:spPr>
          <a:xfrm>
            <a:off x="5808957" y="1"/>
            <a:ext cx="6406858" cy="6858000"/>
          </a:xfrm>
          <a:prstGeom prst="rect">
            <a:avLst/>
          </a:prstGeom>
          <a:noFill/>
        </p:spPr>
      </p:pic>
    </p:spTree>
    <p:extLst>
      <p:ext uri="{BB962C8B-B14F-4D97-AF65-F5344CB8AC3E}">
        <p14:creationId xmlns:p14="http://schemas.microsoft.com/office/powerpoint/2010/main" val="292775975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169582"/>
            <a:ext cx="10748059" cy="5050466"/>
          </a:xfrm>
        </p:spPr>
        <p:txBody>
          <a:bodyPr>
            <a:normAutofit fontScale="85000" lnSpcReduction="20000"/>
          </a:bodyPr>
          <a:lstStyle/>
          <a:p>
            <a:r>
              <a:rPr lang="es-ES" b="1" dirty="0" err="1"/>
              <a:t>Hiperparámetros</a:t>
            </a:r>
            <a:r>
              <a:rPr lang="es-ES" b="1" dirty="0"/>
              <a:t>:</a:t>
            </a:r>
          </a:p>
          <a:p>
            <a:r>
              <a:rPr lang="es-ES" dirty="0"/>
              <a:t>Los </a:t>
            </a:r>
            <a:r>
              <a:rPr lang="es-ES" dirty="0" err="1"/>
              <a:t>hiperparámetros</a:t>
            </a:r>
            <a:r>
              <a:rPr lang="es-ES" dirty="0"/>
              <a:t> son parámetros externos que controlan el proceso de entrenamiento de un modelo de machine </a:t>
            </a:r>
            <a:r>
              <a:rPr lang="es-ES" dirty="0" err="1"/>
              <a:t>learning</a:t>
            </a:r>
            <a:r>
              <a:rPr lang="es-ES" dirty="0"/>
              <a:t>. A diferencia de los parámetros del modelo (como los coeficientes de una regresión lineal o los pesos de una red neuronal), los </a:t>
            </a:r>
            <a:r>
              <a:rPr lang="es-ES" dirty="0" err="1"/>
              <a:t>hiperparámetros</a:t>
            </a:r>
            <a:r>
              <a:rPr lang="es-ES" dirty="0"/>
              <a:t> no son aprendidos por el modelo a partir de los datos, sino que son configurados antes del entrenamiento y pueden afectar significativamente el rendimiento del modelo.</a:t>
            </a:r>
          </a:p>
          <a:p>
            <a:r>
              <a:rPr lang="es-ES" dirty="0"/>
              <a:t>Tipos de </a:t>
            </a:r>
            <a:r>
              <a:rPr lang="es-ES" dirty="0" err="1"/>
              <a:t>Hiperparámetros</a:t>
            </a:r>
            <a:endParaRPr lang="es-ES" dirty="0"/>
          </a:p>
          <a:p>
            <a:r>
              <a:rPr lang="es-ES" b="1" dirty="0" err="1"/>
              <a:t>Hiperparámetros</a:t>
            </a:r>
            <a:r>
              <a:rPr lang="es-ES" b="1" dirty="0"/>
              <a:t> del modelo</a:t>
            </a:r>
            <a:r>
              <a:rPr lang="es-ES" dirty="0"/>
              <a:t>: Controlan la estructura o comportamiento del modelo.</a:t>
            </a:r>
          </a:p>
          <a:p>
            <a:r>
              <a:rPr lang="es-ES" dirty="0"/>
              <a:t>Ejemplo: En un modelo de k-</a:t>
            </a:r>
            <a:r>
              <a:rPr lang="es-ES" dirty="0" err="1"/>
              <a:t>Nearest</a:t>
            </a:r>
            <a:r>
              <a:rPr lang="es-ES" dirty="0"/>
              <a:t> </a:t>
            </a:r>
            <a:r>
              <a:rPr lang="es-ES" dirty="0" err="1"/>
              <a:t>Neighbors</a:t>
            </a:r>
            <a:r>
              <a:rPr lang="es-ES" dirty="0"/>
              <a:t> (k-NN), el </a:t>
            </a:r>
            <a:r>
              <a:rPr lang="es-ES" dirty="0" err="1"/>
              <a:t>hiperparámetro</a:t>
            </a:r>
            <a:r>
              <a:rPr lang="es-ES" dirty="0"/>
              <a:t> principal es el valor de k (número de vecinos a considerar).</a:t>
            </a:r>
          </a:p>
          <a:p>
            <a:r>
              <a:rPr lang="es-ES" dirty="0"/>
              <a:t>Ejemplo: En una red neuronal, los </a:t>
            </a:r>
            <a:r>
              <a:rPr lang="es-ES" dirty="0" err="1"/>
              <a:t>hiperparámetros</a:t>
            </a:r>
            <a:r>
              <a:rPr lang="es-ES" dirty="0"/>
              <a:t> pueden incluir el número de capas ocultas, el número de neuronas por capa, o el tipo de función de activación.</a:t>
            </a:r>
          </a:p>
          <a:p>
            <a:r>
              <a:rPr lang="es-ES" b="1" dirty="0" err="1"/>
              <a:t>Hiperparámetros</a:t>
            </a:r>
            <a:r>
              <a:rPr lang="es-ES" b="1" dirty="0"/>
              <a:t> del proceso de entrenamiento</a:t>
            </a:r>
            <a:r>
              <a:rPr lang="es-ES" dirty="0"/>
              <a:t>: Controlan cómo se entrena el modelo.</a:t>
            </a:r>
          </a:p>
          <a:p>
            <a:r>
              <a:rPr lang="es-ES" dirty="0"/>
              <a:t>Ejemplo: En una red neuronal, la tasa de aprendizaje (</a:t>
            </a:r>
            <a:r>
              <a:rPr lang="es-ES" dirty="0" err="1"/>
              <a:t>learning</a:t>
            </a:r>
            <a:r>
              <a:rPr lang="es-ES" dirty="0"/>
              <a:t> </a:t>
            </a:r>
            <a:r>
              <a:rPr lang="es-ES" dirty="0" err="1"/>
              <a:t>rate</a:t>
            </a:r>
            <a:r>
              <a:rPr lang="es-ES" dirty="0"/>
              <a:t>) determina la magnitud de los ajustes en los pesos después de cada iteración de entrenamiento.</a:t>
            </a:r>
          </a:p>
          <a:p>
            <a:r>
              <a:rPr lang="es-ES" dirty="0"/>
              <a:t>Ejemplo: El número de épocas (</a:t>
            </a:r>
            <a:r>
              <a:rPr lang="es-ES" dirty="0" err="1"/>
              <a:t>epochs</a:t>
            </a:r>
            <a:r>
              <a:rPr lang="es-ES" dirty="0"/>
              <a:t>) es un </a:t>
            </a:r>
            <a:r>
              <a:rPr lang="es-ES" dirty="0" err="1"/>
              <a:t>hiperparámetro</a:t>
            </a:r>
            <a:r>
              <a:rPr lang="es-ES" dirty="0"/>
              <a:t> que indica cuántas veces el modelo va a ver los datos de entrenamiento.</a:t>
            </a:r>
          </a:p>
          <a:p>
            <a:r>
              <a:rPr lang="es-ES" dirty="0"/>
              <a:t>Importancia de los </a:t>
            </a:r>
            <a:r>
              <a:rPr lang="es-ES" dirty="0" err="1"/>
              <a:t>Hiperparámetros</a:t>
            </a:r>
            <a:endParaRPr lang="es-ES" dirty="0"/>
          </a:p>
          <a:p>
            <a:r>
              <a:rPr lang="es-ES" dirty="0"/>
              <a:t>Controlan la capacidad de generalización del modelo: Ajustar los </a:t>
            </a:r>
            <a:r>
              <a:rPr lang="es-ES" dirty="0" err="1"/>
              <a:t>hiperparámetros</a:t>
            </a:r>
            <a:r>
              <a:rPr lang="es-ES" dirty="0"/>
              <a:t> de forma incorrecta puede llevar a un modelo que o bien se </a:t>
            </a:r>
            <a:r>
              <a:rPr lang="es-ES" dirty="0" err="1"/>
              <a:t>sobreajusta</a:t>
            </a:r>
            <a:r>
              <a:rPr lang="es-ES" dirty="0"/>
              <a:t> (</a:t>
            </a:r>
            <a:r>
              <a:rPr lang="es-ES" dirty="0" err="1"/>
              <a:t>overfitting</a:t>
            </a:r>
            <a:r>
              <a:rPr lang="es-ES" dirty="0"/>
              <a:t>) a los datos de entrenamiento o bien no aprende lo suficiente (</a:t>
            </a:r>
            <a:r>
              <a:rPr lang="es-ES" dirty="0" err="1"/>
              <a:t>underfitting</a:t>
            </a:r>
            <a:r>
              <a:rPr lang="es-ES" dirty="0"/>
              <a:t>). Los </a:t>
            </a:r>
            <a:r>
              <a:rPr lang="es-ES" dirty="0" err="1"/>
              <a:t>hiperparámetros</a:t>
            </a:r>
            <a:r>
              <a:rPr lang="es-ES" dirty="0"/>
              <a:t> pueden ayudar a encontrar un equilibrio entre estos dos extremos.</a:t>
            </a:r>
          </a:p>
          <a:p>
            <a:r>
              <a:rPr lang="es-ES" dirty="0"/>
              <a:t>Afectan el rendimiento: Algunos </a:t>
            </a:r>
            <a:r>
              <a:rPr lang="es-ES" dirty="0" err="1"/>
              <a:t>hiperparámetros</a:t>
            </a:r>
            <a:r>
              <a:rPr lang="es-ES" dirty="0"/>
              <a:t> controlan el tiempo de entrenamiento y el rendimiento del modelo. Por ejemplo, un número excesivo de árboles en un </a:t>
            </a:r>
            <a:r>
              <a:rPr lang="es-ES" dirty="0" err="1"/>
              <a:t>Random</a:t>
            </a:r>
            <a:r>
              <a:rPr lang="es-ES" dirty="0"/>
              <a:t> Forest puede incrementar el tiempo de entrenamiento sin necesariamente mejorar el desempeño en datos no vistos.</a:t>
            </a:r>
          </a:p>
        </p:txBody>
      </p:sp>
    </p:spTree>
    <p:extLst>
      <p:ext uri="{BB962C8B-B14F-4D97-AF65-F5344CB8AC3E}">
        <p14:creationId xmlns:p14="http://schemas.microsoft.com/office/powerpoint/2010/main" val="942399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89EC-EDAA-9B6B-55AB-6DCC651EC10F}"/>
              </a:ext>
            </a:extLst>
          </p:cNvPr>
          <p:cNvSpPr>
            <a:spLocks noGrp="1"/>
          </p:cNvSpPr>
          <p:nvPr>
            <p:ph type="title"/>
          </p:nvPr>
        </p:nvSpPr>
        <p:spPr>
          <a:xfrm>
            <a:off x="838200" y="365760"/>
            <a:ext cx="10515600" cy="1325880"/>
          </a:xfrm>
        </p:spPr>
        <p:txBody>
          <a:bodyPr anchor="ctr">
            <a:normAutofit fontScale="90000"/>
          </a:bodyPr>
          <a:lstStyle/>
          <a:p>
            <a:r>
              <a:rPr lang="es-AR" sz="3200" b="0" dirty="0">
                <a:effectLst/>
                <a:latin typeface="Calibri" panose="020F0502020204030204" pitchFamily="34" charset="0"/>
                <a:ea typeface="Calibri" panose="020F0502020204030204" pitchFamily="34" charset="0"/>
                <a:cs typeface="Times New Roman" panose="02020603050405020304" pitchFamily="18" charset="0"/>
              </a:rPr>
              <a:t>Equilibrio entre Complejidad Temporal y Espacial</a:t>
            </a:r>
            <a:br>
              <a:rPr lang="es-AR" sz="3200" b="0" dirty="0">
                <a:effectLst/>
                <a:latin typeface="Calibri" panose="020F0502020204030204" pitchFamily="34" charset="0"/>
                <a:ea typeface="Calibri" panose="020F0502020204030204" pitchFamily="34" charset="0"/>
                <a:cs typeface="Times New Roman" panose="02020603050405020304" pitchFamily="18" charset="0"/>
              </a:rPr>
            </a:br>
            <a:r>
              <a:rPr lang="es-AR" sz="3200" b="0" dirty="0">
                <a:effectLst/>
                <a:latin typeface="Calibri" panose="020F0502020204030204" pitchFamily="34" charset="0"/>
                <a:ea typeface="Calibri" panose="020F0502020204030204" pitchFamily="34" charset="0"/>
                <a:cs typeface="Times New Roman" panose="02020603050405020304" pitchFamily="18" charset="0"/>
              </a:rPr>
              <a:t>Algoritmo de </a:t>
            </a:r>
            <a:r>
              <a:rPr lang="es-AR" sz="3200" b="0" dirty="0" err="1">
                <a:effectLst/>
                <a:latin typeface="Calibri" panose="020F0502020204030204" pitchFamily="34" charset="0"/>
                <a:ea typeface="Calibri" panose="020F0502020204030204" pitchFamily="34" charset="0"/>
                <a:cs typeface="Times New Roman" panose="02020603050405020304" pitchFamily="18" charset="0"/>
              </a:rPr>
              <a:t>fibonacci</a:t>
            </a:r>
            <a:endParaRPr lang="en-US" dirty="0"/>
          </a:p>
        </p:txBody>
      </p:sp>
      <p:sp>
        <p:nvSpPr>
          <p:cNvPr id="3" name="Content Placeholder 2">
            <a:extLst>
              <a:ext uri="{FF2B5EF4-FFF2-40B4-BE49-F238E27FC236}">
                <a16:creationId xmlns:a16="http://schemas.microsoft.com/office/drawing/2014/main" id="{13D1B482-B9E1-5D01-5AA7-93E6E5A4E450}"/>
              </a:ext>
            </a:extLst>
          </p:cNvPr>
          <p:cNvSpPr>
            <a:spLocks noGrp="1"/>
          </p:cNvSpPr>
          <p:nvPr>
            <p:ph sz="quarter" idx="13"/>
          </p:nvPr>
        </p:nvSpPr>
        <p:spPr>
          <a:xfrm>
            <a:off x="838199" y="2024781"/>
            <a:ext cx="10772776" cy="4137189"/>
          </a:xfrm>
        </p:spPr>
        <p:txBody>
          <a:bodyPr>
            <a:normAutofit/>
          </a:bodyPr>
          <a:lstStyle/>
          <a:p>
            <a:r>
              <a:rPr lang="en-US" sz="1800" b="1" dirty="0" err="1">
                <a:effectLst/>
                <a:latin typeface="Times New Roman" panose="02020603050405020304" pitchFamily="18" charset="0"/>
                <a:ea typeface="Times New Roman" panose="02020603050405020304" pitchFamily="18" charset="0"/>
              </a:rPr>
              <a:t>Comparación</a:t>
            </a:r>
            <a:r>
              <a:rPr lang="en-US" sz="1800" dirty="0">
                <a:effectLst/>
                <a:latin typeface="Times New Roman" panose="02020603050405020304" pitchFamily="18" charset="0"/>
                <a:ea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La implementación recursiva simple es ineficiente para valores grandes de 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La </a:t>
            </a:r>
            <a:r>
              <a:rPr lang="es-AR" sz="1800" kern="100" dirty="0" err="1">
                <a:effectLst/>
                <a:latin typeface="Calibri" panose="020F0502020204030204" pitchFamily="34" charset="0"/>
                <a:ea typeface="Calibri" panose="020F0502020204030204" pitchFamily="34" charset="0"/>
                <a:cs typeface="Times New Roman" panose="02020603050405020304" pitchFamily="18" charset="0"/>
              </a:rPr>
              <a:t>memoización</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 mejora la eficiencia temporal, pero utiliza más espacio.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s-AR" sz="1800" dirty="0">
                <a:effectLst/>
                <a:latin typeface="Calibri" panose="020F0502020204030204" pitchFamily="34" charset="0"/>
                <a:ea typeface="Calibri" panose="020F0502020204030204" pitchFamily="34" charset="0"/>
                <a:cs typeface="Times New Roman" panose="02020603050405020304" pitchFamily="18" charset="0"/>
              </a:rPr>
              <a:t>El enfoque iterativo optimiza tanto el tiempo como el espacio.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5350778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88632"/>
            <a:ext cx="10748059" cy="4581745"/>
          </a:xfrm>
        </p:spPr>
        <p:txBody>
          <a:bodyPr>
            <a:normAutofit/>
          </a:bodyPr>
          <a:lstStyle/>
          <a:p>
            <a:r>
              <a:rPr lang="es-ES" b="1" dirty="0"/>
              <a:t>Optimización Dinámica de </a:t>
            </a:r>
            <a:r>
              <a:rPr lang="es-ES" b="1" dirty="0" err="1"/>
              <a:t>Hiperparámetros</a:t>
            </a:r>
            <a:r>
              <a:rPr lang="es-ES" b="1" dirty="0"/>
              <a:t>:</a:t>
            </a:r>
          </a:p>
          <a:p>
            <a:r>
              <a:rPr lang="es-ES" dirty="0"/>
              <a:t>Algoritmos de optimización como el "</a:t>
            </a:r>
            <a:r>
              <a:rPr lang="es-ES" dirty="0" err="1"/>
              <a:t>Bayesian</a:t>
            </a:r>
            <a:r>
              <a:rPr lang="es-ES" dirty="0"/>
              <a:t> </a:t>
            </a:r>
            <a:r>
              <a:rPr lang="es-ES" dirty="0" err="1"/>
              <a:t>Optimization</a:t>
            </a:r>
            <a:r>
              <a:rPr lang="es-ES" dirty="0"/>
              <a:t>" pueden ajustar parámetros en tiempo real durante la ejecución del código.</a:t>
            </a:r>
          </a:p>
          <a:p>
            <a:r>
              <a:rPr lang="es-ES" dirty="0"/>
              <a:t>La optimización dinámica de </a:t>
            </a:r>
            <a:r>
              <a:rPr lang="es-ES" dirty="0" err="1"/>
              <a:t>hiperparámetros</a:t>
            </a:r>
            <a:r>
              <a:rPr lang="es-ES" dirty="0"/>
              <a:t> utilizando </a:t>
            </a:r>
            <a:r>
              <a:rPr lang="es-ES" dirty="0" err="1"/>
              <a:t>Bayesian</a:t>
            </a:r>
            <a:r>
              <a:rPr lang="es-ES" dirty="0"/>
              <a:t> </a:t>
            </a:r>
            <a:r>
              <a:rPr lang="es-ES" dirty="0" err="1"/>
              <a:t>Optimization</a:t>
            </a:r>
            <a:r>
              <a:rPr lang="es-ES" dirty="0"/>
              <a:t> es una técnica efectiva para ajustar parámetros en tiempo real, especialmente en escenarios donde se manejan grandes volúmenes de datos o se realizan tareas por lotes. Esta técnica permite encontrar los valores óptimos de los </a:t>
            </a:r>
            <a:r>
              <a:rPr lang="es-ES" dirty="0" err="1"/>
              <a:t>hiperparámetros</a:t>
            </a:r>
            <a:r>
              <a:rPr lang="es-ES" dirty="0"/>
              <a:t> que minimizan o maximizan una función objetivo, como el rendimiento de un modelo de machine </a:t>
            </a:r>
            <a:r>
              <a:rPr lang="es-ES" dirty="0" err="1"/>
              <a:t>learning</a:t>
            </a:r>
            <a:r>
              <a:rPr lang="es-ES" dirty="0"/>
              <a:t>.</a:t>
            </a:r>
          </a:p>
          <a:p>
            <a:r>
              <a:rPr lang="es-ES" b="1" dirty="0"/>
              <a:t>Ejemplo Sencillo de Optimización de </a:t>
            </a:r>
            <a:r>
              <a:rPr lang="es-ES" b="1" dirty="0" err="1"/>
              <a:t>Hiperparámetros</a:t>
            </a:r>
            <a:endParaRPr lang="es-ES" b="1" dirty="0"/>
          </a:p>
          <a:p>
            <a:r>
              <a:rPr lang="es-ES" b="1" dirty="0"/>
              <a:t>Objetivo</a:t>
            </a:r>
            <a:r>
              <a:rPr lang="es-ES" dirty="0"/>
              <a:t>: Encontrar el valor de x que minimiza la función  </a:t>
            </a:r>
          </a:p>
          <a:p>
            <a:r>
              <a:rPr lang="es-ES" dirty="0"/>
              <a:t>Esta función tiene su mínimo en </a:t>
            </a:r>
          </a:p>
        </p:txBody>
      </p:sp>
      <p:pic>
        <p:nvPicPr>
          <p:cNvPr id="8" name="Picture 7">
            <a:extLst>
              <a:ext uri="{FF2B5EF4-FFF2-40B4-BE49-F238E27FC236}">
                <a16:creationId xmlns:a16="http://schemas.microsoft.com/office/drawing/2014/main" id="{F6972984-5517-871A-7B3F-CE612E9880C0}"/>
              </a:ext>
            </a:extLst>
          </p:cNvPr>
          <p:cNvPicPr>
            <a:picLocks noChangeAspect="1"/>
          </p:cNvPicPr>
          <p:nvPr/>
        </p:nvPicPr>
        <p:blipFill>
          <a:blip r:embed="rId2"/>
          <a:stretch>
            <a:fillRect/>
          </a:stretch>
        </p:blipFill>
        <p:spPr>
          <a:xfrm>
            <a:off x="6403619" y="3794507"/>
            <a:ext cx="1266825" cy="552450"/>
          </a:xfrm>
          <a:prstGeom prst="rect">
            <a:avLst/>
          </a:prstGeom>
        </p:spPr>
      </p:pic>
      <p:pic>
        <p:nvPicPr>
          <p:cNvPr id="11" name="Picture 10">
            <a:extLst>
              <a:ext uri="{FF2B5EF4-FFF2-40B4-BE49-F238E27FC236}">
                <a16:creationId xmlns:a16="http://schemas.microsoft.com/office/drawing/2014/main" id="{292EAD95-0F06-626D-B0A2-122651A6FF97}"/>
              </a:ext>
            </a:extLst>
          </p:cNvPr>
          <p:cNvPicPr>
            <a:picLocks noChangeAspect="1"/>
          </p:cNvPicPr>
          <p:nvPr/>
        </p:nvPicPr>
        <p:blipFill>
          <a:blip r:embed="rId3"/>
          <a:stretch>
            <a:fillRect/>
          </a:stretch>
        </p:blipFill>
        <p:spPr>
          <a:xfrm>
            <a:off x="3978629" y="4249303"/>
            <a:ext cx="523875" cy="371475"/>
          </a:xfrm>
          <a:prstGeom prst="rect">
            <a:avLst/>
          </a:prstGeom>
        </p:spPr>
      </p:pic>
    </p:spTree>
    <p:extLst>
      <p:ext uri="{BB962C8B-B14F-4D97-AF65-F5344CB8AC3E}">
        <p14:creationId xmlns:p14="http://schemas.microsoft.com/office/powerpoint/2010/main" val="382232824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pic>
        <p:nvPicPr>
          <p:cNvPr id="12" name="Content Placeholder 11">
            <a:extLst>
              <a:ext uri="{FF2B5EF4-FFF2-40B4-BE49-F238E27FC236}">
                <a16:creationId xmlns:a16="http://schemas.microsoft.com/office/drawing/2014/main" id="{03F97EA9-B063-9DB5-F434-D628D44654AF}"/>
              </a:ext>
            </a:extLst>
          </p:cNvPr>
          <p:cNvPicPr>
            <a:picLocks noGrp="1" noChangeAspect="1"/>
          </p:cNvPicPr>
          <p:nvPr>
            <p:ph sz="quarter" idx="15"/>
          </p:nvPr>
        </p:nvPicPr>
        <p:blipFill>
          <a:blip r:embed="rId2"/>
          <a:stretch>
            <a:fillRect/>
          </a:stretch>
        </p:blipFill>
        <p:spPr>
          <a:xfrm>
            <a:off x="409575" y="1384917"/>
            <a:ext cx="5305425" cy="2446141"/>
          </a:xfrm>
        </p:spPr>
      </p:pic>
      <p:pic>
        <p:nvPicPr>
          <p:cNvPr id="7" name="Picture 6">
            <a:extLst>
              <a:ext uri="{FF2B5EF4-FFF2-40B4-BE49-F238E27FC236}">
                <a16:creationId xmlns:a16="http://schemas.microsoft.com/office/drawing/2014/main" id="{551ACEDC-BFEE-F17B-7103-BA215D27E2A4}"/>
              </a:ext>
            </a:extLst>
          </p:cNvPr>
          <p:cNvPicPr>
            <a:picLocks noChangeAspect="1"/>
          </p:cNvPicPr>
          <p:nvPr/>
        </p:nvPicPr>
        <p:blipFill>
          <a:blip r:embed="rId3"/>
          <a:stretch>
            <a:fillRect/>
          </a:stretch>
        </p:blipFill>
        <p:spPr>
          <a:xfrm>
            <a:off x="6219464" y="1691324"/>
            <a:ext cx="5562961" cy="4113054"/>
          </a:xfrm>
          <a:prstGeom prst="rect">
            <a:avLst/>
          </a:prstGeom>
          <a:noFill/>
        </p:spPr>
      </p:pic>
      <p:sp>
        <p:nvSpPr>
          <p:cNvPr id="14" name="TextBox 13">
            <a:extLst>
              <a:ext uri="{FF2B5EF4-FFF2-40B4-BE49-F238E27FC236}">
                <a16:creationId xmlns:a16="http://schemas.microsoft.com/office/drawing/2014/main" id="{93C6FEA3-B804-51AD-BBD9-632EAAF34D5B}"/>
              </a:ext>
            </a:extLst>
          </p:cNvPr>
          <p:cNvSpPr txBox="1"/>
          <p:nvPr/>
        </p:nvSpPr>
        <p:spPr>
          <a:xfrm>
            <a:off x="409575" y="3915454"/>
            <a:ext cx="5305425" cy="2031325"/>
          </a:xfrm>
          <a:prstGeom prst="rect">
            <a:avLst/>
          </a:prstGeom>
          <a:noFill/>
        </p:spPr>
        <p:txBody>
          <a:bodyPr wrap="square">
            <a:spAutoFit/>
          </a:bodyPr>
          <a:lstStyle/>
          <a:p>
            <a:r>
              <a:rPr lang="es-ES" dirty="0"/>
              <a:t>Al ejecutar el código, se debería obtener una salida similar a esta:</a:t>
            </a:r>
          </a:p>
          <a:p>
            <a:r>
              <a:rPr lang="es-ES" dirty="0"/>
              <a:t>Mejor x: 2.0001</a:t>
            </a:r>
          </a:p>
          <a:p>
            <a:r>
              <a:rPr lang="es-ES" dirty="0"/>
              <a:t>Valor mínimo de la función: 0.0000</a:t>
            </a:r>
          </a:p>
          <a:p>
            <a:endParaRPr lang="en-US" dirty="0"/>
          </a:p>
          <a:p>
            <a:r>
              <a:rPr lang="en-US" dirty="0"/>
              <a:t>Para </a:t>
            </a:r>
            <a:r>
              <a:rPr lang="en-US" dirty="0" err="1"/>
              <a:t>ejecutar</a:t>
            </a:r>
            <a:r>
              <a:rPr lang="en-US" dirty="0"/>
              <a:t> </a:t>
            </a:r>
            <a:r>
              <a:rPr lang="en-US" dirty="0" err="1"/>
              <a:t>este</a:t>
            </a:r>
            <a:r>
              <a:rPr lang="en-US" dirty="0"/>
              <a:t> </a:t>
            </a:r>
            <a:r>
              <a:rPr lang="en-US" dirty="0" err="1"/>
              <a:t>código</a:t>
            </a:r>
            <a:r>
              <a:rPr lang="en-US" dirty="0"/>
              <a:t>, se </a:t>
            </a:r>
            <a:r>
              <a:rPr lang="en-US" dirty="0" err="1"/>
              <a:t>debe</a:t>
            </a:r>
            <a:r>
              <a:rPr lang="en-US" dirty="0"/>
              <a:t> </a:t>
            </a:r>
            <a:r>
              <a:rPr lang="en-US" dirty="0" err="1"/>
              <a:t>tener</a:t>
            </a:r>
            <a:r>
              <a:rPr lang="en-US" dirty="0"/>
              <a:t> </a:t>
            </a:r>
            <a:r>
              <a:rPr lang="en-US" dirty="0" err="1"/>
              <a:t>instalada</a:t>
            </a:r>
            <a:r>
              <a:rPr lang="en-US" dirty="0"/>
              <a:t> la </a:t>
            </a:r>
            <a:r>
              <a:rPr lang="en-US" dirty="0" err="1"/>
              <a:t>librería</a:t>
            </a:r>
            <a:r>
              <a:rPr lang="en-US" dirty="0"/>
              <a:t> scikit-optimize: pip install scikit-optimize</a:t>
            </a:r>
          </a:p>
        </p:txBody>
      </p:sp>
    </p:spTree>
    <p:extLst>
      <p:ext uri="{BB962C8B-B14F-4D97-AF65-F5344CB8AC3E}">
        <p14:creationId xmlns:p14="http://schemas.microsoft.com/office/powerpoint/2010/main" val="14702616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605741" y="1388632"/>
            <a:ext cx="10748059" cy="4581745"/>
          </a:xfrm>
        </p:spPr>
        <p:txBody>
          <a:bodyPr>
            <a:normAutofit/>
          </a:bodyPr>
          <a:lstStyle/>
          <a:p>
            <a:r>
              <a:rPr lang="es-ES" b="1" dirty="0"/>
              <a:t>Aprendizaje por Refuerzo para Optimización en Tiempo Real:</a:t>
            </a:r>
          </a:p>
          <a:p>
            <a:r>
              <a:rPr lang="es-ES" dirty="0"/>
              <a:t>Los algoritmos de aprendizaje por refuerzo pueden aprender a optimizar dinámicamente la asignación de recursos (por ejemplo, memoria y CPU) mientras el código se ejecuta.</a:t>
            </a:r>
          </a:p>
          <a:p>
            <a:r>
              <a:rPr lang="es-ES" dirty="0"/>
              <a:t>Ejemplo Sencillo de Aprendizaje por Refuerzo</a:t>
            </a:r>
          </a:p>
          <a:p>
            <a:r>
              <a:rPr lang="es-ES" dirty="0"/>
              <a:t>Objetivo: Un agente debe decidir cuántos recursos asignar a una tarea para maximizar una recompensa. La recompensa disminuye si se asignan demasiados o muy pocos recursos.</a:t>
            </a:r>
          </a:p>
          <a:p>
            <a:r>
              <a:rPr lang="es-ES" dirty="0"/>
              <a:t>Se usa la </a:t>
            </a:r>
            <a:r>
              <a:rPr lang="es-ES" dirty="0" err="1"/>
              <a:t>libreria</a:t>
            </a:r>
            <a:r>
              <a:rPr lang="es-ES" dirty="0"/>
              <a:t> </a:t>
            </a:r>
            <a:r>
              <a:rPr lang="es-ES" dirty="0" err="1"/>
              <a:t>gym</a:t>
            </a:r>
            <a:r>
              <a:rPr lang="es-ES" dirty="0"/>
              <a:t>, que es popular para la creación de entornos de aprendizaje por refuerzo. </a:t>
            </a:r>
          </a:p>
          <a:p>
            <a:r>
              <a:rPr lang="es-ES" dirty="0"/>
              <a:t>Instalar con : </a:t>
            </a:r>
            <a:r>
              <a:rPr lang="es-ES" dirty="0" err="1"/>
              <a:t>pip</a:t>
            </a:r>
            <a:r>
              <a:rPr lang="es-ES" dirty="0"/>
              <a:t> </a:t>
            </a:r>
            <a:r>
              <a:rPr lang="es-ES" dirty="0" err="1"/>
              <a:t>install</a:t>
            </a:r>
            <a:r>
              <a:rPr lang="es-ES" dirty="0"/>
              <a:t> </a:t>
            </a:r>
            <a:r>
              <a:rPr lang="es-ES" dirty="0" err="1"/>
              <a:t>gym</a:t>
            </a:r>
            <a:r>
              <a:rPr lang="es-ES" dirty="0"/>
              <a:t>.</a:t>
            </a:r>
          </a:p>
        </p:txBody>
      </p:sp>
    </p:spTree>
    <p:extLst>
      <p:ext uri="{BB962C8B-B14F-4D97-AF65-F5344CB8AC3E}">
        <p14:creationId xmlns:p14="http://schemas.microsoft.com/office/powerpoint/2010/main" val="28330131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9" name="Content Placeholder 2">
            <a:extLst>
              <a:ext uri="{FF2B5EF4-FFF2-40B4-BE49-F238E27FC236}">
                <a16:creationId xmlns:a16="http://schemas.microsoft.com/office/drawing/2014/main" id="{FDDBA6EF-2CF6-5B75-E103-3CF4DC4B40DE}"/>
              </a:ext>
            </a:extLst>
          </p:cNvPr>
          <p:cNvSpPr>
            <a:spLocks noGrp="1"/>
          </p:cNvSpPr>
          <p:nvPr>
            <p:ph sz="quarter" idx="15"/>
          </p:nvPr>
        </p:nvSpPr>
        <p:spPr>
          <a:xfrm>
            <a:off x="838200" y="1295400"/>
            <a:ext cx="5134335" cy="4607983"/>
          </a:xfrm>
        </p:spPr>
        <p:txBody>
          <a:bodyPr>
            <a:normAutofit fontScale="85000" lnSpcReduction="10000"/>
          </a:bodyPr>
          <a:lstStyle/>
          <a:p>
            <a:r>
              <a:rPr lang="es-ES" dirty="0"/>
              <a:t>Creamos una clase </a:t>
            </a:r>
            <a:r>
              <a:rPr lang="es-ES" dirty="0" err="1"/>
              <a:t>ResourceAllocationEnv</a:t>
            </a:r>
            <a:r>
              <a:rPr lang="es-ES" dirty="0"/>
              <a:t> que hereda de </a:t>
            </a:r>
            <a:r>
              <a:rPr lang="es-ES" dirty="0" err="1"/>
              <a:t>gym.Env</a:t>
            </a:r>
            <a:r>
              <a:rPr lang="es-ES" dirty="0"/>
              <a:t>.</a:t>
            </a:r>
          </a:p>
          <a:p>
            <a:r>
              <a:rPr lang="es-ES" dirty="0"/>
              <a:t>El espacio de acciones es discreto con valores de 0 a 4, representando cuántos recursos se pueden asignar.</a:t>
            </a:r>
          </a:p>
          <a:p>
            <a:r>
              <a:rPr lang="es-ES" dirty="0"/>
              <a:t>La recompensa se calcula de tal manera que la mejor acción es asignar 2 recursos, donde la recompensa es máxima.</a:t>
            </a:r>
          </a:p>
          <a:p>
            <a:r>
              <a:rPr lang="es-ES" dirty="0"/>
              <a:t>La función step recibe una acción (el número de recursos asignados) y devuelve la recompensa. Cuanto más lejos esté el valor asignado de 2, menor será la recompensa.</a:t>
            </a:r>
          </a:p>
          <a:p>
            <a:r>
              <a:rPr lang="es-ES" dirty="0"/>
              <a:t>Se simula un episodio en el que se toman 10 decisiones aleatorias sobre cuántos recursos asignar y se calcula la recompensa total.</a:t>
            </a:r>
          </a:p>
        </p:txBody>
      </p:sp>
      <p:pic>
        <p:nvPicPr>
          <p:cNvPr id="4" name="Content Placeholder 3">
            <a:extLst>
              <a:ext uri="{FF2B5EF4-FFF2-40B4-BE49-F238E27FC236}">
                <a16:creationId xmlns:a16="http://schemas.microsoft.com/office/drawing/2014/main" id="{5BFD9F9D-538B-7CF1-EF74-0D53CE90CD7B}"/>
              </a:ext>
            </a:extLst>
          </p:cNvPr>
          <p:cNvPicPr>
            <a:picLocks noGrp="1" noChangeAspect="1"/>
          </p:cNvPicPr>
          <p:nvPr>
            <p:ph sz="quarter" idx="16"/>
          </p:nvPr>
        </p:nvPicPr>
        <p:blipFill>
          <a:blip r:embed="rId2"/>
          <a:stretch>
            <a:fillRect/>
          </a:stretch>
        </p:blipFill>
        <p:spPr>
          <a:xfrm>
            <a:off x="6096000" y="1295400"/>
            <a:ext cx="5829299" cy="4943475"/>
          </a:xfrm>
          <a:noFill/>
        </p:spPr>
      </p:pic>
    </p:spTree>
    <p:extLst>
      <p:ext uri="{BB962C8B-B14F-4D97-AF65-F5344CB8AC3E}">
        <p14:creationId xmlns:p14="http://schemas.microsoft.com/office/powerpoint/2010/main" val="117806856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sp>
        <p:nvSpPr>
          <p:cNvPr id="9" name="Content Placeholder 2">
            <a:extLst>
              <a:ext uri="{FF2B5EF4-FFF2-40B4-BE49-F238E27FC236}">
                <a16:creationId xmlns:a16="http://schemas.microsoft.com/office/drawing/2014/main" id="{FDDBA6EF-2CF6-5B75-E103-3CF4DC4B40DE}"/>
              </a:ext>
            </a:extLst>
          </p:cNvPr>
          <p:cNvSpPr>
            <a:spLocks noGrp="1"/>
          </p:cNvSpPr>
          <p:nvPr>
            <p:ph sz="quarter" idx="15"/>
          </p:nvPr>
        </p:nvSpPr>
        <p:spPr>
          <a:xfrm>
            <a:off x="838200" y="1295400"/>
            <a:ext cx="11111144" cy="4607983"/>
          </a:xfrm>
        </p:spPr>
        <p:txBody>
          <a:bodyPr>
            <a:noAutofit/>
          </a:bodyPr>
          <a:lstStyle/>
          <a:p>
            <a:r>
              <a:rPr lang="es-ES" sz="1400" dirty="0"/>
              <a:t>Salida Esperada</a:t>
            </a:r>
          </a:p>
          <a:p>
            <a:r>
              <a:rPr lang="es-ES" sz="1400" dirty="0"/>
              <a:t>La salida del código mostrará las acciones aleatorias tomadas y la recompensa asociada a cada acción. Un ejemplo de salida podría ser:</a:t>
            </a:r>
          </a:p>
          <a:p>
            <a:endParaRPr lang="es-ES" sz="1400" dirty="0"/>
          </a:p>
          <a:p>
            <a:endParaRPr lang="es-ES" sz="1400" dirty="0"/>
          </a:p>
          <a:p>
            <a:endParaRPr lang="es-ES" sz="1400" dirty="0"/>
          </a:p>
          <a:p>
            <a:endParaRPr lang="es-ES" sz="1400" dirty="0"/>
          </a:p>
          <a:p>
            <a:endParaRPr lang="es-ES" sz="1400" dirty="0"/>
          </a:p>
          <a:p>
            <a:r>
              <a:rPr lang="es-ES" sz="1400" dirty="0"/>
              <a:t>Conclusión</a:t>
            </a:r>
          </a:p>
          <a:p>
            <a:r>
              <a:rPr lang="es-ES" sz="1400" dirty="0"/>
              <a:t>Este ejemplo es una simulación simplificada que ilustra cómo se puede implementar un entorno de aprendizaje por refuerzo. </a:t>
            </a:r>
          </a:p>
          <a:p>
            <a:r>
              <a:rPr lang="es-ES" sz="1400" dirty="0"/>
              <a:t>En un escenario real, un agente aprendería a través de interacciones y retroalimentación para encontrar la mejor estrategia de asignación de recursos. </a:t>
            </a:r>
          </a:p>
        </p:txBody>
      </p:sp>
      <p:pic>
        <p:nvPicPr>
          <p:cNvPr id="8" name="Picture 7">
            <a:extLst>
              <a:ext uri="{FF2B5EF4-FFF2-40B4-BE49-F238E27FC236}">
                <a16:creationId xmlns:a16="http://schemas.microsoft.com/office/drawing/2014/main" id="{26CAF500-5173-AF16-B30D-5ACB23F0F275}"/>
              </a:ext>
            </a:extLst>
          </p:cNvPr>
          <p:cNvPicPr>
            <a:picLocks noChangeAspect="1"/>
          </p:cNvPicPr>
          <p:nvPr/>
        </p:nvPicPr>
        <p:blipFill>
          <a:blip r:embed="rId2"/>
          <a:stretch>
            <a:fillRect/>
          </a:stretch>
        </p:blipFill>
        <p:spPr>
          <a:xfrm>
            <a:off x="936224" y="2270926"/>
            <a:ext cx="2476500" cy="1695450"/>
          </a:xfrm>
          <a:prstGeom prst="rect">
            <a:avLst/>
          </a:prstGeom>
        </p:spPr>
      </p:pic>
    </p:spTree>
    <p:extLst>
      <p:ext uri="{BB962C8B-B14F-4D97-AF65-F5344CB8AC3E}">
        <p14:creationId xmlns:p14="http://schemas.microsoft.com/office/powerpoint/2010/main" val="19610100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u="sng" dirty="0">
                <a:effectLst/>
                <a:latin typeface="Times New Roman" panose="02020603050405020304" pitchFamily="18" charset="0"/>
                <a:ea typeface="Times New Roman" panose="02020603050405020304" pitchFamily="18" charset="0"/>
              </a:rPr>
              <a:t>Asistentes de Programación Basados en IA</a:t>
            </a:r>
            <a:endParaRPr lang="en-US" sz="1800" b="1" u="sng"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Asistentes como GitHub </a:t>
            </a:r>
            <a:r>
              <a:rPr lang="es-AR" sz="1800" dirty="0" err="1">
                <a:effectLst/>
                <a:latin typeface="Times New Roman" panose="02020603050405020304" pitchFamily="18" charset="0"/>
                <a:ea typeface="Times New Roman" panose="02020603050405020304" pitchFamily="18" charset="0"/>
              </a:rPr>
              <a:t>Copilot</a:t>
            </a:r>
            <a:r>
              <a:rPr lang="es-AR" sz="1800" dirty="0">
                <a:effectLst/>
                <a:latin typeface="Times New Roman" panose="02020603050405020304" pitchFamily="18" charset="0"/>
                <a:ea typeface="Times New Roman" panose="02020603050405020304" pitchFamily="18" charset="0"/>
              </a:rPr>
              <a:t>, que utilizan modelos de lenguaje como GPT, pueden ayudar a los desarrolladores a escribir código más eficiente y optimizado desde el principio.</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Sugerencias de Código</a:t>
            </a:r>
            <a:r>
              <a:rPr lang="es-AR" sz="1800" dirty="0">
                <a:effectLst/>
                <a:latin typeface="Times New Roman" panose="02020603050405020304" pitchFamily="18" charset="0"/>
                <a:ea typeface="Times New Roman" panose="02020603050405020304" pitchFamily="18" charset="0"/>
              </a:rPr>
              <a:t>: Los asistentes de IA pueden sugerir fragmentos de código optimizados en función de lo que el desarrollador está intentando lograr, asegurando que las mejores prácticas y las optimizaciones estén integradas desde el principio.</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Detección de Problemas Potenciales</a:t>
            </a:r>
            <a:r>
              <a:rPr lang="es-AR" sz="1800" dirty="0">
                <a:effectLst/>
                <a:latin typeface="Times New Roman" panose="02020603050405020304" pitchFamily="18" charset="0"/>
                <a:ea typeface="Times New Roman" panose="02020603050405020304" pitchFamily="18" charset="0"/>
              </a:rPr>
              <a:t>: Estos asistentes pueden identificar problemas potenciales en el código, como posibles bucles infinitos, uso ineficiente de recursos, o estructuras de datos mal elegidas, y sugerir soluciones más eficientes.</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210570634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287263"/>
            <a:ext cx="10748059" cy="4789648"/>
          </a:xfrm>
        </p:spPr>
        <p:txBody>
          <a:bodyPr>
            <a:normAutofit fontScale="70000" lnSpcReduction="20000"/>
          </a:bodyPr>
          <a:lstStyle/>
          <a:p>
            <a:r>
              <a:rPr lang="es-ES" sz="1900" dirty="0"/>
              <a:t>Los asistentes de programación basados en IA son herramientas que utilizan modelos de lenguaje para proporcionar sugerencias de código, completar fragmentos, y detectar problemas potenciales. Estos asistentes pueden analizar el contexto y flujo del código, recomendando mejoras y señalando errores comunes, como posibles excepciones, malas prácticas y vulnerabilidades.</a:t>
            </a:r>
          </a:p>
          <a:p>
            <a:r>
              <a:rPr lang="es-ES" sz="1900" b="1" dirty="0"/>
              <a:t>Principales Funcionalidades de los Asistentes de Programación Basados en IA</a:t>
            </a:r>
          </a:p>
          <a:p>
            <a:pPr>
              <a:buFont typeface="+mj-lt"/>
              <a:buAutoNum type="arabicPeriod"/>
            </a:pPr>
            <a:r>
              <a:rPr lang="es-ES" sz="1900" b="1" dirty="0"/>
              <a:t>Sugerencias de Código:</a:t>
            </a:r>
            <a:endParaRPr lang="es-ES" sz="1900" dirty="0"/>
          </a:p>
          <a:p>
            <a:pPr marL="742950" lvl="1" indent="-285750">
              <a:buFont typeface="+mj-lt"/>
              <a:buAutoNum type="arabicPeriod"/>
            </a:pPr>
            <a:r>
              <a:rPr lang="es-ES" sz="1900" dirty="0"/>
              <a:t>Proporcionan recomendaciones mientras se escribe el código, sugiriendo métodos, funciones, nombres de variables y estructuras de control.</a:t>
            </a:r>
          </a:p>
          <a:p>
            <a:pPr marL="742950" lvl="1" indent="-285750">
              <a:buFont typeface="+mj-lt"/>
              <a:buAutoNum type="arabicPeriod"/>
            </a:pPr>
            <a:r>
              <a:rPr lang="es-ES" sz="1900" dirty="0"/>
              <a:t>Pueden completar automáticamente fragmentos de código según el contexto, acelerando el desarrollo.</a:t>
            </a:r>
          </a:p>
          <a:p>
            <a:pPr>
              <a:buFont typeface="+mj-lt"/>
              <a:buAutoNum type="arabicPeriod"/>
            </a:pPr>
            <a:r>
              <a:rPr lang="es-ES" sz="1900" b="1" dirty="0"/>
              <a:t>Detección de Problemas Potenciales:</a:t>
            </a:r>
            <a:endParaRPr lang="es-ES" sz="1900" dirty="0"/>
          </a:p>
          <a:p>
            <a:pPr marL="742950" lvl="1" indent="-285750">
              <a:buFont typeface="+mj-lt"/>
              <a:buAutoNum type="arabicPeriod"/>
            </a:pPr>
            <a:r>
              <a:rPr lang="es-ES" sz="1900" dirty="0"/>
              <a:t>Identifican errores como variables no definidas, manejo inadecuado de excepciones, y problemas de rendimiento.</a:t>
            </a:r>
          </a:p>
          <a:p>
            <a:pPr marL="742950" lvl="1" indent="-285750">
              <a:buFont typeface="+mj-lt"/>
              <a:buAutoNum type="arabicPeriod"/>
            </a:pPr>
            <a:r>
              <a:rPr lang="es-ES" sz="1900" dirty="0"/>
              <a:t>Pueden recomendar cambios para cumplir con buenas prácticas de programación y estándares de codificación.</a:t>
            </a:r>
          </a:p>
          <a:p>
            <a:pPr>
              <a:buFont typeface="+mj-lt"/>
              <a:buAutoNum type="arabicPeriod"/>
            </a:pPr>
            <a:r>
              <a:rPr lang="es-ES" sz="1900" b="1" dirty="0"/>
              <a:t>Refactorización de Código:</a:t>
            </a:r>
            <a:endParaRPr lang="es-ES" sz="1900" dirty="0"/>
          </a:p>
          <a:p>
            <a:pPr marL="742950" lvl="1" indent="-285750">
              <a:buFont typeface="+mj-lt"/>
              <a:buAutoNum type="arabicPeriod"/>
            </a:pPr>
            <a:r>
              <a:rPr lang="es-ES" sz="1900" dirty="0"/>
              <a:t>Sugerencias para mejorar la legibilidad, simplificar la lógica, y reducir la complejidad.</a:t>
            </a:r>
          </a:p>
          <a:p>
            <a:pPr marL="742950" lvl="1" indent="-285750">
              <a:buFont typeface="+mj-lt"/>
              <a:buAutoNum type="arabicPeriod"/>
            </a:pPr>
            <a:r>
              <a:rPr lang="es-ES" sz="1900" dirty="0"/>
              <a:t>Automatizan el renombrado de variables, extraen métodos, y reorganizan el código para hacerlo más eficiente.</a:t>
            </a:r>
          </a:p>
          <a:p>
            <a:pPr>
              <a:buFont typeface="+mj-lt"/>
              <a:buAutoNum type="arabicPeriod"/>
            </a:pPr>
            <a:r>
              <a:rPr lang="es-ES" sz="1900" b="1" dirty="0"/>
              <a:t>Integración con Herramientas de Desarrollo:</a:t>
            </a:r>
            <a:endParaRPr lang="es-ES" sz="1900" dirty="0"/>
          </a:p>
          <a:p>
            <a:pPr marL="742950" lvl="1" indent="-285750">
              <a:buFont typeface="+mj-lt"/>
              <a:buAutoNum type="arabicPeriod"/>
            </a:pPr>
            <a:r>
              <a:rPr lang="es-ES" sz="1900" dirty="0"/>
              <a:t>Suelen integrarse con editores de código como Visual Studio </a:t>
            </a:r>
            <a:r>
              <a:rPr lang="es-ES" sz="1900" dirty="0" err="1"/>
              <a:t>Code</a:t>
            </a:r>
            <a:r>
              <a:rPr lang="es-ES" sz="1900" dirty="0"/>
              <a:t>, </a:t>
            </a:r>
            <a:r>
              <a:rPr lang="es-ES" sz="1900" dirty="0" err="1"/>
              <a:t>PyCharm</a:t>
            </a:r>
            <a:r>
              <a:rPr lang="es-ES" sz="1900" dirty="0"/>
              <a:t>, y otros, proporcionando una experiencia fluida durante la escritura de código.</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1099649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pPr>
              <a:spcBef>
                <a:spcPts val="200"/>
              </a:spcBef>
            </a:pPr>
            <a:r>
              <a:rPr lang="es-ES" dirty="0">
                <a:effectLst/>
              </a:rPr>
              <a:t>Ejemplo 1: Uso de </a:t>
            </a:r>
            <a:r>
              <a:rPr lang="es-ES" dirty="0" err="1">
                <a:effectLst/>
              </a:rPr>
              <a:t>pyright</a:t>
            </a:r>
            <a:r>
              <a:rPr lang="es-ES" dirty="0">
                <a:effectLst/>
              </a:rPr>
              <a:t> para Detección de Problemas</a:t>
            </a:r>
            <a:endParaRPr lang="es-ES">
              <a:effectLst/>
            </a:endParaRPr>
          </a:p>
          <a:p>
            <a:pPr>
              <a:spcBef>
                <a:spcPts val="200"/>
              </a:spcBef>
            </a:pPr>
            <a:r>
              <a:rPr lang="es-ES" dirty="0" err="1">
                <a:effectLst/>
              </a:rPr>
              <a:t>pyright</a:t>
            </a:r>
            <a:r>
              <a:rPr lang="es-ES" dirty="0">
                <a:effectLst/>
              </a:rPr>
              <a:t> es una herramienta de análisis estático que puede ser utilizada en editores de código para detectar errores y problemas potenciales en tiempo real.</a:t>
            </a:r>
            <a:endParaRPr lang="es-ES">
              <a:effectLst/>
            </a:endParaRPr>
          </a:p>
          <a:p>
            <a:pPr>
              <a:spcBef>
                <a:spcPts val="200"/>
              </a:spcBef>
            </a:pPr>
            <a:endParaRPr lang="es-ES">
              <a:effectLst/>
            </a:endParaRPr>
          </a:p>
          <a:p>
            <a:pPr>
              <a:spcBef>
                <a:spcPts val="200"/>
              </a:spcBef>
            </a:pPr>
            <a:r>
              <a:rPr lang="es-ES" dirty="0">
                <a:effectLst/>
              </a:rPr>
              <a:t>Paso 1: Instalar </a:t>
            </a:r>
            <a:r>
              <a:rPr lang="es-ES" dirty="0" err="1">
                <a:effectLst/>
              </a:rPr>
              <a:t>pyright</a:t>
            </a:r>
            <a:r>
              <a:rPr lang="es-ES" dirty="0">
                <a:effectLst/>
              </a:rPr>
              <a:t>:</a:t>
            </a:r>
            <a:endParaRPr lang="es-ES">
              <a:effectLst/>
            </a:endParaRPr>
          </a:p>
          <a:p>
            <a:pPr>
              <a:spcBef>
                <a:spcPts val="200"/>
              </a:spcBef>
            </a:pPr>
            <a:r>
              <a:rPr lang="en-US" dirty="0"/>
              <a:t>pip install </a:t>
            </a:r>
            <a:r>
              <a:rPr lang="en-US" dirty="0" err="1"/>
              <a:t>pyright</a:t>
            </a:r>
            <a:endParaRPr lang="es-ES"/>
          </a:p>
          <a:p>
            <a:pPr>
              <a:spcBef>
                <a:spcPts val="200"/>
              </a:spcBef>
            </a:pPr>
            <a:endParaRPr lang="en-US">
              <a:effectLst/>
            </a:endParaRPr>
          </a:p>
          <a:p>
            <a:pPr>
              <a:spcBef>
                <a:spcPts val="200"/>
              </a:spcBef>
            </a:pPr>
            <a:r>
              <a:rPr lang="es-ES" dirty="0">
                <a:effectLst/>
              </a:rPr>
              <a:t>Paso 2: Analizar Código con Problemas Potenciales</a:t>
            </a:r>
            <a:endParaRPr lang="es-ES">
              <a:effectLst/>
            </a:endParaRPr>
          </a:p>
          <a:p>
            <a:pPr>
              <a:spcBef>
                <a:spcPts val="200"/>
              </a:spcBef>
            </a:pPr>
            <a:r>
              <a:rPr lang="es-ES" dirty="0">
                <a:effectLst/>
              </a:rPr>
              <a:t>Supongamos que tenemos un script llamado ejemplo.py:</a:t>
            </a:r>
            <a:endParaRPr lang="en-US"/>
          </a:p>
          <a:p>
            <a:pPr>
              <a:spcBef>
                <a:spcPts val="200"/>
              </a:spcBef>
            </a:pPr>
            <a:endParaRPr lang="en-US">
              <a:effectLst/>
            </a:endParaRPr>
          </a:p>
        </p:txBody>
      </p:sp>
      <p:pic>
        <p:nvPicPr>
          <p:cNvPr id="7" name="Picture 6">
            <a:extLst>
              <a:ext uri="{FF2B5EF4-FFF2-40B4-BE49-F238E27FC236}">
                <a16:creationId xmlns:a16="http://schemas.microsoft.com/office/drawing/2014/main" id="{8C7E498F-5076-D322-7BA3-874D6CE76BEA}"/>
              </a:ext>
            </a:extLst>
          </p:cNvPr>
          <p:cNvPicPr>
            <a:picLocks noChangeAspect="1"/>
          </p:cNvPicPr>
          <p:nvPr/>
        </p:nvPicPr>
        <p:blipFill>
          <a:blip r:embed="rId2"/>
          <a:stretch>
            <a:fillRect/>
          </a:stretch>
        </p:blipFill>
        <p:spPr>
          <a:xfrm>
            <a:off x="6459795" y="2024781"/>
            <a:ext cx="4894006" cy="3763687"/>
          </a:xfrm>
          <a:prstGeom prst="rect">
            <a:avLst/>
          </a:prstGeom>
          <a:noFill/>
        </p:spPr>
      </p:pic>
    </p:spTree>
    <p:extLst>
      <p:ext uri="{BB962C8B-B14F-4D97-AF65-F5344CB8AC3E}">
        <p14:creationId xmlns:p14="http://schemas.microsoft.com/office/powerpoint/2010/main" val="209581537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pPr>
              <a:spcBef>
                <a:spcPts val="200"/>
              </a:spcBef>
            </a:pPr>
            <a:r>
              <a:rPr lang="es-ES" dirty="0">
                <a:effectLst/>
              </a:rPr>
              <a:t>Paso 3: Usar </a:t>
            </a:r>
            <a:r>
              <a:rPr lang="es-ES" dirty="0" err="1">
                <a:effectLst/>
              </a:rPr>
              <a:t>pyright</a:t>
            </a:r>
            <a:r>
              <a:rPr lang="es-ES" dirty="0">
                <a:effectLst/>
              </a:rPr>
              <a:t> para Detectar Problemas</a:t>
            </a:r>
          </a:p>
          <a:p>
            <a:pPr>
              <a:spcBef>
                <a:spcPts val="200"/>
              </a:spcBef>
            </a:pPr>
            <a:r>
              <a:rPr lang="es-ES" dirty="0">
                <a:effectLst/>
              </a:rPr>
              <a:t>Ejecuta el análisis estático con:</a:t>
            </a:r>
          </a:p>
          <a:p>
            <a:pPr>
              <a:spcBef>
                <a:spcPts val="200"/>
              </a:spcBef>
            </a:pPr>
            <a:endParaRPr lang="es-ES" dirty="0"/>
          </a:p>
          <a:p>
            <a:pPr>
              <a:spcBef>
                <a:spcPts val="200"/>
              </a:spcBef>
            </a:pPr>
            <a:endParaRPr lang="en-US" dirty="0">
              <a:effectLst/>
            </a:endParaRPr>
          </a:p>
        </p:txBody>
      </p:sp>
      <p:pic>
        <p:nvPicPr>
          <p:cNvPr id="6" name="Picture 5">
            <a:extLst>
              <a:ext uri="{FF2B5EF4-FFF2-40B4-BE49-F238E27FC236}">
                <a16:creationId xmlns:a16="http://schemas.microsoft.com/office/drawing/2014/main" id="{A5D38EB9-3D9A-6A52-63CB-67AE8C75A645}"/>
              </a:ext>
            </a:extLst>
          </p:cNvPr>
          <p:cNvPicPr>
            <a:picLocks noChangeAspect="1"/>
          </p:cNvPicPr>
          <p:nvPr/>
        </p:nvPicPr>
        <p:blipFill>
          <a:blip r:embed="rId2"/>
          <a:stretch>
            <a:fillRect/>
          </a:stretch>
        </p:blipFill>
        <p:spPr>
          <a:xfrm>
            <a:off x="916851" y="2712775"/>
            <a:ext cx="1800225" cy="438150"/>
          </a:xfrm>
          <a:prstGeom prst="rect">
            <a:avLst/>
          </a:prstGeom>
        </p:spPr>
      </p:pic>
      <p:sp>
        <p:nvSpPr>
          <p:cNvPr id="11" name="TextBox 10">
            <a:extLst>
              <a:ext uri="{FF2B5EF4-FFF2-40B4-BE49-F238E27FC236}">
                <a16:creationId xmlns:a16="http://schemas.microsoft.com/office/drawing/2014/main" id="{B16DC1B2-AA56-64C6-184B-99227B1D1FA5}"/>
              </a:ext>
            </a:extLst>
          </p:cNvPr>
          <p:cNvSpPr txBox="1"/>
          <p:nvPr/>
        </p:nvSpPr>
        <p:spPr>
          <a:xfrm>
            <a:off x="765698" y="3542735"/>
            <a:ext cx="10864049" cy="923330"/>
          </a:xfrm>
          <a:prstGeom prst="rect">
            <a:avLst/>
          </a:prstGeom>
          <a:noFill/>
        </p:spPr>
        <p:txBody>
          <a:bodyPr wrap="square">
            <a:spAutoFit/>
          </a:bodyPr>
          <a:lstStyle/>
          <a:p>
            <a:r>
              <a:rPr lang="en-US" dirty="0" err="1"/>
              <a:t>pyright</a:t>
            </a:r>
            <a:r>
              <a:rPr lang="en-US" dirty="0"/>
              <a:t> </a:t>
            </a:r>
            <a:r>
              <a:rPr lang="en-US" dirty="0" err="1"/>
              <a:t>puede</a:t>
            </a:r>
            <a:r>
              <a:rPr lang="en-US" dirty="0"/>
              <a:t> </a:t>
            </a:r>
            <a:r>
              <a:rPr lang="en-US" dirty="0" err="1"/>
              <a:t>detectar</a:t>
            </a:r>
            <a:r>
              <a:rPr lang="en-US" dirty="0"/>
              <a:t> </a:t>
            </a:r>
            <a:r>
              <a:rPr lang="en-US" dirty="0" err="1"/>
              <a:t>problemas</a:t>
            </a:r>
            <a:r>
              <a:rPr lang="en-US" dirty="0"/>
              <a:t> </a:t>
            </a:r>
            <a:r>
              <a:rPr lang="en-US" dirty="0" err="1"/>
              <a:t>como</a:t>
            </a:r>
            <a:r>
              <a:rPr lang="en-US" dirty="0"/>
              <a:t> </a:t>
            </a:r>
            <a:r>
              <a:rPr lang="en-US" dirty="0" err="1"/>
              <a:t>tipos</a:t>
            </a:r>
            <a:r>
              <a:rPr lang="en-US" dirty="0"/>
              <a:t> incompatibles o variables no </a:t>
            </a:r>
            <a:r>
              <a:rPr lang="en-US" dirty="0" err="1"/>
              <a:t>definidas</a:t>
            </a:r>
            <a:r>
              <a:rPr lang="en-US" dirty="0"/>
              <a:t>, </a:t>
            </a:r>
            <a:r>
              <a:rPr lang="en-US" dirty="0" err="1"/>
              <a:t>alertando</a:t>
            </a:r>
            <a:r>
              <a:rPr lang="en-US" dirty="0"/>
              <a:t> </a:t>
            </a:r>
            <a:r>
              <a:rPr lang="en-US" dirty="0" err="1"/>
              <a:t>sobre</a:t>
            </a:r>
            <a:r>
              <a:rPr lang="en-US" dirty="0"/>
              <a:t> </a:t>
            </a:r>
            <a:r>
              <a:rPr lang="en-US" dirty="0" err="1"/>
              <a:t>posibles</a:t>
            </a:r>
            <a:r>
              <a:rPr lang="en-US" dirty="0"/>
              <a:t> </a:t>
            </a:r>
            <a:r>
              <a:rPr lang="en-US" dirty="0" err="1"/>
              <a:t>errores</a:t>
            </a:r>
            <a:r>
              <a:rPr lang="en-US" dirty="0"/>
              <a:t> antes de </a:t>
            </a:r>
            <a:r>
              <a:rPr lang="en-US" dirty="0" err="1"/>
              <a:t>ejecutar</a:t>
            </a:r>
            <a:r>
              <a:rPr lang="en-US" dirty="0"/>
              <a:t> </a:t>
            </a:r>
            <a:r>
              <a:rPr lang="en-US" dirty="0" err="1"/>
              <a:t>el</a:t>
            </a:r>
            <a:r>
              <a:rPr lang="en-US" dirty="0"/>
              <a:t> </a:t>
            </a:r>
            <a:r>
              <a:rPr lang="en-US" dirty="0" err="1"/>
              <a:t>código</a:t>
            </a:r>
            <a:r>
              <a:rPr lang="en-US" dirty="0"/>
              <a:t>. </a:t>
            </a:r>
          </a:p>
          <a:p>
            <a:r>
              <a:rPr lang="en-US" dirty="0"/>
              <a:t>Esta </a:t>
            </a:r>
            <a:r>
              <a:rPr lang="en-US" dirty="0" err="1"/>
              <a:t>herramienta</a:t>
            </a:r>
            <a:r>
              <a:rPr lang="en-US" dirty="0"/>
              <a:t> </a:t>
            </a:r>
            <a:r>
              <a:rPr lang="en-US" dirty="0" err="1"/>
              <a:t>funciona</a:t>
            </a:r>
            <a:r>
              <a:rPr lang="en-US" dirty="0"/>
              <a:t> </a:t>
            </a:r>
            <a:r>
              <a:rPr lang="en-US" dirty="0" err="1"/>
              <a:t>en</a:t>
            </a:r>
            <a:r>
              <a:rPr lang="en-US" dirty="0"/>
              <a:t> </a:t>
            </a:r>
            <a:r>
              <a:rPr lang="en-US" dirty="0" err="1"/>
              <a:t>editores</a:t>
            </a:r>
            <a:r>
              <a:rPr lang="en-US" dirty="0"/>
              <a:t> de </a:t>
            </a:r>
            <a:r>
              <a:rPr lang="en-US" dirty="0" err="1"/>
              <a:t>código</a:t>
            </a:r>
            <a:r>
              <a:rPr lang="en-US" dirty="0"/>
              <a:t> compatibles y </a:t>
            </a:r>
            <a:r>
              <a:rPr lang="en-US" dirty="0" err="1"/>
              <a:t>puede</a:t>
            </a:r>
            <a:r>
              <a:rPr lang="en-US" dirty="0"/>
              <a:t> </a:t>
            </a:r>
            <a:r>
              <a:rPr lang="en-US" dirty="0" err="1"/>
              <a:t>señalar</a:t>
            </a:r>
            <a:r>
              <a:rPr lang="en-US" dirty="0"/>
              <a:t> </a:t>
            </a:r>
            <a:r>
              <a:rPr lang="en-US" dirty="0" err="1"/>
              <a:t>errores</a:t>
            </a:r>
            <a:r>
              <a:rPr lang="en-US" dirty="0"/>
              <a:t> </a:t>
            </a:r>
            <a:r>
              <a:rPr lang="en-US" dirty="0" err="1"/>
              <a:t>en</a:t>
            </a:r>
            <a:r>
              <a:rPr lang="en-US" dirty="0"/>
              <a:t> </a:t>
            </a:r>
            <a:r>
              <a:rPr lang="en-US" dirty="0" err="1"/>
              <a:t>tiempo</a:t>
            </a:r>
            <a:r>
              <a:rPr lang="en-US" dirty="0"/>
              <a:t> real.</a:t>
            </a:r>
          </a:p>
        </p:txBody>
      </p:sp>
    </p:spTree>
    <p:extLst>
      <p:ext uri="{BB962C8B-B14F-4D97-AF65-F5344CB8AC3E}">
        <p14:creationId xmlns:p14="http://schemas.microsoft.com/office/powerpoint/2010/main" val="10916302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65698" y="1536510"/>
            <a:ext cx="10686496" cy="4137189"/>
          </a:xfrm>
        </p:spPr>
        <p:txBody>
          <a:bodyPr>
            <a:normAutofit/>
          </a:bodyPr>
          <a:lstStyle/>
          <a:p>
            <a:pPr>
              <a:spcBef>
                <a:spcPts val="200"/>
              </a:spcBef>
            </a:pPr>
            <a:r>
              <a:rPr lang="es-ES" dirty="0">
                <a:effectLst/>
              </a:rPr>
              <a:t>Ejemplo 2: Uso de autopep8 para Refactorización Basada en Buenas Prácticas</a:t>
            </a:r>
          </a:p>
          <a:p>
            <a:pPr>
              <a:spcBef>
                <a:spcPts val="200"/>
              </a:spcBef>
            </a:pPr>
            <a:r>
              <a:rPr lang="es-ES" dirty="0">
                <a:effectLst/>
              </a:rPr>
              <a:t>autopep8 es un formateador automático que ajusta el código Python para cumplir con la guía de estilo PEP 8, ayudando a mejorar la legibilidad y reducir errores potenciales.</a:t>
            </a:r>
          </a:p>
          <a:p>
            <a:pPr>
              <a:spcBef>
                <a:spcPts val="200"/>
              </a:spcBef>
            </a:pPr>
            <a:endParaRPr lang="es-ES" dirty="0"/>
          </a:p>
          <a:p>
            <a:pPr>
              <a:spcBef>
                <a:spcPts val="200"/>
              </a:spcBef>
            </a:pPr>
            <a:r>
              <a:rPr lang="en-US" dirty="0">
                <a:effectLst/>
              </a:rPr>
              <a:t>Paso 1: </a:t>
            </a:r>
            <a:r>
              <a:rPr lang="en-US" dirty="0" err="1">
                <a:effectLst/>
              </a:rPr>
              <a:t>Instalar</a:t>
            </a:r>
            <a:r>
              <a:rPr lang="en-US" dirty="0">
                <a:effectLst/>
              </a:rPr>
              <a:t> autopep8</a:t>
            </a:r>
          </a:p>
          <a:p>
            <a:pPr>
              <a:spcBef>
                <a:spcPts val="200"/>
              </a:spcBef>
            </a:pPr>
            <a:endParaRPr lang="en-US" dirty="0"/>
          </a:p>
          <a:p>
            <a:pPr>
              <a:spcBef>
                <a:spcPts val="200"/>
              </a:spcBef>
            </a:pPr>
            <a:endParaRPr lang="en-US" dirty="0">
              <a:effectLst/>
            </a:endParaRPr>
          </a:p>
          <a:p>
            <a:pPr>
              <a:spcBef>
                <a:spcPts val="200"/>
              </a:spcBef>
            </a:pPr>
            <a:endParaRPr lang="en-US" dirty="0"/>
          </a:p>
          <a:p>
            <a:pPr>
              <a:spcBef>
                <a:spcPts val="200"/>
              </a:spcBef>
            </a:pPr>
            <a:r>
              <a:rPr lang="en-US" dirty="0">
                <a:effectLst/>
              </a:rPr>
              <a:t>Paso 2: </a:t>
            </a:r>
            <a:r>
              <a:rPr lang="en-US" dirty="0" err="1">
                <a:effectLst/>
              </a:rPr>
              <a:t>Formatear</a:t>
            </a:r>
            <a:r>
              <a:rPr lang="en-US" dirty="0">
                <a:effectLst/>
              </a:rPr>
              <a:t> Código con autopep8</a:t>
            </a:r>
          </a:p>
          <a:p>
            <a:pPr>
              <a:spcBef>
                <a:spcPts val="200"/>
              </a:spcBef>
            </a:pPr>
            <a:r>
              <a:rPr lang="en-US" dirty="0">
                <a:effectLst/>
              </a:rPr>
              <a:t>Para </a:t>
            </a:r>
            <a:r>
              <a:rPr lang="en-US" dirty="0" err="1">
                <a:effectLst/>
              </a:rPr>
              <a:t>formatear</a:t>
            </a:r>
            <a:r>
              <a:rPr lang="en-US" dirty="0">
                <a:effectLst/>
              </a:rPr>
              <a:t> </a:t>
            </a:r>
            <a:r>
              <a:rPr lang="en-US" dirty="0" err="1">
                <a:effectLst/>
              </a:rPr>
              <a:t>automáticamente</a:t>
            </a:r>
            <a:r>
              <a:rPr lang="en-US" dirty="0">
                <a:effectLst/>
              </a:rPr>
              <a:t> un </a:t>
            </a:r>
            <a:r>
              <a:rPr lang="en-US" dirty="0" err="1">
                <a:effectLst/>
              </a:rPr>
              <a:t>archivo</a:t>
            </a:r>
            <a:r>
              <a:rPr lang="en-US" dirty="0">
                <a:effectLst/>
              </a:rPr>
              <a:t> de </a:t>
            </a:r>
            <a:r>
              <a:rPr lang="en-US" dirty="0" err="1">
                <a:effectLst/>
              </a:rPr>
              <a:t>código</a:t>
            </a:r>
            <a:r>
              <a:rPr lang="en-US" dirty="0">
                <a:effectLst/>
              </a:rPr>
              <a:t>:</a:t>
            </a:r>
          </a:p>
          <a:p>
            <a:pPr>
              <a:spcBef>
                <a:spcPts val="200"/>
              </a:spcBef>
            </a:pPr>
            <a:endParaRPr lang="en-US" dirty="0"/>
          </a:p>
          <a:p>
            <a:pPr>
              <a:spcBef>
                <a:spcPts val="200"/>
              </a:spcBef>
            </a:pPr>
            <a:endParaRPr lang="en-US" dirty="0">
              <a:effectLst/>
            </a:endParaRPr>
          </a:p>
          <a:p>
            <a:pPr>
              <a:spcBef>
                <a:spcPts val="200"/>
              </a:spcBef>
            </a:pPr>
            <a:endParaRPr lang="en-US" dirty="0"/>
          </a:p>
          <a:p>
            <a:pPr>
              <a:spcBef>
                <a:spcPts val="200"/>
              </a:spcBef>
            </a:pPr>
            <a:r>
              <a:rPr lang="es-ES" dirty="0">
                <a:effectLst/>
              </a:rPr>
              <a:t>autopep8 reorganizará el código para que sea más limpio y comprensible, mejorando su mantenimiento y reduciendo la probabilidad de errores.</a:t>
            </a:r>
            <a:endParaRPr lang="en-US" dirty="0">
              <a:effectLst/>
            </a:endParaRPr>
          </a:p>
          <a:p>
            <a:pPr>
              <a:spcBef>
                <a:spcPts val="200"/>
              </a:spcBef>
            </a:pPr>
            <a:endParaRPr lang="en-US" dirty="0">
              <a:effectLst/>
            </a:endParaRPr>
          </a:p>
        </p:txBody>
      </p:sp>
      <p:pic>
        <p:nvPicPr>
          <p:cNvPr id="8" name="Picture 7">
            <a:extLst>
              <a:ext uri="{FF2B5EF4-FFF2-40B4-BE49-F238E27FC236}">
                <a16:creationId xmlns:a16="http://schemas.microsoft.com/office/drawing/2014/main" id="{4B2A92A8-79F7-EC22-0E78-F42E16B15D3D}"/>
              </a:ext>
            </a:extLst>
          </p:cNvPr>
          <p:cNvPicPr>
            <a:picLocks noChangeAspect="1"/>
          </p:cNvPicPr>
          <p:nvPr/>
        </p:nvPicPr>
        <p:blipFill>
          <a:blip r:embed="rId2"/>
          <a:stretch>
            <a:fillRect/>
          </a:stretch>
        </p:blipFill>
        <p:spPr>
          <a:xfrm>
            <a:off x="838200" y="3009900"/>
            <a:ext cx="2047875" cy="419100"/>
          </a:xfrm>
          <a:prstGeom prst="rect">
            <a:avLst/>
          </a:prstGeom>
        </p:spPr>
      </p:pic>
      <p:pic>
        <p:nvPicPr>
          <p:cNvPr id="12" name="Picture 11">
            <a:extLst>
              <a:ext uri="{FF2B5EF4-FFF2-40B4-BE49-F238E27FC236}">
                <a16:creationId xmlns:a16="http://schemas.microsoft.com/office/drawing/2014/main" id="{F37AD14F-B6D8-E952-FB27-E72CB4858FA8}"/>
              </a:ext>
            </a:extLst>
          </p:cNvPr>
          <p:cNvPicPr>
            <a:picLocks noChangeAspect="1"/>
          </p:cNvPicPr>
          <p:nvPr/>
        </p:nvPicPr>
        <p:blipFill>
          <a:blip r:embed="rId3"/>
          <a:stretch>
            <a:fillRect/>
          </a:stretch>
        </p:blipFill>
        <p:spPr>
          <a:xfrm>
            <a:off x="739806" y="4599750"/>
            <a:ext cx="3267075" cy="361950"/>
          </a:xfrm>
          <a:prstGeom prst="rect">
            <a:avLst/>
          </a:prstGeom>
        </p:spPr>
      </p:pic>
    </p:spTree>
    <p:extLst>
      <p:ext uri="{BB962C8B-B14F-4D97-AF65-F5344CB8AC3E}">
        <p14:creationId xmlns:p14="http://schemas.microsoft.com/office/powerpoint/2010/main" val="3304950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D1B482-B9E1-5D01-5AA7-93E6E5A4E450}"/>
              </a:ext>
            </a:extLst>
          </p:cNvPr>
          <p:cNvSpPr>
            <a:spLocks noGrp="1"/>
          </p:cNvSpPr>
          <p:nvPr>
            <p:ph type="ctrTitle"/>
          </p:nvPr>
        </p:nvSpPr>
        <p:spPr>
          <a:xfrm>
            <a:off x="1188720" y="797560"/>
            <a:ext cx="9611360" cy="4048760"/>
          </a:xfrm>
        </p:spPr>
        <p:txBody>
          <a:bodyPr anchor="b">
            <a:normAutofit/>
          </a:bodyPr>
          <a:lstStyle/>
          <a:p>
            <a:r>
              <a:rPr lang="es-ES" sz="1600" dirty="0"/>
              <a:t>La </a:t>
            </a:r>
            <a:r>
              <a:rPr lang="es-ES" sz="1600" b="1" dirty="0" err="1"/>
              <a:t>memoización</a:t>
            </a:r>
            <a:r>
              <a:rPr lang="es-ES" sz="1600" dirty="0"/>
              <a:t> es una técnica de optimización utilizada principalmente en programación dinámica y en algoritmos recursivos. Consiste en almacenar los resultados de las llamadas a funciones costosas basadas en sus entradas para que no se tengan que recalcular los mismos valores repetidamente. De esta manera, se mejora la eficiencia en términos de tiempo de ejecución, especialmente en problemas que tienen subproblemas superpuestos.</a:t>
            </a:r>
          </a:p>
          <a:p>
            <a:r>
              <a:rPr lang="es-ES" sz="1600" b="1" dirty="0"/>
              <a:t>¿Cómo funciona la </a:t>
            </a:r>
            <a:r>
              <a:rPr lang="es-ES" sz="1600" b="1" dirty="0" err="1"/>
              <a:t>memoización</a:t>
            </a:r>
            <a:r>
              <a:rPr lang="es-ES" sz="1600" b="1" dirty="0"/>
              <a:t>?</a:t>
            </a:r>
          </a:p>
          <a:p>
            <a:pPr>
              <a:buFont typeface="+mj-lt"/>
              <a:buAutoNum type="arabicPeriod"/>
            </a:pPr>
            <a:r>
              <a:rPr lang="es-ES" sz="1600" b="1" dirty="0"/>
              <a:t>Primera ejecución</a:t>
            </a:r>
            <a:r>
              <a:rPr lang="es-ES" sz="1600" dirty="0"/>
              <a:t>: Cuando una función es llamada por primera vez con ciertos parámetros, el resultado de la función es calculado y almacenado en una estructura de datos (como un diccionario o un array).</a:t>
            </a:r>
          </a:p>
          <a:p>
            <a:pPr>
              <a:buFont typeface="+mj-lt"/>
              <a:buAutoNum type="arabicPeriod"/>
            </a:pPr>
            <a:r>
              <a:rPr lang="es-ES" sz="1600" b="1" dirty="0"/>
              <a:t>Ejecutando con los mismos parámetros</a:t>
            </a:r>
            <a:r>
              <a:rPr lang="es-ES" sz="1600" dirty="0"/>
              <a:t>: Si la función es llamada nuevamente con los mismos parámetros, en lugar de volver a calcular el resultado, la función simplemente devuelve el valor almacenado.</a:t>
            </a:r>
          </a:p>
          <a:p>
            <a:endParaRPr lang="es-AR" sz="1200" dirty="0"/>
          </a:p>
          <a:p>
            <a:endParaRPr lang="en-US" sz="1200" dirty="0"/>
          </a:p>
        </p:txBody>
      </p:sp>
      <p:sp>
        <p:nvSpPr>
          <p:cNvPr id="5" name="Subtitle 2">
            <a:extLst>
              <a:ext uri="{FF2B5EF4-FFF2-40B4-BE49-F238E27FC236}">
                <a16:creationId xmlns:a16="http://schemas.microsoft.com/office/drawing/2014/main" id="{8B1F41C5-EE05-63CC-2F0B-8072B1E20E14}"/>
              </a:ext>
            </a:extLst>
          </p:cNvPr>
          <p:cNvSpPr>
            <a:spLocks noGrp="1"/>
          </p:cNvSpPr>
          <p:nvPr>
            <p:ph type="subTitle" idx="1"/>
          </p:nvPr>
        </p:nvSpPr>
        <p:spPr>
          <a:xfrm>
            <a:off x="1402080" y="4983278"/>
            <a:ext cx="9144000" cy="683219"/>
          </a:xfrm>
        </p:spPr>
        <p:txBody>
          <a:bodyPr/>
          <a:lstStyle/>
          <a:p>
            <a:r>
              <a:rPr lang="es-AR" dirty="0" err="1"/>
              <a:t>Memoizacion</a:t>
            </a:r>
            <a:endParaRPr lang="en-US" dirty="0"/>
          </a:p>
        </p:txBody>
      </p:sp>
    </p:spTree>
    <p:extLst>
      <p:ext uri="{BB962C8B-B14F-4D97-AF65-F5344CB8AC3E}">
        <p14:creationId xmlns:p14="http://schemas.microsoft.com/office/powerpoint/2010/main" val="357668626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65698" y="1536510"/>
            <a:ext cx="10686496" cy="4137189"/>
          </a:xfrm>
        </p:spPr>
        <p:txBody>
          <a:bodyPr>
            <a:normAutofit/>
          </a:bodyPr>
          <a:lstStyle/>
          <a:p>
            <a:r>
              <a:rPr lang="es-ES" b="1" dirty="0"/>
              <a:t>Ejemplo 3: Uso de Modelos de IA para Sugerencias y Detección de Errores</a:t>
            </a:r>
          </a:p>
          <a:p>
            <a:r>
              <a:rPr lang="es-ES" dirty="0"/>
              <a:t>Los asistentes de programación modernos, como GitHub </a:t>
            </a:r>
            <a:r>
              <a:rPr lang="es-ES" dirty="0" err="1"/>
              <a:t>Copilot</a:t>
            </a:r>
            <a:r>
              <a:rPr lang="es-ES" dirty="0"/>
              <a:t> y </a:t>
            </a:r>
            <a:r>
              <a:rPr lang="es-ES" dirty="0" err="1"/>
              <a:t>Tabnine</a:t>
            </a:r>
            <a:r>
              <a:rPr lang="es-ES" dirty="0"/>
              <a:t>, se basan en modelos de lenguaje como GPT-3 y Codex para proporcionar sugerencias inteligentes. Aunque no podemos ejecutar estos modelos directamente aquí, se puede ilustrar cómo se usarían en la práctica.</a:t>
            </a:r>
          </a:p>
          <a:p>
            <a:r>
              <a:rPr lang="es-ES" b="1" dirty="0"/>
              <a:t>Sugerencias de Código con GitHub </a:t>
            </a:r>
            <a:r>
              <a:rPr lang="es-ES" b="1" dirty="0" err="1"/>
              <a:t>Copilot</a:t>
            </a:r>
            <a:endParaRPr lang="es-ES" b="1" dirty="0"/>
          </a:p>
          <a:p>
            <a:r>
              <a:rPr lang="es-ES" dirty="0"/>
              <a:t>GitHub </a:t>
            </a:r>
            <a:r>
              <a:rPr lang="es-ES" dirty="0" err="1"/>
              <a:t>Copilot</a:t>
            </a:r>
            <a:r>
              <a:rPr lang="es-ES" dirty="0"/>
              <a:t> se integra con Visual Studio </a:t>
            </a:r>
            <a:r>
              <a:rPr lang="es-ES" dirty="0" err="1"/>
              <a:t>Code</a:t>
            </a:r>
            <a:r>
              <a:rPr lang="es-ES" dirty="0"/>
              <a:t> y ofrece sugerencias en tiempo real mientras se escribe el código. Por ejemplo, al escribir el siguiente fragmento:</a:t>
            </a:r>
          </a:p>
          <a:p>
            <a:pPr>
              <a:spcBef>
                <a:spcPts val="200"/>
              </a:spcBef>
            </a:pPr>
            <a:endParaRPr lang="en-US" dirty="0">
              <a:effectLst/>
            </a:endParaRPr>
          </a:p>
        </p:txBody>
      </p:sp>
      <p:pic>
        <p:nvPicPr>
          <p:cNvPr id="4" name="Picture 3">
            <a:extLst>
              <a:ext uri="{FF2B5EF4-FFF2-40B4-BE49-F238E27FC236}">
                <a16:creationId xmlns:a16="http://schemas.microsoft.com/office/drawing/2014/main" id="{97A75EF0-0C64-971C-48C1-797D81BF8025}"/>
              </a:ext>
            </a:extLst>
          </p:cNvPr>
          <p:cNvPicPr>
            <a:picLocks noChangeAspect="1"/>
          </p:cNvPicPr>
          <p:nvPr/>
        </p:nvPicPr>
        <p:blipFill>
          <a:blip r:embed="rId2"/>
          <a:stretch>
            <a:fillRect/>
          </a:stretch>
        </p:blipFill>
        <p:spPr>
          <a:xfrm>
            <a:off x="838200" y="3914313"/>
            <a:ext cx="3228975" cy="609600"/>
          </a:xfrm>
          <a:prstGeom prst="rect">
            <a:avLst/>
          </a:prstGeom>
        </p:spPr>
      </p:pic>
      <p:sp>
        <p:nvSpPr>
          <p:cNvPr id="6" name="TextBox 5">
            <a:extLst>
              <a:ext uri="{FF2B5EF4-FFF2-40B4-BE49-F238E27FC236}">
                <a16:creationId xmlns:a16="http://schemas.microsoft.com/office/drawing/2014/main" id="{996CF4D3-7EB6-2422-F43A-EF9C73220969}"/>
              </a:ext>
            </a:extLst>
          </p:cNvPr>
          <p:cNvSpPr txBox="1"/>
          <p:nvPr/>
        </p:nvSpPr>
        <p:spPr>
          <a:xfrm>
            <a:off x="765697" y="4824387"/>
            <a:ext cx="10065059" cy="646331"/>
          </a:xfrm>
          <a:prstGeom prst="rect">
            <a:avLst/>
          </a:prstGeom>
          <a:noFill/>
        </p:spPr>
        <p:txBody>
          <a:bodyPr wrap="square">
            <a:spAutoFit/>
          </a:bodyPr>
          <a:lstStyle/>
          <a:p>
            <a:r>
              <a:rPr lang="en-US" dirty="0"/>
              <a:t>Copilot </a:t>
            </a:r>
            <a:r>
              <a:rPr lang="en-US" dirty="0" err="1"/>
              <a:t>podría</a:t>
            </a:r>
            <a:r>
              <a:rPr lang="en-US" dirty="0"/>
              <a:t> </a:t>
            </a:r>
            <a:r>
              <a:rPr lang="en-US" dirty="0" err="1"/>
              <a:t>automáticamente</a:t>
            </a:r>
            <a:r>
              <a:rPr lang="en-US" dirty="0"/>
              <a:t> </a:t>
            </a:r>
            <a:r>
              <a:rPr lang="en-US" dirty="0" err="1"/>
              <a:t>completar</a:t>
            </a:r>
            <a:r>
              <a:rPr lang="en-US" dirty="0"/>
              <a:t> </a:t>
            </a:r>
            <a:r>
              <a:rPr lang="en-US" dirty="0" err="1"/>
              <a:t>el</a:t>
            </a:r>
            <a:r>
              <a:rPr lang="en-US" dirty="0"/>
              <a:t> </a:t>
            </a:r>
            <a:r>
              <a:rPr lang="en-US" dirty="0" err="1"/>
              <a:t>método</a:t>
            </a:r>
            <a:r>
              <a:rPr lang="en-US" dirty="0"/>
              <a:t>, </a:t>
            </a:r>
            <a:r>
              <a:rPr lang="en-US" dirty="0" err="1"/>
              <a:t>sugiriendo</a:t>
            </a:r>
            <a:r>
              <a:rPr lang="en-US" dirty="0"/>
              <a:t> la </a:t>
            </a:r>
            <a:r>
              <a:rPr lang="en-US" dirty="0" err="1"/>
              <a:t>implementación</a:t>
            </a:r>
            <a:r>
              <a:rPr lang="en-US" dirty="0"/>
              <a:t> </a:t>
            </a:r>
            <a:r>
              <a:rPr lang="en-US" dirty="0" err="1"/>
              <a:t>basada</a:t>
            </a:r>
            <a:r>
              <a:rPr lang="en-US" dirty="0"/>
              <a:t> </a:t>
            </a:r>
            <a:r>
              <a:rPr lang="en-US" dirty="0" err="1"/>
              <a:t>en</a:t>
            </a:r>
            <a:r>
              <a:rPr lang="en-US" dirty="0"/>
              <a:t> </a:t>
            </a:r>
            <a:r>
              <a:rPr lang="en-US" dirty="0" err="1"/>
              <a:t>el</a:t>
            </a:r>
            <a:r>
              <a:rPr lang="en-US" dirty="0"/>
              <a:t> </a:t>
            </a:r>
            <a:r>
              <a:rPr lang="en-US" dirty="0" err="1"/>
              <a:t>nombre</a:t>
            </a:r>
            <a:r>
              <a:rPr lang="en-US" dirty="0"/>
              <a:t> de la </a:t>
            </a:r>
            <a:r>
              <a:rPr lang="en-US" dirty="0" err="1"/>
              <a:t>función</a:t>
            </a:r>
            <a:r>
              <a:rPr lang="en-US" dirty="0"/>
              <a:t> y </a:t>
            </a:r>
            <a:r>
              <a:rPr lang="en-US" dirty="0" err="1"/>
              <a:t>los</a:t>
            </a:r>
            <a:r>
              <a:rPr lang="en-US" dirty="0"/>
              <a:t> </a:t>
            </a:r>
            <a:r>
              <a:rPr lang="en-US" dirty="0" err="1"/>
              <a:t>comentarios</a:t>
            </a:r>
            <a:r>
              <a:rPr lang="en-US" dirty="0"/>
              <a:t>.</a:t>
            </a:r>
          </a:p>
        </p:txBody>
      </p:sp>
    </p:spTree>
    <p:extLst>
      <p:ext uri="{BB962C8B-B14F-4D97-AF65-F5344CB8AC3E}">
        <p14:creationId xmlns:p14="http://schemas.microsoft.com/office/powerpoint/2010/main" val="6666425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65698" y="1536510"/>
            <a:ext cx="10686496" cy="4137189"/>
          </a:xfrm>
        </p:spPr>
        <p:txBody>
          <a:bodyPr>
            <a:normAutofit/>
          </a:bodyPr>
          <a:lstStyle/>
          <a:p>
            <a:r>
              <a:rPr lang="es-ES" b="1" dirty="0"/>
              <a:t>Detección de Problemas Potenciales</a:t>
            </a:r>
          </a:p>
          <a:p>
            <a:r>
              <a:rPr lang="es-ES" dirty="0"/>
              <a:t>Al escribir código propenso a errores, como la manipulación de archivos sin un manejo adecuado de excepciones, </a:t>
            </a:r>
            <a:r>
              <a:rPr lang="es-ES" dirty="0" err="1"/>
              <a:t>Copilot</a:t>
            </a:r>
            <a:r>
              <a:rPr lang="es-ES" dirty="0"/>
              <a:t> puede sugerir agregar un bloque try...</a:t>
            </a:r>
            <a:r>
              <a:rPr lang="es-ES" dirty="0" err="1"/>
              <a:t>except</a:t>
            </a:r>
            <a:r>
              <a:rPr lang="es-ES" dirty="0"/>
              <a:t>:</a:t>
            </a:r>
            <a:endParaRPr lang="en-US" dirty="0">
              <a:effectLst/>
            </a:endParaRPr>
          </a:p>
        </p:txBody>
      </p:sp>
      <p:pic>
        <p:nvPicPr>
          <p:cNvPr id="5" name="Picture 4">
            <a:extLst>
              <a:ext uri="{FF2B5EF4-FFF2-40B4-BE49-F238E27FC236}">
                <a16:creationId xmlns:a16="http://schemas.microsoft.com/office/drawing/2014/main" id="{D16E8400-4E81-9105-A73B-9C22803F801B}"/>
              </a:ext>
            </a:extLst>
          </p:cNvPr>
          <p:cNvPicPr>
            <a:picLocks noChangeAspect="1"/>
          </p:cNvPicPr>
          <p:nvPr/>
        </p:nvPicPr>
        <p:blipFill>
          <a:blip r:embed="rId2"/>
          <a:stretch>
            <a:fillRect/>
          </a:stretch>
        </p:blipFill>
        <p:spPr>
          <a:xfrm>
            <a:off x="838200" y="2650955"/>
            <a:ext cx="5162550" cy="1606720"/>
          </a:xfrm>
          <a:prstGeom prst="rect">
            <a:avLst/>
          </a:prstGeom>
        </p:spPr>
      </p:pic>
      <p:sp>
        <p:nvSpPr>
          <p:cNvPr id="8" name="TextBox 7">
            <a:extLst>
              <a:ext uri="{FF2B5EF4-FFF2-40B4-BE49-F238E27FC236}">
                <a16:creationId xmlns:a16="http://schemas.microsoft.com/office/drawing/2014/main" id="{9BE779F3-53B7-61BC-C130-6BF422EFC5F1}"/>
              </a:ext>
            </a:extLst>
          </p:cNvPr>
          <p:cNvSpPr txBox="1"/>
          <p:nvPr/>
        </p:nvSpPr>
        <p:spPr>
          <a:xfrm>
            <a:off x="838200" y="4419731"/>
            <a:ext cx="9655206" cy="369332"/>
          </a:xfrm>
          <a:prstGeom prst="rect">
            <a:avLst/>
          </a:prstGeom>
          <a:noFill/>
        </p:spPr>
        <p:txBody>
          <a:bodyPr wrap="square">
            <a:spAutoFit/>
          </a:bodyPr>
          <a:lstStyle/>
          <a:p>
            <a:r>
              <a:rPr lang="en-US" dirty="0"/>
              <a:t>Esta </a:t>
            </a:r>
            <a:r>
              <a:rPr lang="en-US" dirty="0" err="1"/>
              <a:t>sugerencia</a:t>
            </a:r>
            <a:r>
              <a:rPr lang="en-US" dirty="0"/>
              <a:t> se </a:t>
            </a:r>
            <a:r>
              <a:rPr lang="en-US" dirty="0" err="1"/>
              <a:t>basa</a:t>
            </a:r>
            <a:r>
              <a:rPr lang="en-US" dirty="0"/>
              <a:t> </a:t>
            </a:r>
            <a:r>
              <a:rPr lang="en-US" dirty="0" err="1"/>
              <a:t>en</a:t>
            </a:r>
            <a:r>
              <a:rPr lang="en-US" dirty="0"/>
              <a:t> </a:t>
            </a:r>
            <a:r>
              <a:rPr lang="en-US" dirty="0" err="1"/>
              <a:t>patrones</a:t>
            </a:r>
            <a:r>
              <a:rPr lang="en-US" dirty="0"/>
              <a:t> </a:t>
            </a:r>
            <a:r>
              <a:rPr lang="en-US" dirty="0" err="1"/>
              <a:t>comunes</a:t>
            </a:r>
            <a:r>
              <a:rPr lang="en-US" dirty="0"/>
              <a:t> y </a:t>
            </a:r>
            <a:r>
              <a:rPr lang="en-US" dirty="0" err="1"/>
              <a:t>buenas</a:t>
            </a:r>
            <a:r>
              <a:rPr lang="en-US" dirty="0"/>
              <a:t> </a:t>
            </a:r>
            <a:r>
              <a:rPr lang="en-US" dirty="0" err="1"/>
              <a:t>prácticas</a:t>
            </a:r>
            <a:r>
              <a:rPr lang="en-US" dirty="0"/>
              <a:t> </a:t>
            </a:r>
            <a:r>
              <a:rPr lang="en-US" dirty="0" err="1"/>
              <a:t>observadas</a:t>
            </a:r>
            <a:r>
              <a:rPr lang="en-US" dirty="0"/>
              <a:t> </a:t>
            </a:r>
            <a:r>
              <a:rPr lang="en-US" dirty="0" err="1"/>
              <a:t>en</a:t>
            </a:r>
            <a:r>
              <a:rPr lang="en-US" dirty="0"/>
              <a:t> </a:t>
            </a:r>
            <a:r>
              <a:rPr lang="en-US" dirty="0" err="1"/>
              <a:t>el</a:t>
            </a:r>
            <a:r>
              <a:rPr lang="en-US" dirty="0"/>
              <a:t> </a:t>
            </a:r>
            <a:r>
              <a:rPr lang="en-US" dirty="0" err="1"/>
              <a:t>análisis</a:t>
            </a:r>
            <a:r>
              <a:rPr lang="en-US" dirty="0"/>
              <a:t> de </a:t>
            </a:r>
            <a:r>
              <a:rPr lang="en-US" dirty="0" err="1"/>
              <a:t>código</a:t>
            </a:r>
            <a:r>
              <a:rPr lang="en-US" dirty="0"/>
              <a:t>.</a:t>
            </a:r>
          </a:p>
        </p:txBody>
      </p:sp>
    </p:spTree>
    <p:extLst>
      <p:ext uri="{BB962C8B-B14F-4D97-AF65-F5344CB8AC3E}">
        <p14:creationId xmlns:p14="http://schemas.microsoft.com/office/powerpoint/2010/main" val="32350039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765698" y="1536510"/>
            <a:ext cx="10686496" cy="3541517"/>
          </a:xfrm>
        </p:spPr>
        <p:txBody>
          <a:bodyPr>
            <a:normAutofit/>
          </a:bodyPr>
          <a:lstStyle/>
          <a:p>
            <a:r>
              <a:rPr lang="es-ES">
                <a:effectLst/>
              </a:rPr>
              <a:t>Ejemplo 4: Análisis de Código con flake8</a:t>
            </a:r>
          </a:p>
          <a:p>
            <a:r>
              <a:rPr lang="es-ES">
                <a:effectLst/>
              </a:rPr>
              <a:t>flake8 es otra herramienta que ayuda a identificar errores, problemas de estilo, y malas prácticas. Su enfoque se centra en la inspección estática del código.</a:t>
            </a:r>
          </a:p>
          <a:p>
            <a:r>
              <a:rPr lang="es-ES">
                <a:effectLst/>
              </a:rPr>
              <a:t>Paso 1: Instalar flake8</a:t>
            </a:r>
          </a:p>
          <a:p>
            <a:endParaRPr lang="es-ES"/>
          </a:p>
          <a:p>
            <a:endParaRPr lang="en-US">
              <a:effectLst/>
            </a:endParaRPr>
          </a:p>
          <a:p>
            <a:r>
              <a:rPr lang="es-ES">
                <a:effectLst/>
              </a:rPr>
              <a:t>Paso 2: Analizar Código</a:t>
            </a:r>
          </a:p>
          <a:p>
            <a:r>
              <a:rPr lang="es-ES">
                <a:effectLst/>
              </a:rPr>
              <a:t>Ejecutar flake8 en un archivo:</a:t>
            </a:r>
            <a:endParaRPr lang="en-US" dirty="0">
              <a:effectLst/>
            </a:endParaRPr>
          </a:p>
        </p:txBody>
      </p:sp>
      <p:pic>
        <p:nvPicPr>
          <p:cNvPr id="6" name="Picture 5">
            <a:extLst>
              <a:ext uri="{FF2B5EF4-FFF2-40B4-BE49-F238E27FC236}">
                <a16:creationId xmlns:a16="http://schemas.microsoft.com/office/drawing/2014/main" id="{D107B6BC-26E1-859C-792E-8FD0C1D747AA}"/>
              </a:ext>
            </a:extLst>
          </p:cNvPr>
          <p:cNvPicPr>
            <a:picLocks noChangeAspect="1"/>
          </p:cNvPicPr>
          <p:nvPr/>
        </p:nvPicPr>
        <p:blipFill>
          <a:blip r:embed="rId2"/>
          <a:stretch>
            <a:fillRect/>
          </a:stretch>
        </p:blipFill>
        <p:spPr>
          <a:xfrm>
            <a:off x="838200" y="2895600"/>
            <a:ext cx="2019300" cy="533400"/>
          </a:xfrm>
          <a:prstGeom prst="rect">
            <a:avLst/>
          </a:prstGeom>
        </p:spPr>
      </p:pic>
      <p:pic>
        <p:nvPicPr>
          <p:cNvPr id="9" name="Picture 8">
            <a:extLst>
              <a:ext uri="{FF2B5EF4-FFF2-40B4-BE49-F238E27FC236}">
                <a16:creationId xmlns:a16="http://schemas.microsoft.com/office/drawing/2014/main" id="{5C4BCF2A-5F46-019B-9ED6-3A79EA45F78C}"/>
              </a:ext>
            </a:extLst>
          </p:cNvPr>
          <p:cNvPicPr>
            <a:picLocks noChangeAspect="1"/>
          </p:cNvPicPr>
          <p:nvPr/>
        </p:nvPicPr>
        <p:blipFill>
          <a:blip r:embed="rId3"/>
          <a:stretch>
            <a:fillRect/>
          </a:stretch>
        </p:blipFill>
        <p:spPr>
          <a:xfrm>
            <a:off x="838200" y="4460381"/>
            <a:ext cx="1790700" cy="476250"/>
          </a:xfrm>
          <a:prstGeom prst="rect">
            <a:avLst/>
          </a:prstGeom>
        </p:spPr>
      </p:pic>
      <p:sp>
        <p:nvSpPr>
          <p:cNvPr id="12" name="TextBox 11">
            <a:extLst>
              <a:ext uri="{FF2B5EF4-FFF2-40B4-BE49-F238E27FC236}">
                <a16:creationId xmlns:a16="http://schemas.microsoft.com/office/drawing/2014/main" id="{F0AA8976-1A80-B8F0-2F65-38F475FC3D56}"/>
              </a:ext>
            </a:extLst>
          </p:cNvPr>
          <p:cNvSpPr txBox="1"/>
          <p:nvPr/>
        </p:nvSpPr>
        <p:spPr>
          <a:xfrm>
            <a:off x="765698" y="5080266"/>
            <a:ext cx="10464554" cy="646331"/>
          </a:xfrm>
          <a:prstGeom prst="rect">
            <a:avLst/>
          </a:prstGeom>
          <a:noFill/>
        </p:spPr>
        <p:txBody>
          <a:bodyPr wrap="square">
            <a:spAutoFit/>
          </a:bodyPr>
          <a:lstStyle/>
          <a:p>
            <a:r>
              <a:rPr lang="es-ES" dirty="0"/>
              <a:t>Este comando resaltará problemas como variables no utilizadas, errores de sintaxis, y otros problemas que pueden afectar el código.</a:t>
            </a:r>
            <a:endParaRPr lang="en-US" dirty="0"/>
          </a:p>
        </p:txBody>
      </p:sp>
    </p:spTree>
    <p:extLst>
      <p:ext uri="{BB962C8B-B14F-4D97-AF65-F5344CB8AC3E}">
        <p14:creationId xmlns:p14="http://schemas.microsoft.com/office/powerpoint/2010/main" val="29173003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287263"/>
            <a:ext cx="10748059" cy="4789648"/>
          </a:xfrm>
        </p:spPr>
        <p:txBody>
          <a:bodyPr>
            <a:normAutofit/>
          </a:bodyPr>
          <a:lstStyle/>
          <a:p>
            <a:pPr>
              <a:lnSpc>
                <a:spcPct val="107000"/>
              </a:lnSpc>
              <a:spcBef>
                <a:spcPts val="200"/>
              </a:spcBef>
            </a:pPr>
            <a:r>
              <a:rPr lang="es-ES" dirty="0">
                <a:effectLst/>
              </a:rPr>
              <a:t>Resumen</a:t>
            </a:r>
          </a:p>
          <a:p>
            <a:pPr>
              <a:lnSpc>
                <a:spcPct val="107000"/>
              </a:lnSpc>
              <a:spcBef>
                <a:spcPts val="200"/>
              </a:spcBef>
            </a:pPr>
            <a:r>
              <a:rPr lang="es-ES" dirty="0">
                <a:effectLst/>
              </a:rPr>
              <a:t>Las herramientas y asistentes de programación basados en IA mejoran el flujo de trabajo al proporcionar:</a:t>
            </a:r>
          </a:p>
          <a:p>
            <a:pPr>
              <a:lnSpc>
                <a:spcPct val="107000"/>
              </a:lnSpc>
              <a:spcBef>
                <a:spcPts val="200"/>
              </a:spcBef>
            </a:pPr>
            <a:endParaRPr lang="es-ES" dirty="0">
              <a:effectLst/>
            </a:endParaRPr>
          </a:p>
          <a:p>
            <a:pPr>
              <a:lnSpc>
                <a:spcPct val="107000"/>
              </a:lnSpc>
              <a:spcBef>
                <a:spcPts val="200"/>
              </a:spcBef>
            </a:pPr>
            <a:r>
              <a:rPr lang="es-ES" dirty="0">
                <a:effectLst/>
              </a:rPr>
              <a:t>Sugerencias de código: Asistentes como GitHub </a:t>
            </a:r>
            <a:r>
              <a:rPr lang="es-ES" dirty="0" err="1">
                <a:effectLst/>
              </a:rPr>
              <a:t>Copilot</a:t>
            </a:r>
            <a:r>
              <a:rPr lang="es-ES" dirty="0">
                <a:effectLst/>
              </a:rPr>
              <a:t> analizan el contexto del código para recomendar líneas completas, estructuras de control, y correcciones.</a:t>
            </a:r>
          </a:p>
          <a:p>
            <a:pPr>
              <a:lnSpc>
                <a:spcPct val="107000"/>
              </a:lnSpc>
              <a:spcBef>
                <a:spcPts val="200"/>
              </a:spcBef>
            </a:pPr>
            <a:r>
              <a:rPr lang="es-ES" dirty="0">
                <a:effectLst/>
              </a:rPr>
              <a:t>Detección de problemas: Herramientas como </a:t>
            </a:r>
            <a:r>
              <a:rPr lang="es-ES" dirty="0" err="1">
                <a:effectLst/>
              </a:rPr>
              <a:t>pyright</a:t>
            </a:r>
            <a:r>
              <a:rPr lang="es-ES" dirty="0">
                <a:effectLst/>
              </a:rPr>
              <a:t>, flake8, y asistentes basados en IA pueden identificar errores antes de la ejecución.</a:t>
            </a:r>
          </a:p>
          <a:p>
            <a:pPr>
              <a:lnSpc>
                <a:spcPct val="107000"/>
              </a:lnSpc>
              <a:spcBef>
                <a:spcPts val="200"/>
              </a:spcBef>
            </a:pPr>
            <a:r>
              <a:rPr lang="es-ES" dirty="0">
                <a:effectLst/>
              </a:rPr>
              <a:t>Refactorización automática: autopep8 y otros formateadores ajustan el código para hacerlo más legible y eficiente.</a:t>
            </a:r>
          </a:p>
          <a:p>
            <a:pPr>
              <a:lnSpc>
                <a:spcPct val="107000"/>
              </a:lnSpc>
              <a:spcBef>
                <a:spcPts val="200"/>
              </a:spcBef>
            </a:pPr>
            <a:r>
              <a:rPr lang="es-ES" dirty="0">
                <a:effectLst/>
              </a:rPr>
              <a:t>Estas herramientas pueden integrarse en entornos de desarrollo como Visual Studio </a:t>
            </a:r>
            <a:r>
              <a:rPr lang="es-ES" dirty="0" err="1">
                <a:effectLst/>
              </a:rPr>
              <a:t>Code</a:t>
            </a:r>
            <a:r>
              <a:rPr lang="es-ES" dirty="0">
                <a:effectLst/>
              </a:rPr>
              <a:t> y </a:t>
            </a:r>
            <a:r>
              <a:rPr lang="es-ES" dirty="0" err="1">
                <a:effectLst/>
              </a:rPr>
              <a:t>PyCharm</a:t>
            </a:r>
            <a:r>
              <a:rPr lang="es-ES">
                <a:effectLst/>
              </a:rPr>
              <a:t> para facilitar la escritura de código limpio, eficiente, y libre de errores.</a:t>
            </a:r>
            <a:endParaRPr lang="en-US" dirty="0">
              <a:effectLst/>
            </a:endParaRPr>
          </a:p>
        </p:txBody>
      </p:sp>
    </p:spTree>
    <p:extLst>
      <p:ext uri="{BB962C8B-B14F-4D97-AF65-F5344CB8AC3E}">
        <p14:creationId xmlns:p14="http://schemas.microsoft.com/office/powerpoint/2010/main" val="52553128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u="sng" dirty="0">
                <a:effectLst/>
                <a:latin typeface="Times New Roman" panose="02020603050405020304" pitchFamily="18" charset="0"/>
                <a:ea typeface="Times New Roman" panose="02020603050405020304" pitchFamily="18" charset="0"/>
              </a:rPr>
              <a:t>Generación de Código Basada en IA</a:t>
            </a:r>
            <a:endParaRPr lang="en-US" sz="1800" b="1" u="sng"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La IA también puede generar automáticamente código optimizado para tareas específicas, reduciendo la necesidad de escribir código manualmente y asegurando una eficiencia óptima.</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Generación de Algoritmos</a:t>
            </a:r>
            <a:r>
              <a:rPr lang="es-AR" sz="1800" dirty="0">
                <a:effectLst/>
                <a:latin typeface="Times New Roman" panose="02020603050405020304" pitchFamily="18" charset="0"/>
                <a:ea typeface="Times New Roman" panose="02020603050405020304" pitchFamily="18" charset="0"/>
              </a:rPr>
              <a:t>: Utilizando técnicas como el aprendizaje automático, la IA puede generar algoritmos optimizados para resolver problemas específicos, adaptando la solución a los requisitos de rendimiento y uso de recursos.</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err="1">
                <a:effectLst/>
                <a:latin typeface="Times New Roman" panose="02020603050405020304" pitchFamily="18" charset="0"/>
                <a:ea typeface="Times New Roman" panose="02020603050405020304" pitchFamily="18" charset="0"/>
              </a:rPr>
              <a:t>Code</a:t>
            </a:r>
            <a:r>
              <a:rPr lang="es-AR" sz="1800" b="1" dirty="0">
                <a:effectLst/>
                <a:latin typeface="Times New Roman" panose="02020603050405020304" pitchFamily="18" charset="0"/>
                <a:ea typeface="Times New Roman" panose="02020603050405020304" pitchFamily="18" charset="0"/>
              </a:rPr>
              <a:t> </a:t>
            </a:r>
            <a:r>
              <a:rPr lang="es-AR" sz="1800" b="1" dirty="0" err="1">
                <a:effectLst/>
                <a:latin typeface="Times New Roman" panose="02020603050405020304" pitchFamily="18" charset="0"/>
                <a:ea typeface="Times New Roman" panose="02020603050405020304" pitchFamily="18" charset="0"/>
              </a:rPr>
              <a:t>Completion</a:t>
            </a:r>
            <a:r>
              <a:rPr lang="es-AR" sz="1800" b="1" dirty="0">
                <a:effectLst/>
                <a:latin typeface="Times New Roman" panose="02020603050405020304" pitchFamily="18" charset="0"/>
                <a:ea typeface="Times New Roman" panose="02020603050405020304" pitchFamily="18" charset="0"/>
              </a:rPr>
              <a:t> Inteligente</a:t>
            </a:r>
            <a:r>
              <a:rPr lang="es-AR" sz="1800" dirty="0">
                <a:effectLst/>
                <a:latin typeface="Times New Roman" panose="02020603050405020304" pitchFamily="18" charset="0"/>
                <a:ea typeface="Times New Roman" panose="02020603050405020304" pitchFamily="18" charset="0"/>
              </a:rPr>
              <a:t>: Más allá de simples autocompletados, las herramientas basadas en IA pueden predecir y generar fragmentos de código completos, optimizados para la tarea en cuestión.</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63430175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ES" sz="1800" b="1" dirty="0">
                <a:effectLst/>
                <a:latin typeface="Times New Roman" panose="02020603050405020304" pitchFamily="18" charset="0"/>
                <a:ea typeface="Times New Roman" panose="02020603050405020304" pitchFamily="18" charset="0"/>
              </a:rPr>
              <a:t>1. Generación de Algoritmos Usando IA</a:t>
            </a:r>
          </a:p>
          <a:p>
            <a:r>
              <a:rPr lang="es-ES" sz="1800" dirty="0">
                <a:effectLst/>
                <a:latin typeface="Times New Roman" panose="02020603050405020304" pitchFamily="18" charset="0"/>
                <a:ea typeface="Times New Roman" panose="02020603050405020304" pitchFamily="18" charset="0"/>
              </a:rPr>
              <a:t>Las herramientas de generación de algoritmos con IA suelen basarse en grandes modelos de lenguaje entrenados en repositorios de código, como </a:t>
            </a:r>
            <a:r>
              <a:rPr lang="es-ES" sz="1800" dirty="0" err="1">
                <a:effectLst/>
                <a:latin typeface="Times New Roman" panose="02020603050405020304" pitchFamily="18" charset="0"/>
                <a:ea typeface="Times New Roman" panose="02020603050405020304" pitchFamily="18" charset="0"/>
              </a:rPr>
              <a:t>OpenAI</a:t>
            </a:r>
            <a:r>
              <a:rPr lang="es-ES" sz="1800" dirty="0">
                <a:effectLst/>
                <a:latin typeface="Times New Roman" panose="02020603050405020304" pitchFamily="18" charset="0"/>
                <a:ea typeface="Times New Roman" panose="02020603050405020304" pitchFamily="18" charset="0"/>
              </a:rPr>
              <a:t> Codex. Un caso práctico sería usar una herramienta como </a:t>
            </a:r>
            <a:r>
              <a:rPr lang="es-ES" sz="1800" dirty="0" err="1">
                <a:effectLst/>
                <a:latin typeface="Times New Roman" panose="02020603050405020304" pitchFamily="18" charset="0"/>
                <a:ea typeface="Times New Roman" panose="02020603050405020304" pitchFamily="18" charset="0"/>
              </a:rPr>
              <a:t>openai</a:t>
            </a:r>
            <a:r>
              <a:rPr lang="es-ES" sz="1800" dirty="0">
                <a:effectLst/>
                <a:latin typeface="Times New Roman" panose="02020603050405020304" pitchFamily="18" charset="0"/>
                <a:ea typeface="Times New Roman" panose="02020603050405020304" pitchFamily="18" charset="0"/>
              </a:rPr>
              <a:t> para generar código que resuelva problemas específicos.</a:t>
            </a:r>
          </a:p>
          <a:p>
            <a:r>
              <a:rPr lang="es-ES" sz="1800" dirty="0">
                <a:effectLst/>
                <a:latin typeface="Times New Roman" panose="02020603050405020304" pitchFamily="18" charset="0"/>
                <a:ea typeface="Times New Roman" panose="02020603050405020304" pitchFamily="18" charset="0"/>
              </a:rPr>
              <a:t>Ejemplo: Generación de un Algoritmo con </a:t>
            </a:r>
            <a:r>
              <a:rPr lang="es-ES" sz="1800" dirty="0" err="1">
                <a:effectLst/>
                <a:latin typeface="Times New Roman" panose="02020603050405020304" pitchFamily="18" charset="0"/>
                <a:ea typeface="Times New Roman" panose="02020603050405020304" pitchFamily="18" charset="0"/>
              </a:rPr>
              <a:t>OpenAI</a:t>
            </a:r>
            <a:r>
              <a:rPr lang="es-ES" sz="1800" dirty="0">
                <a:effectLst/>
                <a:latin typeface="Times New Roman" panose="02020603050405020304" pitchFamily="18" charset="0"/>
                <a:ea typeface="Times New Roman" panose="02020603050405020304" pitchFamily="18" charset="0"/>
              </a:rPr>
              <a:t> Codex</a:t>
            </a:r>
          </a:p>
          <a:p>
            <a:r>
              <a:rPr lang="es-ES" sz="1800" dirty="0">
                <a:effectLst/>
                <a:latin typeface="Times New Roman" panose="02020603050405020304" pitchFamily="18" charset="0"/>
                <a:ea typeface="Times New Roman" panose="02020603050405020304" pitchFamily="18" charset="0"/>
              </a:rPr>
              <a:t>Para este ejemplo, supongamos que queremos generar código para encontrar el máximo común divisor (MCD) de dos números.</a:t>
            </a:r>
          </a:p>
          <a:p>
            <a:r>
              <a:rPr lang="en-US" dirty="0">
                <a:effectLst/>
              </a:rPr>
              <a:t>Código para </a:t>
            </a:r>
            <a:r>
              <a:rPr lang="en-US" dirty="0" err="1">
                <a:effectLst/>
              </a:rPr>
              <a:t>interactuar</a:t>
            </a:r>
            <a:r>
              <a:rPr lang="en-US" dirty="0">
                <a:effectLst/>
              </a:rPr>
              <a:t> con Codex </a:t>
            </a:r>
            <a:r>
              <a:rPr lang="en-US" dirty="0" err="1">
                <a:effectLst/>
              </a:rPr>
              <a:t>usando</a:t>
            </a:r>
            <a:r>
              <a:rPr lang="en-US" dirty="0">
                <a:effectLst/>
              </a:rPr>
              <a:t> la API de OpenAI:</a:t>
            </a:r>
            <a:endParaRPr lang="es-ES" dirty="0">
              <a:latin typeface="Times New Roman" panose="02020603050405020304" pitchFamily="18" charset="0"/>
            </a:endParaRPr>
          </a:p>
          <a:p>
            <a:endParaRPr lang="en-US" dirty="0">
              <a:effectLst/>
            </a:endParaRPr>
          </a:p>
        </p:txBody>
      </p:sp>
    </p:spTree>
    <p:extLst>
      <p:ext uri="{BB962C8B-B14F-4D97-AF65-F5344CB8AC3E}">
        <p14:creationId xmlns:p14="http://schemas.microsoft.com/office/powerpoint/2010/main" val="12684107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fontScale="85000" lnSpcReduction="20000"/>
          </a:bodyPr>
          <a:lstStyle/>
          <a:p>
            <a:r>
              <a:rPr lang="es-ES" sz="1800" b="1" dirty="0" err="1">
                <a:effectLst/>
                <a:latin typeface="Times New Roman" panose="02020603050405020304" pitchFamily="18" charset="0"/>
                <a:ea typeface="Times New Roman" panose="02020603050405020304" pitchFamily="18" charset="0"/>
              </a:rPr>
              <a:t>import</a:t>
            </a:r>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openai</a:t>
            </a:r>
            <a:endParaRPr lang="es-ES" sz="1800" b="1" dirty="0">
              <a:effectLst/>
              <a:latin typeface="Times New Roman" panose="02020603050405020304" pitchFamily="18" charset="0"/>
              <a:ea typeface="Times New Roman" panose="02020603050405020304" pitchFamily="18" charset="0"/>
            </a:endParaRPr>
          </a:p>
          <a:p>
            <a:r>
              <a:rPr lang="es-ES" sz="1800" b="1" dirty="0">
                <a:effectLst/>
                <a:latin typeface="Times New Roman" panose="02020603050405020304" pitchFamily="18" charset="0"/>
                <a:ea typeface="Times New Roman" panose="02020603050405020304" pitchFamily="18" charset="0"/>
              </a:rPr>
              <a:t># Configuración de la API (reemplaza 'YOUR_API_KEY' con tu clave de API de </a:t>
            </a:r>
            <a:r>
              <a:rPr lang="es-ES" sz="1800" b="1" dirty="0" err="1">
                <a:effectLst/>
                <a:latin typeface="Times New Roman" panose="02020603050405020304" pitchFamily="18" charset="0"/>
                <a:ea typeface="Times New Roman" panose="02020603050405020304" pitchFamily="18" charset="0"/>
              </a:rPr>
              <a:t>OpenAI</a:t>
            </a:r>
            <a:r>
              <a:rPr lang="es-ES" sz="1800" b="1" dirty="0">
                <a:effectLst/>
                <a:latin typeface="Times New Roman" panose="02020603050405020304" pitchFamily="18" charset="0"/>
                <a:ea typeface="Times New Roman" panose="02020603050405020304" pitchFamily="18" charset="0"/>
              </a:rPr>
              <a:t>)</a:t>
            </a:r>
          </a:p>
          <a:p>
            <a:r>
              <a:rPr lang="es-ES" sz="1800" b="1" dirty="0" err="1">
                <a:effectLst/>
                <a:latin typeface="Times New Roman" panose="02020603050405020304" pitchFamily="18" charset="0"/>
                <a:ea typeface="Times New Roman" panose="02020603050405020304" pitchFamily="18" charset="0"/>
              </a:rPr>
              <a:t>openai.api_key</a:t>
            </a:r>
            <a:r>
              <a:rPr lang="es-ES" sz="1800" b="1" dirty="0">
                <a:effectLst/>
                <a:latin typeface="Times New Roman" panose="02020603050405020304" pitchFamily="18" charset="0"/>
                <a:ea typeface="Times New Roman" panose="02020603050405020304" pitchFamily="18" charset="0"/>
              </a:rPr>
              <a:t> = 'YOUR_API_KEY'</a:t>
            </a:r>
          </a:p>
          <a:p>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Prompt</a:t>
            </a:r>
            <a:r>
              <a:rPr lang="es-ES" sz="1800" b="1" dirty="0">
                <a:effectLst/>
                <a:latin typeface="Times New Roman" panose="02020603050405020304" pitchFamily="18" charset="0"/>
                <a:ea typeface="Times New Roman" panose="02020603050405020304" pitchFamily="18" charset="0"/>
              </a:rPr>
              <a:t> para Codex</a:t>
            </a:r>
          </a:p>
          <a:p>
            <a:r>
              <a:rPr lang="es-ES" sz="1800" b="1" dirty="0" err="1">
                <a:effectLst/>
                <a:latin typeface="Times New Roman" panose="02020603050405020304" pitchFamily="18" charset="0"/>
                <a:ea typeface="Times New Roman" panose="02020603050405020304" pitchFamily="18" charset="0"/>
              </a:rPr>
              <a:t>prompt</a:t>
            </a:r>
            <a:r>
              <a:rPr lang="es-ES" sz="1800" b="1" dirty="0">
                <a:effectLst/>
                <a:latin typeface="Times New Roman" panose="02020603050405020304" pitchFamily="18" charset="0"/>
                <a:ea typeface="Times New Roman" panose="02020603050405020304" pitchFamily="18" charset="0"/>
              </a:rPr>
              <a:t> = """</a:t>
            </a:r>
          </a:p>
          <a:p>
            <a:r>
              <a:rPr lang="es-ES" sz="1800" b="1" dirty="0">
                <a:effectLst/>
                <a:latin typeface="Times New Roman" panose="02020603050405020304" pitchFamily="18" charset="0"/>
                <a:ea typeface="Times New Roman" panose="02020603050405020304" pitchFamily="18" charset="0"/>
              </a:rPr>
              <a:t>Escribe una función en Python que encuentre el máximo común divisor (MCD) de dos números.</a:t>
            </a:r>
          </a:p>
          <a:p>
            <a:r>
              <a:rPr lang="es-ES" sz="1800" b="1" dirty="0">
                <a:effectLst/>
                <a:latin typeface="Times New Roman" panose="02020603050405020304" pitchFamily="18" charset="0"/>
                <a:ea typeface="Times New Roman" panose="02020603050405020304" pitchFamily="18" charset="0"/>
              </a:rPr>
              <a:t>"""</a:t>
            </a:r>
          </a:p>
          <a:p>
            <a:r>
              <a:rPr lang="es-ES" sz="1800" b="1" dirty="0">
                <a:effectLst/>
                <a:latin typeface="Times New Roman" panose="02020603050405020304" pitchFamily="18" charset="0"/>
                <a:ea typeface="Times New Roman" panose="02020603050405020304" pitchFamily="18" charset="0"/>
              </a:rPr>
              <a:t># Solicitar a Codex la generación de código</a:t>
            </a:r>
          </a:p>
          <a:p>
            <a:r>
              <a:rPr lang="es-ES" sz="1800" b="1" dirty="0">
                <a:effectLst/>
                <a:latin typeface="Times New Roman" panose="02020603050405020304" pitchFamily="18" charset="0"/>
                <a:ea typeface="Times New Roman" panose="02020603050405020304" pitchFamily="18" charset="0"/>
              </a:rPr>
              <a:t>response = </a:t>
            </a:r>
            <a:r>
              <a:rPr lang="es-ES" sz="1800" b="1" dirty="0" err="1">
                <a:effectLst/>
                <a:latin typeface="Times New Roman" panose="02020603050405020304" pitchFamily="18" charset="0"/>
                <a:ea typeface="Times New Roman" panose="02020603050405020304" pitchFamily="18" charset="0"/>
              </a:rPr>
              <a:t>openai.Completion.create</a:t>
            </a:r>
            <a:r>
              <a:rPr lang="es-ES" sz="1800" b="1" dirty="0">
                <a:effectLst/>
                <a:latin typeface="Times New Roman" panose="02020603050405020304" pitchFamily="18" charset="0"/>
                <a:ea typeface="Times New Roman" panose="02020603050405020304" pitchFamily="18" charset="0"/>
              </a:rPr>
              <a:t>(</a:t>
            </a:r>
          </a:p>
          <a:p>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engine</a:t>
            </a:r>
            <a:r>
              <a:rPr lang="es-ES" sz="1800" b="1" dirty="0">
                <a:effectLst/>
                <a:latin typeface="Times New Roman" panose="02020603050405020304" pitchFamily="18" charset="0"/>
                <a:ea typeface="Times New Roman" panose="02020603050405020304" pitchFamily="18" charset="0"/>
              </a:rPr>
              <a:t>="code-davinci-002",</a:t>
            </a:r>
          </a:p>
          <a:p>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prompt</a:t>
            </a:r>
            <a:r>
              <a:rPr lang="es-ES" sz="1800" b="1" dirty="0">
                <a:effectLst/>
                <a:latin typeface="Times New Roman" panose="02020603050405020304" pitchFamily="18" charset="0"/>
                <a:ea typeface="Times New Roman" panose="02020603050405020304" pitchFamily="18" charset="0"/>
              </a:rPr>
              <a:t>=</a:t>
            </a:r>
            <a:r>
              <a:rPr lang="es-ES" sz="1800" b="1" dirty="0" err="1">
                <a:effectLst/>
                <a:latin typeface="Times New Roman" panose="02020603050405020304" pitchFamily="18" charset="0"/>
                <a:ea typeface="Times New Roman" panose="02020603050405020304" pitchFamily="18" charset="0"/>
              </a:rPr>
              <a:t>prompt</a:t>
            </a:r>
            <a:r>
              <a:rPr lang="es-ES" sz="1800" b="1" dirty="0">
                <a:effectLst/>
                <a:latin typeface="Times New Roman" panose="02020603050405020304" pitchFamily="18" charset="0"/>
                <a:ea typeface="Times New Roman" panose="02020603050405020304" pitchFamily="18" charset="0"/>
              </a:rPr>
              <a:t>,</a:t>
            </a:r>
          </a:p>
          <a:p>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max_tokens</a:t>
            </a:r>
            <a:r>
              <a:rPr lang="es-ES" sz="1800" b="1" dirty="0">
                <a:effectLst/>
                <a:latin typeface="Times New Roman" panose="02020603050405020304" pitchFamily="18" charset="0"/>
                <a:ea typeface="Times New Roman" panose="02020603050405020304" pitchFamily="18" charset="0"/>
              </a:rPr>
              <a:t>=100,</a:t>
            </a:r>
          </a:p>
          <a:p>
            <a:r>
              <a:rPr lang="es-ES" sz="1800" b="1" dirty="0">
                <a:effectLst/>
                <a:latin typeface="Times New Roman" panose="02020603050405020304" pitchFamily="18" charset="0"/>
                <a:ea typeface="Times New Roman" panose="02020603050405020304" pitchFamily="18" charset="0"/>
              </a:rPr>
              <a:t>    </a:t>
            </a:r>
            <a:r>
              <a:rPr lang="es-ES" sz="1800" b="1" dirty="0" err="1">
                <a:effectLst/>
                <a:latin typeface="Times New Roman" panose="02020603050405020304" pitchFamily="18" charset="0"/>
                <a:ea typeface="Times New Roman" panose="02020603050405020304" pitchFamily="18" charset="0"/>
              </a:rPr>
              <a:t>temperature</a:t>
            </a:r>
            <a:r>
              <a:rPr lang="es-ES" sz="1800" b="1" dirty="0">
                <a:effectLst/>
                <a:latin typeface="Times New Roman" panose="02020603050405020304" pitchFamily="18" charset="0"/>
                <a:ea typeface="Times New Roman" panose="02020603050405020304" pitchFamily="18" charset="0"/>
              </a:rPr>
              <a:t>=0.5,</a:t>
            </a:r>
          </a:p>
          <a:p>
            <a:r>
              <a:rPr lang="es-ES" sz="1800" b="1" dirty="0">
                <a:effectLst/>
                <a:latin typeface="Times New Roman" panose="02020603050405020304" pitchFamily="18" charset="0"/>
                <a:ea typeface="Times New Roman" panose="02020603050405020304" pitchFamily="18" charset="0"/>
              </a:rPr>
              <a:t>)</a:t>
            </a:r>
          </a:p>
          <a:p>
            <a:r>
              <a:rPr lang="es-ES" sz="1800" b="1" dirty="0">
                <a:effectLst/>
                <a:latin typeface="Times New Roman" panose="02020603050405020304" pitchFamily="18" charset="0"/>
                <a:ea typeface="Times New Roman" panose="02020603050405020304" pitchFamily="18" charset="0"/>
              </a:rPr>
              <a:t># Imprimir el código generado</a:t>
            </a:r>
          </a:p>
          <a:p>
            <a:r>
              <a:rPr lang="es-ES" sz="1800" b="1" dirty="0" err="1">
                <a:effectLst/>
                <a:latin typeface="Times New Roman" panose="02020603050405020304" pitchFamily="18" charset="0"/>
                <a:ea typeface="Times New Roman" panose="02020603050405020304" pitchFamily="18" charset="0"/>
              </a:rPr>
              <a:t>print</a:t>
            </a:r>
            <a:r>
              <a:rPr lang="es-ES" sz="1800" b="1" dirty="0">
                <a:effectLst/>
                <a:latin typeface="Times New Roman" panose="02020603050405020304" pitchFamily="18" charset="0"/>
                <a:ea typeface="Times New Roman" panose="02020603050405020304" pitchFamily="18" charset="0"/>
              </a:rPr>
              <a:t>(</a:t>
            </a:r>
            <a:r>
              <a:rPr lang="es-ES" sz="1800" b="1" dirty="0" err="1">
                <a:effectLst/>
                <a:latin typeface="Times New Roman" panose="02020603050405020304" pitchFamily="18" charset="0"/>
                <a:ea typeface="Times New Roman" panose="02020603050405020304" pitchFamily="18" charset="0"/>
              </a:rPr>
              <a:t>response.choices</a:t>
            </a:r>
            <a:r>
              <a:rPr lang="es-ES" sz="1800" b="1" dirty="0">
                <a:effectLst/>
                <a:latin typeface="Times New Roman" panose="02020603050405020304" pitchFamily="18" charset="0"/>
                <a:ea typeface="Times New Roman" panose="02020603050405020304" pitchFamily="18" charset="0"/>
              </a:rPr>
              <a:t>[0].</a:t>
            </a:r>
            <a:r>
              <a:rPr lang="es-ES" sz="1800" b="1" dirty="0" err="1">
                <a:effectLst/>
                <a:latin typeface="Times New Roman" panose="02020603050405020304" pitchFamily="18" charset="0"/>
                <a:ea typeface="Times New Roman" panose="02020603050405020304" pitchFamily="18" charset="0"/>
              </a:rPr>
              <a:t>text.strip</a:t>
            </a:r>
            <a:r>
              <a:rPr lang="es-ES" sz="1800" b="1" dirty="0">
                <a:effectLst/>
                <a:latin typeface="Times New Roman" panose="02020603050405020304" pitchFamily="18" charset="0"/>
                <a:ea typeface="Times New Roman" panose="02020603050405020304" pitchFamily="18" charset="0"/>
              </a:rPr>
              <a:t>())</a:t>
            </a:r>
            <a:endParaRPr lang="en-US" dirty="0">
              <a:effectLst/>
            </a:endParaRPr>
          </a:p>
        </p:txBody>
      </p:sp>
    </p:spTree>
    <p:extLst>
      <p:ext uri="{BB962C8B-B14F-4D97-AF65-F5344CB8AC3E}">
        <p14:creationId xmlns:p14="http://schemas.microsoft.com/office/powerpoint/2010/main" val="28191856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endParaRPr lang="es-AR" dirty="0">
              <a:effectLst/>
            </a:endParaRPr>
          </a:p>
          <a:p>
            <a:endParaRPr lang="en-US" dirty="0"/>
          </a:p>
          <a:p>
            <a:endParaRPr lang="en-US" dirty="0">
              <a:effectLst/>
            </a:endParaRPr>
          </a:p>
          <a:p>
            <a:endParaRPr lang="en-US" dirty="0">
              <a:effectLst/>
            </a:endParaRPr>
          </a:p>
        </p:txBody>
      </p:sp>
      <p:pic>
        <p:nvPicPr>
          <p:cNvPr id="4" name="Picture 3">
            <a:extLst>
              <a:ext uri="{FF2B5EF4-FFF2-40B4-BE49-F238E27FC236}">
                <a16:creationId xmlns:a16="http://schemas.microsoft.com/office/drawing/2014/main" id="{2A7E5BE9-E7AF-E114-57A8-AC16A778C710}"/>
              </a:ext>
            </a:extLst>
          </p:cNvPr>
          <p:cNvPicPr>
            <a:picLocks noChangeAspect="1"/>
          </p:cNvPicPr>
          <p:nvPr/>
        </p:nvPicPr>
        <p:blipFill>
          <a:blip r:embed="rId2"/>
          <a:stretch>
            <a:fillRect/>
          </a:stretch>
        </p:blipFill>
        <p:spPr>
          <a:xfrm>
            <a:off x="1440823" y="2039331"/>
            <a:ext cx="2642080" cy="1395302"/>
          </a:xfrm>
          <a:prstGeom prst="rect">
            <a:avLst/>
          </a:prstGeom>
        </p:spPr>
      </p:pic>
      <p:sp>
        <p:nvSpPr>
          <p:cNvPr id="6" name="TextBox 5">
            <a:extLst>
              <a:ext uri="{FF2B5EF4-FFF2-40B4-BE49-F238E27FC236}">
                <a16:creationId xmlns:a16="http://schemas.microsoft.com/office/drawing/2014/main" id="{AD41D404-CB57-5324-1644-A923456A9C04}"/>
              </a:ext>
            </a:extLst>
          </p:cNvPr>
          <p:cNvSpPr txBox="1"/>
          <p:nvPr/>
        </p:nvSpPr>
        <p:spPr>
          <a:xfrm>
            <a:off x="1347677" y="1612137"/>
            <a:ext cx="6097772" cy="369332"/>
          </a:xfrm>
          <a:prstGeom prst="rect">
            <a:avLst/>
          </a:prstGeom>
          <a:noFill/>
        </p:spPr>
        <p:txBody>
          <a:bodyPr wrap="square">
            <a:spAutoFit/>
          </a:bodyPr>
          <a:lstStyle/>
          <a:p>
            <a:r>
              <a:rPr lang="es-ES" dirty="0"/>
              <a:t>Posible salida generada por Codex:</a:t>
            </a:r>
            <a:endParaRPr lang="en-US" dirty="0"/>
          </a:p>
        </p:txBody>
      </p:sp>
      <p:sp>
        <p:nvSpPr>
          <p:cNvPr id="8" name="TextBox 7">
            <a:extLst>
              <a:ext uri="{FF2B5EF4-FFF2-40B4-BE49-F238E27FC236}">
                <a16:creationId xmlns:a16="http://schemas.microsoft.com/office/drawing/2014/main" id="{CB97D7FA-A192-127C-C2DF-E16B2045E485}"/>
              </a:ext>
            </a:extLst>
          </p:cNvPr>
          <p:cNvSpPr txBox="1"/>
          <p:nvPr/>
        </p:nvSpPr>
        <p:spPr>
          <a:xfrm>
            <a:off x="1347676" y="3608559"/>
            <a:ext cx="9284881" cy="1754326"/>
          </a:xfrm>
          <a:prstGeom prst="rect">
            <a:avLst/>
          </a:prstGeom>
          <a:noFill/>
        </p:spPr>
        <p:txBody>
          <a:bodyPr wrap="square">
            <a:spAutoFit/>
          </a:bodyPr>
          <a:lstStyle/>
          <a:p>
            <a:r>
              <a:rPr lang="es-ES" b="1" dirty="0"/>
              <a:t>2. </a:t>
            </a:r>
            <a:r>
              <a:rPr lang="es-ES" b="1" dirty="0" err="1"/>
              <a:t>Code</a:t>
            </a:r>
            <a:r>
              <a:rPr lang="es-ES" b="1" dirty="0"/>
              <a:t> </a:t>
            </a:r>
            <a:r>
              <a:rPr lang="es-ES" b="1" dirty="0" err="1"/>
              <a:t>Completion</a:t>
            </a:r>
            <a:r>
              <a:rPr lang="es-ES" b="1" dirty="0"/>
              <a:t> Inteligente</a:t>
            </a:r>
          </a:p>
          <a:p>
            <a:r>
              <a:rPr lang="es-ES" dirty="0"/>
              <a:t>Las herramientas de autocompletado inteligente sugieren fragmentos de código mientras se escribe. Estas herramientas suelen integrarse en editores como Visual Studio </a:t>
            </a:r>
            <a:r>
              <a:rPr lang="es-ES" dirty="0" err="1"/>
              <a:t>Code</a:t>
            </a:r>
            <a:r>
              <a:rPr lang="es-ES" dirty="0"/>
              <a:t> y </a:t>
            </a:r>
            <a:r>
              <a:rPr lang="es-ES" dirty="0" err="1"/>
              <a:t>PyCharm</a:t>
            </a:r>
            <a:r>
              <a:rPr lang="es-ES" dirty="0"/>
              <a:t>.</a:t>
            </a:r>
          </a:p>
          <a:p>
            <a:r>
              <a:rPr lang="es-ES" b="1" dirty="0"/>
              <a:t>Ejemplo: Uso de GitHub </a:t>
            </a:r>
            <a:r>
              <a:rPr lang="es-ES" b="1" dirty="0" err="1"/>
              <a:t>Copilot</a:t>
            </a:r>
            <a:r>
              <a:rPr lang="es-ES" b="1" dirty="0"/>
              <a:t> para </a:t>
            </a:r>
            <a:r>
              <a:rPr lang="es-ES" b="1" dirty="0" err="1"/>
              <a:t>Code</a:t>
            </a:r>
            <a:r>
              <a:rPr lang="es-ES" b="1" dirty="0"/>
              <a:t> </a:t>
            </a:r>
            <a:r>
              <a:rPr lang="es-ES" b="1" dirty="0" err="1"/>
              <a:t>Completion</a:t>
            </a:r>
            <a:endParaRPr lang="es-ES" b="1" dirty="0"/>
          </a:p>
          <a:p>
            <a:r>
              <a:rPr lang="es-ES" dirty="0"/>
              <a:t>Cuando escribes el comienzo de una función o un fragmento de código, GitHub </a:t>
            </a:r>
            <a:r>
              <a:rPr lang="es-ES" dirty="0" err="1"/>
              <a:t>Copilot</a:t>
            </a:r>
            <a:r>
              <a:rPr lang="es-ES" dirty="0"/>
              <a:t> sugiere automáticamente cómo completar el código. Por ejemplo, al empezar a escribir:</a:t>
            </a:r>
          </a:p>
        </p:txBody>
      </p:sp>
    </p:spTree>
    <p:extLst>
      <p:ext uri="{BB962C8B-B14F-4D97-AF65-F5344CB8AC3E}">
        <p14:creationId xmlns:p14="http://schemas.microsoft.com/office/powerpoint/2010/main" val="111437012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endParaRPr lang="es-AR" dirty="0">
              <a:effectLst/>
            </a:endParaRPr>
          </a:p>
          <a:p>
            <a:endParaRPr lang="en-US" dirty="0"/>
          </a:p>
          <a:p>
            <a:endParaRPr lang="en-US" dirty="0">
              <a:effectLst/>
            </a:endParaRPr>
          </a:p>
          <a:p>
            <a:endParaRPr lang="en-US" dirty="0">
              <a:effectLst/>
            </a:endParaRPr>
          </a:p>
        </p:txBody>
      </p:sp>
      <p:pic>
        <p:nvPicPr>
          <p:cNvPr id="5" name="Picture 4">
            <a:extLst>
              <a:ext uri="{FF2B5EF4-FFF2-40B4-BE49-F238E27FC236}">
                <a16:creationId xmlns:a16="http://schemas.microsoft.com/office/drawing/2014/main" id="{E0A09CF0-C38B-39B2-D74B-690C60169F58}"/>
              </a:ext>
            </a:extLst>
          </p:cNvPr>
          <p:cNvPicPr>
            <a:picLocks noChangeAspect="1"/>
          </p:cNvPicPr>
          <p:nvPr/>
        </p:nvPicPr>
        <p:blipFill>
          <a:blip r:embed="rId2"/>
          <a:stretch>
            <a:fillRect/>
          </a:stretch>
        </p:blipFill>
        <p:spPr>
          <a:xfrm>
            <a:off x="1583584" y="1982527"/>
            <a:ext cx="2867469" cy="1266913"/>
          </a:xfrm>
          <a:prstGeom prst="rect">
            <a:avLst/>
          </a:prstGeom>
        </p:spPr>
      </p:pic>
      <p:sp>
        <p:nvSpPr>
          <p:cNvPr id="11" name="Rectangle 3">
            <a:extLst>
              <a:ext uri="{FF2B5EF4-FFF2-40B4-BE49-F238E27FC236}">
                <a16:creationId xmlns:a16="http://schemas.microsoft.com/office/drawing/2014/main" id="{A0D6B78B-35DA-86C5-E122-0C4233865D34}"/>
              </a:ext>
            </a:extLst>
          </p:cNvPr>
          <p:cNvSpPr>
            <a:spLocks noChangeArrowheads="1"/>
          </p:cNvSpPr>
          <p:nvPr/>
        </p:nvSpPr>
        <p:spPr bwMode="auto">
          <a:xfrm>
            <a:off x="1127052" y="35382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Copilot puede sugerir automáticamente el resto del algoritmo de ordenamiento rápido:</a:t>
            </a:r>
            <a:endParaRPr kumimoji="0" lang="en-US" altLang="en-US" sz="1000" b="0" i="0" u="none" strike="noStrike" cap="none" normalizeH="0" baseline="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2A2CC117-67B5-783B-0874-DE8188027827}"/>
              </a:ext>
            </a:extLst>
          </p:cNvPr>
          <p:cNvPicPr>
            <a:picLocks noChangeAspect="1"/>
          </p:cNvPicPr>
          <p:nvPr/>
        </p:nvPicPr>
        <p:blipFill>
          <a:blip r:embed="rId3"/>
          <a:stretch>
            <a:fillRect/>
          </a:stretch>
        </p:blipFill>
        <p:spPr>
          <a:xfrm>
            <a:off x="1467293" y="3995457"/>
            <a:ext cx="4029739" cy="1554738"/>
          </a:xfrm>
          <a:prstGeom prst="rect">
            <a:avLst/>
          </a:prstGeom>
        </p:spPr>
      </p:pic>
    </p:spTree>
    <p:extLst>
      <p:ext uri="{BB962C8B-B14F-4D97-AF65-F5344CB8AC3E}">
        <p14:creationId xmlns:p14="http://schemas.microsoft.com/office/powerpoint/2010/main" val="6774959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endParaRPr lang="es-AR" dirty="0">
              <a:effectLst/>
            </a:endParaRPr>
          </a:p>
          <a:p>
            <a:endParaRPr lang="en-US" dirty="0"/>
          </a:p>
          <a:p>
            <a:endParaRPr lang="en-US" dirty="0">
              <a:effectLst/>
            </a:endParaRPr>
          </a:p>
          <a:p>
            <a:endParaRPr lang="en-US" dirty="0">
              <a:effectLst/>
            </a:endParaRPr>
          </a:p>
        </p:txBody>
      </p:sp>
      <p:sp>
        <p:nvSpPr>
          <p:cNvPr id="4" name="TextBox 3">
            <a:extLst>
              <a:ext uri="{FF2B5EF4-FFF2-40B4-BE49-F238E27FC236}">
                <a16:creationId xmlns:a16="http://schemas.microsoft.com/office/drawing/2014/main" id="{0562A012-F1A7-4D87-180B-6689A006C8EC}"/>
              </a:ext>
            </a:extLst>
          </p:cNvPr>
          <p:cNvSpPr txBox="1"/>
          <p:nvPr/>
        </p:nvSpPr>
        <p:spPr>
          <a:xfrm>
            <a:off x="1225401" y="1575792"/>
            <a:ext cx="9991947" cy="1754326"/>
          </a:xfrm>
          <a:prstGeom prst="rect">
            <a:avLst/>
          </a:prstGeom>
          <a:noFill/>
        </p:spPr>
        <p:txBody>
          <a:bodyPr wrap="square">
            <a:spAutoFit/>
          </a:bodyPr>
          <a:lstStyle/>
          <a:p>
            <a:r>
              <a:rPr lang="es-ES" b="1" dirty="0"/>
              <a:t>Ejemplo de </a:t>
            </a:r>
            <a:r>
              <a:rPr lang="es-ES" b="1" dirty="0" err="1"/>
              <a:t>Code</a:t>
            </a:r>
            <a:r>
              <a:rPr lang="es-ES" b="1" dirty="0"/>
              <a:t> </a:t>
            </a:r>
            <a:r>
              <a:rPr lang="es-ES" b="1" dirty="0" err="1"/>
              <a:t>Completion</a:t>
            </a:r>
            <a:r>
              <a:rPr lang="es-ES" b="1" dirty="0"/>
              <a:t> Basado en Contexto</a:t>
            </a:r>
          </a:p>
          <a:p>
            <a:r>
              <a:rPr lang="es-ES" dirty="0"/>
              <a:t>Al trabajar con ciertas bibliotecas (como </a:t>
            </a:r>
            <a:r>
              <a:rPr lang="es-ES" dirty="0" err="1"/>
              <a:t>NumPy</a:t>
            </a:r>
            <a:r>
              <a:rPr lang="es-ES" dirty="0"/>
              <a:t>), una herramienta de autocompletado inteligente basada en IA puede sugerir el código adecuado según el contexto.</a:t>
            </a:r>
          </a:p>
          <a:p>
            <a:r>
              <a:rPr lang="es-ES" b="1" dirty="0"/>
              <a:t>Código con sugerencias en tiempo real:</a:t>
            </a:r>
          </a:p>
          <a:p>
            <a:r>
              <a:rPr lang="es-ES" dirty="0"/>
              <a:t>Si estás escribiendo un código para sumar elementos de un arreglo usando </a:t>
            </a:r>
            <a:r>
              <a:rPr lang="es-ES" dirty="0" err="1"/>
              <a:t>NumPy</a:t>
            </a:r>
            <a:r>
              <a:rPr lang="es-ES" dirty="0"/>
              <a:t>, </a:t>
            </a:r>
            <a:r>
              <a:rPr lang="es-ES" dirty="0" err="1"/>
              <a:t>Copilot</a:t>
            </a:r>
            <a:r>
              <a:rPr lang="es-ES" dirty="0"/>
              <a:t> puede sugerir la siguiente solución al escribir la primera línea:</a:t>
            </a:r>
          </a:p>
        </p:txBody>
      </p:sp>
      <p:pic>
        <p:nvPicPr>
          <p:cNvPr id="7" name="Picture 6">
            <a:extLst>
              <a:ext uri="{FF2B5EF4-FFF2-40B4-BE49-F238E27FC236}">
                <a16:creationId xmlns:a16="http://schemas.microsoft.com/office/drawing/2014/main" id="{93054ED4-34A6-11AC-70AD-09EBD105B9A8}"/>
              </a:ext>
            </a:extLst>
          </p:cNvPr>
          <p:cNvPicPr>
            <a:picLocks noChangeAspect="1"/>
          </p:cNvPicPr>
          <p:nvPr/>
        </p:nvPicPr>
        <p:blipFill>
          <a:blip r:embed="rId2"/>
          <a:stretch>
            <a:fillRect/>
          </a:stretch>
        </p:blipFill>
        <p:spPr>
          <a:xfrm>
            <a:off x="1320320" y="3527882"/>
            <a:ext cx="3230415" cy="1754325"/>
          </a:xfrm>
          <a:prstGeom prst="rect">
            <a:avLst/>
          </a:prstGeom>
        </p:spPr>
      </p:pic>
    </p:spTree>
    <p:extLst>
      <p:ext uri="{BB962C8B-B14F-4D97-AF65-F5344CB8AC3E}">
        <p14:creationId xmlns:p14="http://schemas.microsoft.com/office/powerpoint/2010/main" val="1085291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7F187-642B-71C7-9267-EB66FCAC46C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1981D2-6A99-6F00-C6DE-24FE049718B2}"/>
              </a:ext>
            </a:extLst>
          </p:cNvPr>
          <p:cNvSpPr>
            <a:spLocks noGrp="1"/>
          </p:cNvSpPr>
          <p:nvPr>
            <p:ph type="ctrTitle"/>
          </p:nvPr>
        </p:nvSpPr>
        <p:spPr>
          <a:xfrm>
            <a:off x="1188720" y="797560"/>
            <a:ext cx="9611360" cy="4048760"/>
          </a:xfrm>
        </p:spPr>
        <p:txBody>
          <a:bodyPr anchor="b">
            <a:normAutofit/>
          </a:bodyPr>
          <a:lstStyle/>
          <a:p>
            <a:r>
              <a:rPr lang="es-ES" sz="1800" dirty="0">
                <a:latin typeface="+mn-lt"/>
              </a:rPr>
              <a:t>Se utiliza principalmente en:</a:t>
            </a:r>
            <a:br>
              <a:rPr lang="es-ES" sz="1800" dirty="0">
                <a:latin typeface="+mn-lt"/>
              </a:rPr>
            </a:br>
            <a:br>
              <a:rPr lang="es-ES" sz="1800" dirty="0">
                <a:latin typeface="+mn-lt"/>
              </a:rPr>
            </a:br>
            <a:r>
              <a:rPr lang="es-ES" sz="1800" dirty="0">
                <a:latin typeface="+mn-lt"/>
              </a:rPr>
              <a:t>Funciones recursivas</a:t>
            </a:r>
            <a:br>
              <a:rPr lang="es-ES" sz="1800" dirty="0">
                <a:latin typeface="+mn-lt"/>
              </a:rPr>
            </a:br>
            <a:br>
              <a:rPr lang="es-ES" sz="1800" dirty="0">
                <a:latin typeface="+mn-lt"/>
              </a:rPr>
            </a:br>
            <a:r>
              <a:rPr lang="es-ES" sz="1800" dirty="0">
                <a:latin typeface="+mn-lt"/>
              </a:rPr>
              <a:t>Problemas de subestructuras repetidas, como:</a:t>
            </a:r>
            <a:br>
              <a:rPr lang="es-ES" sz="1800" dirty="0">
                <a:latin typeface="+mn-lt"/>
              </a:rPr>
            </a:br>
            <a:br>
              <a:rPr lang="es-ES" sz="1800" dirty="0">
                <a:latin typeface="+mn-lt"/>
              </a:rPr>
            </a:br>
            <a:r>
              <a:rPr lang="es-ES" sz="1800" dirty="0">
                <a:latin typeface="+mn-lt"/>
              </a:rPr>
              <a:t>Números de Fibonacci</a:t>
            </a:r>
            <a:br>
              <a:rPr lang="es-ES" sz="1800" dirty="0">
                <a:latin typeface="+mn-lt"/>
              </a:rPr>
            </a:br>
            <a:br>
              <a:rPr lang="es-ES" sz="1800" dirty="0">
                <a:latin typeface="+mn-lt"/>
              </a:rPr>
            </a:br>
            <a:r>
              <a:rPr lang="es-ES" sz="1800" dirty="0">
                <a:latin typeface="+mn-lt"/>
              </a:rPr>
              <a:t>Programación dinámica</a:t>
            </a:r>
            <a:br>
              <a:rPr lang="es-ES" sz="1800" dirty="0">
                <a:latin typeface="+mn-lt"/>
              </a:rPr>
            </a:br>
            <a:br>
              <a:rPr lang="es-ES" sz="1800" dirty="0">
                <a:latin typeface="+mn-lt"/>
              </a:rPr>
            </a:br>
            <a:r>
              <a:rPr lang="es-ES" sz="1800" dirty="0" err="1">
                <a:latin typeface="+mn-lt"/>
              </a:rPr>
              <a:t>Backtracking</a:t>
            </a:r>
            <a:r>
              <a:rPr lang="es-ES" sz="1800" dirty="0">
                <a:latin typeface="+mn-lt"/>
              </a:rPr>
              <a:t> (</a:t>
            </a:r>
            <a:r>
              <a:rPr lang="es-ES" sz="1800" dirty="0" err="1">
                <a:latin typeface="+mn-lt"/>
              </a:rPr>
              <a:t>e.g</a:t>
            </a:r>
            <a:r>
              <a:rPr lang="es-ES" sz="1800" dirty="0">
                <a:latin typeface="+mn-lt"/>
              </a:rPr>
              <a:t>., conteo de caminos, </a:t>
            </a:r>
            <a:r>
              <a:rPr lang="es-ES" sz="1800" dirty="0" err="1">
                <a:latin typeface="+mn-lt"/>
              </a:rPr>
              <a:t>knapsack</a:t>
            </a:r>
            <a:r>
              <a:rPr lang="es-ES" sz="1800" dirty="0">
                <a:latin typeface="+mn-lt"/>
              </a:rPr>
              <a:t>)</a:t>
            </a:r>
            <a:br>
              <a:rPr lang="es-ES" sz="1800" dirty="0">
                <a:latin typeface="+mn-lt"/>
              </a:rPr>
            </a:br>
            <a:br>
              <a:rPr lang="es-ES" sz="1800" dirty="0">
                <a:latin typeface="+mn-lt"/>
              </a:rPr>
            </a:br>
            <a:r>
              <a:rPr lang="es-ES" sz="1800" dirty="0">
                <a:latin typeface="+mn-lt"/>
              </a:rPr>
              <a:t>Algoritmos combinatorios</a:t>
            </a:r>
            <a:endParaRPr lang="es-AR" sz="1800" dirty="0">
              <a:latin typeface="+mn-lt"/>
            </a:endParaRPr>
          </a:p>
          <a:p>
            <a:endParaRPr lang="en-US" sz="1200" dirty="0"/>
          </a:p>
        </p:txBody>
      </p:sp>
      <p:sp>
        <p:nvSpPr>
          <p:cNvPr id="5" name="Subtitle 2">
            <a:extLst>
              <a:ext uri="{FF2B5EF4-FFF2-40B4-BE49-F238E27FC236}">
                <a16:creationId xmlns:a16="http://schemas.microsoft.com/office/drawing/2014/main" id="{535984A3-F21E-A9FA-51E6-CF126FF09DA9}"/>
              </a:ext>
            </a:extLst>
          </p:cNvPr>
          <p:cNvSpPr>
            <a:spLocks noGrp="1"/>
          </p:cNvSpPr>
          <p:nvPr>
            <p:ph type="subTitle" idx="1"/>
          </p:nvPr>
        </p:nvSpPr>
        <p:spPr>
          <a:xfrm>
            <a:off x="1402080" y="4983278"/>
            <a:ext cx="9144000" cy="683219"/>
          </a:xfrm>
        </p:spPr>
        <p:txBody>
          <a:bodyPr/>
          <a:lstStyle/>
          <a:p>
            <a:r>
              <a:rPr lang="es-AR" dirty="0" err="1"/>
              <a:t>Memoizacion</a:t>
            </a:r>
            <a:endParaRPr lang="en-US" dirty="0"/>
          </a:p>
        </p:txBody>
      </p:sp>
    </p:spTree>
    <p:extLst>
      <p:ext uri="{BB962C8B-B14F-4D97-AF65-F5344CB8AC3E}">
        <p14:creationId xmlns:p14="http://schemas.microsoft.com/office/powerpoint/2010/main" val="385776736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endParaRPr lang="es-AR" dirty="0">
              <a:effectLst/>
            </a:endParaRPr>
          </a:p>
          <a:p>
            <a:endParaRPr lang="en-US" dirty="0"/>
          </a:p>
          <a:p>
            <a:endParaRPr lang="en-US" dirty="0">
              <a:effectLst/>
            </a:endParaRPr>
          </a:p>
          <a:p>
            <a:endParaRPr lang="en-US" dirty="0">
              <a:effectLst/>
            </a:endParaRPr>
          </a:p>
        </p:txBody>
      </p:sp>
      <p:sp>
        <p:nvSpPr>
          <p:cNvPr id="4" name="TextBox 3">
            <a:extLst>
              <a:ext uri="{FF2B5EF4-FFF2-40B4-BE49-F238E27FC236}">
                <a16:creationId xmlns:a16="http://schemas.microsoft.com/office/drawing/2014/main" id="{0562A012-F1A7-4D87-180B-6689A006C8EC}"/>
              </a:ext>
            </a:extLst>
          </p:cNvPr>
          <p:cNvSpPr txBox="1"/>
          <p:nvPr/>
        </p:nvSpPr>
        <p:spPr>
          <a:xfrm>
            <a:off x="1225401" y="1575792"/>
            <a:ext cx="9991947" cy="1477328"/>
          </a:xfrm>
          <a:prstGeom prst="rect">
            <a:avLst/>
          </a:prstGeom>
          <a:noFill/>
        </p:spPr>
        <p:txBody>
          <a:bodyPr wrap="square">
            <a:spAutoFit/>
          </a:bodyPr>
          <a:lstStyle/>
          <a:p>
            <a:r>
              <a:rPr lang="es-ES" b="1" dirty="0"/>
              <a:t>Uso de Modelos </a:t>
            </a:r>
            <a:r>
              <a:rPr lang="es-ES" b="1" dirty="0" err="1"/>
              <a:t>Preentrenados</a:t>
            </a:r>
            <a:r>
              <a:rPr lang="es-ES" b="1" dirty="0"/>
              <a:t> para Generación de Código</a:t>
            </a:r>
          </a:p>
          <a:p>
            <a:r>
              <a:rPr lang="es-ES" b="1" dirty="0"/>
              <a:t>Generación de Código con Transformers</a:t>
            </a:r>
          </a:p>
          <a:p>
            <a:r>
              <a:rPr lang="es-ES" dirty="0"/>
              <a:t>Puedes utilizar modelos de lenguaje como GPT-2 o GPT-3 para generar fragmentos de código. Esto implica entrenar o utilizar un modelo </a:t>
            </a:r>
            <a:r>
              <a:rPr lang="es-ES" dirty="0" err="1"/>
              <a:t>preentrenado</a:t>
            </a:r>
            <a:r>
              <a:rPr lang="es-ES" dirty="0"/>
              <a:t> que prediga las siguientes líneas de código basado en un texto de entrada (</a:t>
            </a:r>
            <a:r>
              <a:rPr lang="es-ES" dirty="0" err="1"/>
              <a:t>prompt</a:t>
            </a:r>
            <a:r>
              <a:rPr lang="es-ES" dirty="0"/>
              <a:t>).</a:t>
            </a:r>
          </a:p>
        </p:txBody>
      </p:sp>
    </p:spTree>
    <p:extLst>
      <p:ext uri="{BB962C8B-B14F-4D97-AF65-F5344CB8AC3E}">
        <p14:creationId xmlns:p14="http://schemas.microsoft.com/office/powerpoint/2010/main" val="303792385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27B1-6D1A-A288-1E69-55AFAAFCD246}"/>
              </a:ext>
            </a:extLst>
          </p:cNvPr>
          <p:cNvSpPr>
            <a:spLocks noGrp="1"/>
          </p:cNvSpPr>
          <p:nvPr>
            <p:ph type="title"/>
          </p:nvPr>
        </p:nvSpPr>
        <p:spPr/>
        <p:txBody>
          <a:bodyPr/>
          <a:lstStyle/>
          <a:p>
            <a:r>
              <a:rPr lang="en-US" sz="32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32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32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32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32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32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32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dirty="0"/>
          </a:p>
        </p:txBody>
      </p:sp>
      <p:pic>
        <p:nvPicPr>
          <p:cNvPr id="8" name="Content Placeholder 7">
            <a:extLst>
              <a:ext uri="{FF2B5EF4-FFF2-40B4-BE49-F238E27FC236}">
                <a16:creationId xmlns:a16="http://schemas.microsoft.com/office/drawing/2014/main" id="{74514029-5D87-AFE5-5313-4F017E926B70}"/>
              </a:ext>
            </a:extLst>
          </p:cNvPr>
          <p:cNvPicPr>
            <a:picLocks noGrp="1" noChangeAspect="1"/>
          </p:cNvPicPr>
          <p:nvPr>
            <p:ph sz="quarter" idx="14"/>
          </p:nvPr>
        </p:nvPicPr>
        <p:blipFill>
          <a:blip r:embed="rId2"/>
          <a:stretch>
            <a:fillRect/>
          </a:stretch>
        </p:blipFill>
        <p:spPr>
          <a:xfrm>
            <a:off x="733441" y="1419226"/>
            <a:ext cx="4894262" cy="4781550"/>
          </a:xfrm>
        </p:spPr>
      </p:pic>
      <p:pic>
        <p:nvPicPr>
          <p:cNvPr id="9" name="Picture 8">
            <a:extLst>
              <a:ext uri="{FF2B5EF4-FFF2-40B4-BE49-F238E27FC236}">
                <a16:creationId xmlns:a16="http://schemas.microsoft.com/office/drawing/2014/main" id="{2923658C-8396-527A-BC85-C82E6FBAA0D3}"/>
              </a:ext>
            </a:extLst>
          </p:cNvPr>
          <p:cNvPicPr>
            <a:picLocks noChangeAspect="1"/>
          </p:cNvPicPr>
          <p:nvPr/>
        </p:nvPicPr>
        <p:blipFill>
          <a:blip r:embed="rId3"/>
          <a:stretch>
            <a:fillRect/>
          </a:stretch>
        </p:blipFill>
        <p:spPr>
          <a:xfrm>
            <a:off x="7625750" y="3763437"/>
            <a:ext cx="3728050" cy="2071177"/>
          </a:xfrm>
          <a:prstGeom prst="rect">
            <a:avLst/>
          </a:prstGeom>
        </p:spPr>
      </p:pic>
      <p:sp>
        <p:nvSpPr>
          <p:cNvPr id="11" name="TextBox 10">
            <a:extLst>
              <a:ext uri="{FF2B5EF4-FFF2-40B4-BE49-F238E27FC236}">
                <a16:creationId xmlns:a16="http://schemas.microsoft.com/office/drawing/2014/main" id="{AACA22A6-B473-CA7B-344F-B409CCA4A01B}"/>
              </a:ext>
            </a:extLst>
          </p:cNvPr>
          <p:cNvSpPr txBox="1"/>
          <p:nvPr/>
        </p:nvSpPr>
        <p:spPr>
          <a:xfrm>
            <a:off x="7450766" y="3061615"/>
            <a:ext cx="6097772" cy="369332"/>
          </a:xfrm>
          <a:prstGeom prst="rect">
            <a:avLst/>
          </a:prstGeom>
          <a:noFill/>
        </p:spPr>
        <p:txBody>
          <a:bodyPr wrap="square">
            <a:spAutoFit/>
          </a:bodyPr>
          <a:lstStyle/>
          <a:p>
            <a:r>
              <a:rPr lang="en-US" dirty="0"/>
              <a:t>Salida </a:t>
            </a:r>
            <a:r>
              <a:rPr lang="en-US" dirty="0" err="1"/>
              <a:t>esperada</a:t>
            </a:r>
            <a:endParaRPr lang="en-US" dirty="0"/>
          </a:p>
        </p:txBody>
      </p:sp>
    </p:spTree>
    <p:extLst>
      <p:ext uri="{BB962C8B-B14F-4D97-AF65-F5344CB8AC3E}">
        <p14:creationId xmlns:p14="http://schemas.microsoft.com/office/powerpoint/2010/main" val="207306276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endParaRPr lang="es-AR" dirty="0">
              <a:effectLst/>
            </a:endParaRPr>
          </a:p>
          <a:p>
            <a:endParaRPr lang="en-US" dirty="0"/>
          </a:p>
          <a:p>
            <a:endParaRPr lang="en-US" dirty="0">
              <a:effectLst/>
            </a:endParaRPr>
          </a:p>
          <a:p>
            <a:endParaRPr lang="en-US" dirty="0">
              <a:effectLst/>
            </a:endParaRPr>
          </a:p>
        </p:txBody>
      </p:sp>
      <p:sp>
        <p:nvSpPr>
          <p:cNvPr id="4" name="TextBox 3">
            <a:extLst>
              <a:ext uri="{FF2B5EF4-FFF2-40B4-BE49-F238E27FC236}">
                <a16:creationId xmlns:a16="http://schemas.microsoft.com/office/drawing/2014/main" id="{0562A012-F1A7-4D87-180B-6689A006C8EC}"/>
              </a:ext>
            </a:extLst>
          </p:cNvPr>
          <p:cNvSpPr txBox="1"/>
          <p:nvPr/>
        </p:nvSpPr>
        <p:spPr>
          <a:xfrm>
            <a:off x="1216255" y="1495911"/>
            <a:ext cx="9991947" cy="3139321"/>
          </a:xfrm>
          <a:prstGeom prst="rect">
            <a:avLst/>
          </a:prstGeom>
          <a:noFill/>
        </p:spPr>
        <p:txBody>
          <a:bodyPr wrap="square">
            <a:spAutoFit/>
          </a:bodyPr>
          <a:lstStyle/>
          <a:p>
            <a:r>
              <a:rPr lang="es-ES" dirty="0"/>
              <a:t>Recursos y Herramientas de Generación de Código Basada en IA</a:t>
            </a:r>
          </a:p>
          <a:p>
            <a:endParaRPr lang="es-ES" dirty="0"/>
          </a:p>
          <a:p>
            <a:r>
              <a:rPr lang="es-ES" dirty="0"/>
              <a:t>GitHub </a:t>
            </a:r>
            <a:r>
              <a:rPr lang="es-ES" dirty="0" err="1"/>
              <a:t>Copilot</a:t>
            </a:r>
            <a:r>
              <a:rPr lang="es-ES" dirty="0"/>
              <a:t>: Integración con Visual Studio </a:t>
            </a:r>
            <a:r>
              <a:rPr lang="es-ES" dirty="0" err="1"/>
              <a:t>Code</a:t>
            </a:r>
            <a:r>
              <a:rPr lang="es-ES" dirty="0"/>
              <a:t> para autocompletar código basado en el contexto.</a:t>
            </a:r>
          </a:p>
          <a:p>
            <a:r>
              <a:rPr lang="es-ES" dirty="0" err="1"/>
              <a:t>Tabnine</a:t>
            </a:r>
            <a:r>
              <a:rPr lang="es-ES" dirty="0"/>
              <a:t>: Un complemento de autocompletado para múltiples editores de texto que utiliza IA.</a:t>
            </a:r>
          </a:p>
          <a:p>
            <a:r>
              <a:rPr lang="es-ES" dirty="0" err="1"/>
              <a:t>OpenAI</a:t>
            </a:r>
            <a:r>
              <a:rPr lang="es-ES" dirty="0"/>
              <a:t> Codex: Potente motor de generación de código que se puede utilizar a través de la API de </a:t>
            </a:r>
            <a:r>
              <a:rPr lang="es-ES" dirty="0" err="1"/>
              <a:t>OpenAI</a:t>
            </a:r>
            <a:r>
              <a:rPr lang="es-ES" dirty="0"/>
              <a:t>.</a:t>
            </a:r>
          </a:p>
          <a:p>
            <a:r>
              <a:rPr lang="es-ES" dirty="0"/>
              <a:t>Transformers de </a:t>
            </a:r>
            <a:r>
              <a:rPr lang="es-ES" dirty="0" err="1"/>
              <a:t>Hugging</a:t>
            </a:r>
            <a:r>
              <a:rPr lang="es-ES" dirty="0"/>
              <a:t> </a:t>
            </a:r>
            <a:r>
              <a:rPr lang="es-ES" dirty="0" err="1"/>
              <a:t>Face</a:t>
            </a:r>
            <a:r>
              <a:rPr lang="es-ES" dirty="0"/>
              <a:t>: Para la construcción de modelos de lenguaje personalizados y generación de código.</a:t>
            </a:r>
          </a:p>
          <a:p>
            <a:endParaRPr lang="es-ES" dirty="0"/>
          </a:p>
          <a:p>
            <a:r>
              <a:rPr lang="es-ES" dirty="0"/>
              <a:t>Estas herramientas facilitan la programación, ayudando a los desarrolladores a escribir código más rápido, evitar errores comunes y generar soluciones basadas en el contexto de manera inteligente.</a:t>
            </a:r>
          </a:p>
        </p:txBody>
      </p:sp>
    </p:spTree>
    <p:extLst>
      <p:ext uri="{BB962C8B-B14F-4D97-AF65-F5344CB8AC3E}">
        <p14:creationId xmlns:p14="http://schemas.microsoft.com/office/powerpoint/2010/main" val="188366469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u="sng" dirty="0">
                <a:effectLst/>
                <a:latin typeface="Times New Roman" panose="02020603050405020304" pitchFamily="18" charset="0"/>
                <a:ea typeface="Times New Roman" panose="02020603050405020304" pitchFamily="18" charset="0"/>
              </a:rPr>
              <a:t>Optimización de Procesos de Desarrollo</a:t>
            </a:r>
            <a:endParaRPr lang="en-US" sz="1800" b="1" u="sng"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La IA también puede optimizar los procesos de desarrollo en su totalidad, lo que indirectamente mejora la eficiencia del código.</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Gestión de Proyectos Basada en IA</a:t>
            </a:r>
            <a:r>
              <a:rPr lang="es-AR" sz="1800" dirty="0">
                <a:effectLst/>
                <a:latin typeface="Times New Roman" panose="02020603050405020304" pitchFamily="18" charset="0"/>
                <a:ea typeface="Times New Roman" panose="02020603050405020304" pitchFamily="18" charset="0"/>
              </a:rPr>
              <a:t>: Las herramientas de gestión de proyectos que utilizan IA pueden optimizar la asignación de tareas, prever cuellos de botella en el desarrollo y mejorar la colaboración en equipo, lo que lleva a un desarrollo más rápido y eficiente del código.</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Optimización del Flujo de Trabajo</a:t>
            </a:r>
            <a:r>
              <a:rPr lang="es-AR" sz="1800" dirty="0">
                <a:effectLst/>
                <a:latin typeface="Times New Roman" panose="02020603050405020304" pitchFamily="18" charset="0"/>
                <a:ea typeface="Times New Roman" panose="02020603050405020304" pitchFamily="18" charset="0"/>
              </a:rPr>
              <a:t>: La IA puede analizar los flujos de trabajo de los desarrolladores y sugerir formas de mejorar la eficiencia, como la automatización de tareas repetitivas, la priorización de tareas críticas y la mejora de la comunicación dentro del equipo.</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39836867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ES" dirty="0"/>
              <a:t>La optimización de procesos de desarrollo y gestión de proyectos basada en IA puede mejorar la productividad del equipo, reducir errores y hacer un mejor uso de los recursos. Aquí vemos más detalles y ejemplos en Python sobre cómo se puede aplicar IA para optimizar el flujo de trabajo y gestionar proyectos.</a:t>
            </a:r>
          </a:p>
          <a:p>
            <a:r>
              <a:rPr lang="es-ES" b="1" dirty="0"/>
              <a:t>1. Priorización Inteligente de Tareas</a:t>
            </a:r>
          </a:p>
          <a:p>
            <a:r>
              <a:rPr lang="es-ES" dirty="0"/>
              <a:t>La IA puede priorizar tareas automáticamente según su importancia, plazos y la disponibilidad de recursos. Un modelo de machine </a:t>
            </a:r>
            <a:r>
              <a:rPr lang="es-ES" dirty="0" err="1"/>
              <a:t>learning</a:t>
            </a:r>
            <a:r>
              <a:rPr lang="es-ES" dirty="0"/>
              <a:t> puede analizar datos históricos de proyectos anteriores para predecir qué tareas son críticas y deben abordarse primero.</a:t>
            </a:r>
          </a:p>
          <a:p>
            <a:endParaRPr lang="en-US" dirty="0">
              <a:effectLst/>
            </a:endParaRPr>
          </a:p>
        </p:txBody>
      </p:sp>
    </p:spTree>
    <p:extLst>
      <p:ext uri="{BB962C8B-B14F-4D97-AF65-F5344CB8AC3E}">
        <p14:creationId xmlns:p14="http://schemas.microsoft.com/office/powerpoint/2010/main" val="121885720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vert="horz" lIns="91440" tIns="45720" rIns="91440" bIns="45720" rtlCol="0" anchor="ctr" anchorCtr="0">
            <a:normAutofit/>
          </a:bodyPr>
          <a:lstStyle/>
          <a:p>
            <a:r>
              <a:rPr lang="en-US" b="1" kern="1200" cap="all" spc="300" baseline="0">
                <a:latin typeface="+mj-lt"/>
                <a:ea typeface="+mj-ea"/>
                <a:cs typeface="+mj-cs"/>
              </a:rPr>
              <a:t>Aplicacion de IA en programacion eficiente</a:t>
            </a:r>
            <a:endParaRPr lang="en-US" b="1" kern="1200" cap="all" spc="300" baseline="0">
              <a:effectLst/>
              <a:latin typeface="+mj-lt"/>
              <a:ea typeface="+mj-ea"/>
              <a:cs typeface="+mj-cs"/>
            </a:endParaRPr>
          </a:p>
        </p:txBody>
      </p:sp>
      <p:pic>
        <p:nvPicPr>
          <p:cNvPr id="4" name="Content Placeholder 3">
            <a:extLst>
              <a:ext uri="{FF2B5EF4-FFF2-40B4-BE49-F238E27FC236}">
                <a16:creationId xmlns:a16="http://schemas.microsoft.com/office/drawing/2014/main" id="{4172FFE4-2B77-E77F-DE51-3B5A9E40AF23}"/>
              </a:ext>
            </a:extLst>
          </p:cNvPr>
          <p:cNvPicPr>
            <a:picLocks noGrp="1" noChangeAspect="1"/>
          </p:cNvPicPr>
          <p:nvPr>
            <p:ph sz="quarter" idx="13"/>
          </p:nvPr>
        </p:nvPicPr>
        <p:blipFill>
          <a:blip r:embed="rId2"/>
          <a:stretch>
            <a:fillRect/>
          </a:stretch>
        </p:blipFill>
        <p:spPr>
          <a:xfrm>
            <a:off x="619126" y="1390650"/>
            <a:ext cx="5371076" cy="4933949"/>
          </a:xfrm>
          <a:noFill/>
        </p:spPr>
      </p:pic>
      <p:sp>
        <p:nvSpPr>
          <p:cNvPr id="6" name="TextBox 5">
            <a:extLst>
              <a:ext uri="{FF2B5EF4-FFF2-40B4-BE49-F238E27FC236}">
                <a16:creationId xmlns:a16="http://schemas.microsoft.com/office/drawing/2014/main" id="{F577C268-0C4C-21FB-4F5A-BF0C61F2F60D}"/>
              </a:ext>
            </a:extLst>
          </p:cNvPr>
          <p:cNvSpPr txBox="1"/>
          <p:nvPr/>
        </p:nvSpPr>
        <p:spPr>
          <a:xfrm>
            <a:off x="6459795" y="2024780"/>
            <a:ext cx="4894006" cy="2004295"/>
          </a:xfrm>
          <a:prstGeom prst="rect">
            <a:avLst/>
          </a:prstGeom>
        </p:spPr>
        <p:txBody>
          <a:bodyPr vert="horz" lIns="91440" tIns="45720" rIns="91440" bIns="45720" rtlCol="0">
            <a:normAutofit/>
          </a:bodyPr>
          <a:lstStyle/>
          <a:p>
            <a:pPr>
              <a:lnSpc>
                <a:spcPct val="90000"/>
              </a:lnSpc>
              <a:spcBef>
                <a:spcPts val="1000"/>
              </a:spcBef>
              <a:buClr>
                <a:schemeClr val="accent2"/>
              </a:buClr>
              <a:buFont typeface="Wingdings" panose="05000000000000000000" pitchFamily="2" charset="2"/>
            </a:pPr>
            <a:r>
              <a:rPr lang="en-US" dirty="0"/>
              <a:t>Este </a:t>
            </a:r>
            <a:r>
              <a:rPr lang="en-US" dirty="0" err="1"/>
              <a:t>código</a:t>
            </a:r>
            <a:r>
              <a:rPr lang="en-US" dirty="0"/>
              <a:t> </a:t>
            </a:r>
            <a:r>
              <a:rPr lang="en-US" dirty="0" err="1"/>
              <a:t>entrena</a:t>
            </a:r>
            <a:r>
              <a:rPr lang="en-US" dirty="0"/>
              <a:t> un </a:t>
            </a:r>
            <a:r>
              <a:rPr lang="en-US" dirty="0" err="1"/>
              <a:t>modelo</a:t>
            </a:r>
            <a:r>
              <a:rPr lang="en-US" dirty="0"/>
              <a:t> de </a:t>
            </a:r>
            <a:r>
              <a:rPr lang="en-US" dirty="0" err="1"/>
              <a:t>clasificación</a:t>
            </a:r>
            <a:r>
              <a:rPr lang="en-US" dirty="0"/>
              <a:t> </a:t>
            </a:r>
            <a:r>
              <a:rPr lang="en-US" dirty="0" err="1"/>
              <a:t>utilizando</a:t>
            </a:r>
            <a:r>
              <a:rPr lang="en-US" dirty="0"/>
              <a:t> </a:t>
            </a:r>
            <a:r>
              <a:rPr lang="en-US" dirty="0" err="1"/>
              <a:t>características</a:t>
            </a:r>
            <a:r>
              <a:rPr lang="en-US" dirty="0"/>
              <a:t> de </a:t>
            </a:r>
            <a:r>
              <a:rPr lang="en-US" dirty="0" err="1"/>
              <a:t>tareas</a:t>
            </a:r>
            <a:r>
              <a:rPr lang="en-US" dirty="0"/>
              <a:t> previas, </a:t>
            </a:r>
            <a:r>
              <a:rPr lang="en-US" dirty="0" err="1"/>
              <a:t>como</a:t>
            </a:r>
            <a:r>
              <a:rPr lang="en-US" dirty="0"/>
              <a:t> la </a:t>
            </a:r>
            <a:r>
              <a:rPr lang="en-US" dirty="0" err="1"/>
              <a:t>complejidad</a:t>
            </a:r>
            <a:r>
              <a:rPr lang="en-US" dirty="0"/>
              <a:t> y la </a:t>
            </a:r>
            <a:r>
              <a:rPr lang="en-US" dirty="0" err="1"/>
              <a:t>duración</a:t>
            </a:r>
            <a:r>
              <a:rPr lang="en-US" dirty="0"/>
              <a:t> </a:t>
            </a:r>
            <a:r>
              <a:rPr lang="en-US" dirty="0" err="1"/>
              <a:t>estimada</a:t>
            </a:r>
            <a:r>
              <a:rPr lang="en-US" dirty="0"/>
              <a:t>, para </a:t>
            </a:r>
            <a:r>
              <a:rPr lang="en-US" dirty="0" err="1"/>
              <a:t>predecir</a:t>
            </a:r>
            <a:r>
              <a:rPr lang="en-US" dirty="0"/>
              <a:t> </a:t>
            </a:r>
            <a:r>
              <a:rPr lang="en-US" dirty="0" err="1"/>
              <a:t>si</a:t>
            </a:r>
            <a:r>
              <a:rPr lang="en-US" dirty="0"/>
              <a:t> </a:t>
            </a:r>
            <a:r>
              <a:rPr lang="en-US" dirty="0" err="1"/>
              <a:t>una</a:t>
            </a:r>
            <a:r>
              <a:rPr lang="en-US" dirty="0"/>
              <a:t> </a:t>
            </a:r>
            <a:r>
              <a:rPr lang="en-US" dirty="0" err="1"/>
              <a:t>tarea</a:t>
            </a:r>
            <a:r>
              <a:rPr lang="en-US" dirty="0"/>
              <a:t> </a:t>
            </a:r>
            <a:r>
              <a:rPr lang="en-US" dirty="0" err="1"/>
              <a:t>futura</a:t>
            </a:r>
            <a:r>
              <a:rPr lang="en-US" dirty="0"/>
              <a:t> </a:t>
            </a:r>
            <a:r>
              <a:rPr lang="en-US" dirty="0" err="1"/>
              <a:t>debería</a:t>
            </a:r>
            <a:r>
              <a:rPr lang="en-US" dirty="0"/>
              <a:t> </a:t>
            </a:r>
            <a:r>
              <a:rPr lang="en-US" dirty="0" err="1"/>
              <a:t>tener</a:t>
            </a:r>
            <a:r>
              <a:rPr lang="en-US" dirty="0"/>
              <a:t> </a:t>
            </a:r>
            <a:r>
              <a:rPr lang="en-US" dirty="0" err="1"/>
              <a:t>alta</a:t>
            </a:r>
            <a:r>
              <a:rPr lang="en-US" dirty="0"/>
              <a:t> o </a:t>
            </a:r>
            <a:r>
              <a:rPr lang="en-US" dirty="0" err="1"/>
              <a:t>baja</a:t>
            </a:r>
            <a:r>
              <a:rPr lang="en-US" dirty="0"/>
              <a:t> </a:t>
            </a:r>
            <a:r>
              <a:rPr lang="en-US" dirty="0" err="1"/>
              <a:t>prioridad</a:t>
            </a:r>
            <a:r>
              <a:rPr lang="en-US" dirty="0"/>
              <a:t>.</a:t>
            </a:r>
          </a:p>
        </p:txBody>
      </p:sp>
    </p:spTree>
    <p:extLst>
      <p:ext uri="{BB962C8B-B14F-4D97-AF65-F5344CB8AC3E}">
        <p14:creationId xmlns:p14="http://schemas.microsoft.com/office/powerpoint/2010/main" val="22674477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vert="horz" lIns="91440" tIns="45720" rIns="91440" bIns="45720" rtlCol="0" anchor="ctr" anchorCtr="0">
            <a:normAutofit/>
          </a:bodyPr>
          <a:lstStyle/>
          <a:p>
            <a:r>
              <a:rPr lang="en-US" b="1" kern="1200" cap="all" spc="300" baseline="0">
                <a:latin typeface="+mj-lt"/>
                <a:ea typeface="+mj-ea"/>
                <a:cs typeface="+mj-cs"/>
              </a:rPr>
              <a:t>Aplicacion de IA en programacion eficiente</a:t>
            </a:r>
            <a:endParaRPr lang="en-US" b="1" kern="1200" cap="all" spc="300" baseline="0">
              <a:effectLst/>
              <a:latin typeface="+mj-lt"/>
              <a:ea typeface="+mj-ea"/>
              <a:cs typeface="+mj-cs"/>
            </a:endParaRPr>
          </a:p>
        </p:txBody>
      </p:sp>
      <p:pic>
        <p:nvPicPr>
          <p:cNvPr id="8" name="Picture 7">
            <a:extLst>
              <a:ext uri="{FF2B5EF4-FFF2-40B4-BE49-F238E27FC236}">
                <a16:creationId xmlns:a16="http://schemas.microsoft.com/office/drawing/2014/main" id="{746DCF9F-1675-6C97-1E46-293CA9B71EE8}"/>
              </a:ext>
            </a:extLst>
          </p:cNvPr>
          <p:cNvPicPr>
            <a:picLocks noChangeAspect="1"/>
          </p:cNvPicPr>
          <p:nvPr/>
        </p:nvPicPr>
        <p:blipFill>
          <a:blip r:embed="rId2"/>
          <a:stretch>
            <a:fillRect/>
          </a:stretch>
        </p:blipFill>
        <p:spPr>
          <a:xfrm>
            <a:off x="600076" y="1322774"/>
            <a:ext cx="5372460" cy="4725602"/>
          </a:xfrm>
          <a:prstGeom prst="rect">
            <a:avLst/>
          </a:prstGeom>
          <a:noFill/>
        </p:spPr>
      </p:pic>
      <p:sp>
        <p:nvSpPr>
          <p:cNvPr id="5" name="Rectangle 1">
            <a:extLst>
              <a:ext uri="{FF2B5EF4-FFF2-40B4-BE49-F238E27FC236}">
                <a16:creationId xmlns:a16="http://schemas.microsoft.com/office/drawing/2014/main" id="{947B5D0D-840A-640F-E3FF-8CDF7125A427}"/>
              </a:ext>
            </a:extLst>
          </p:cNvPr>
          <p:cNvSpPr>
            <a:spLocks noChangeArrowheads="1"/>
          </p:cNvSpPr>
          <p:nvPr/>
        </p:nvSpPr>
        <p:spPr bwMode="auto">
          <a:xfrm>
            <a:off x="6219464" y="1790329"/>
            <a:ext cx="5134335" cy="411305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a:spcBef>
                <a:spcPts val="1000"/>
              </a:spcBef>
              <a:buClr>
                <a:schemeClr val="accent2"/>
              </a:buClr>
              <a:buFont typeface="Wingdings" panose="05000000000000000000" pitchFamily="2" charset="2"/>
            </a:pPr>
            <a:r>
              <a:rPr lang="en-US" b="1" dirty="0"/>
              <a:t>Monitoreo </a:t>
            </a:r>
            <a:r>
              <a:rPr lang="en-US" b="1" dirty="0" err="1"/>
              <a:t>Predictivo</a:t>
            </a:r>
            <a:r>
              <a:rPr lang="en-US" b="1" dirty="0"/>
              <a:t> del </a:t>
            </a:r>
            <a:r>
              <a:rPr lang="en-US" b="1" dirty="0" err="1"/>
              <a:t>Progreso</a:t>
            </a:r>
            <a:endParaRPr lang="en-US" b="1" dirty="0"/>
          </a:p>
          <a:p>
            <a:pPr>
              <a:spcBef>
                <a:spcPts val="1000"/>
              </a:spcBef>
              <a:buClr>
                <a:schemeClr val="accent2"/>
              </a:buClr>
              <a:buFont typeface="Wingdings" panose="05000000000000000000" pitchFamily="2" charset="2"/>
            </a:pPr>
            <a:r>
              <a:rPr lang="en-US" dirty="0"/>
              <a:t>Una IA </a:t>
            </a:r>
            <a:r>
              <a:rPr lang="en-US" dirty="0" err="1"/>
              <a:t>puede</a:t>
            </a:r>
            <a:r>
              <a:rPr lang="en-US" dirty="0"/>
              <a:t> </a:t>
            </a:r>
            <a:r>
              <a:rPr lang="en-US" dirty="0" err="1"/>
              <a:t>monitorear</a:t>
            </a:r>
            <a:r>
              <a:rPr lang="en-US" dirty="0"/>
              <a:t> </a:t>
            </a:r>
            <a:r>
              <a:rPr lang="en-US" dirty="0" err="1"/>
              <a:t>el</a:t>
            </a:r>
            <a:r>
              <a:rPr lang="en-US" dirty="0"/>
              <a:t> </a:t>
            </a:r>
            <a:r>
              <a:rPr lang="en-US" dirty="0" err="1"/>
              <a:t>progreso</a:t>
            </a:r>
            <a:r>
              <a:rPr lang="en-US" dirty="0"/>
              <a:t> de </a:t>
            </a:r>
            <a:r>
              <a:rPr lang="en-US" dirty="0" err="1"/>
              <a:t>los</a:t>
            </a:r>
            <a:r>
              <a:rPr lang="en-US" dirty="0"/>
              <a:t> </a:t>
            </a:r>
            <a:r>
              <a:rPr lang="en-US" dirty="0" err="1"/>
              <a:t>proyectos</a:t>
            </a:r>
            <a:r>
              <a:rPr lang="en-US" dirty="0"/>
              <a:t>, </a:t>
            </a:r>
            <a:r>
              <a:rPr lang="en-US" dirty="0" err="1"/>
              <a:t>identificar</a:t>
            </a:r>
            <a:r>
              <a:rPr lang="en-US" dirty="0"/>
              <a:t> </a:t>
            </a:r>
            <a:r>
              <a:rPr lang="en-US" dirty="0" err="1"/>
              <a:t>posibles</a:t>
            </a:r>
            <a:r>
              <a:rPr lang="en-US" dirty="0"/>
              <a:t> </a:t>
            </a:r>
            <a:r>
              <a:rPr lang="en-US" dirty="0" err="1"/>
              <a:t>bloqueos</a:t>
            </a:r>
            <a:r>
              <a:rPr lang="en-US" dirty="0"/>
              <a:t> o </a:t>
            </a:r>
            <a:r>
              <a:rPr lang="en-US" dirty="0" err="1"/>
              <a:t>retrasos</a:t>
            </a:r>
            <a:r>
              <a:rPr lang="en-US" dirty="0"/>
              <a:t> antes de que </a:t>
            </a:r>
            <a:r>
              <a:rPr lang="en-US" dirty="0" err="1"/>
              <a:t>ocurran</a:t>
            </a:r>
            <a:r>
              <a:rPr lang="en-US" dirty="0"/>
              <a:t>, </a:t>
            </a:r>
          </a:p>
          <a:p>
            <a:pPr>
              <a:spcBef>
                <a:spcPts val="1000"/>
              </a:spcBef>
              <a:buClr>
                <a:schemeClr val="accent2"/>
              </a:buClr>
              <a:buFont typeface="Wingdings" panose="05000000000000000000" pitchFamily="2" charset="2"/>
            </a:pPr>
            <a:r>
              <a:rPr lang="en-US" dirty="0"/>
              <a:t>y </a:t>
            </a:r>
            <a:r>
              <a:rPr lang="en-US" dirty="0" err="1"/>
              <a:t>sugerir</a:t>
            </a:r>
            <a:r>
              <a:rPr lang="en-US" dirty="0"/>
              <a:t> </a:t>
            </a:r>
            <a:r>
              <a:rPr lang="en-US" dirty="0" err="1"/>
              <a:t>acciones</a:t>
            </a:r>
            <a:r>
              <a:rPr lang="en-US" dirty="0"/>
              <a:t> </a:t>
            </a:r>
            <a:r>
              <a:rPr lang="en-US" dirty="0" err="1"/>
              <a:t>correctivas</a:t>
            </a:r>
            <a:r>
              <a:rPr kumimoji="0" lang="en-US" altLang="en-US" b="0" i="0" u="none" strike="noStrike" cap="none" normalizeH="0" baseline="0" dirty="0">
                <a:ln>
                  <a:noFill/>
                </a:ln>
                <a:effectLst/>
              </a:rPr>
              <a:t>:</a:t>
            </a:r>
          </a:p>
          <a:p>
            <a:pPr marR="0" lvl="0" fontAlgn="base">
              <a:spcBef>
                <a:spcPts val="1000"/>
              </a:spcBef>
              <a:buClr>
                <a:schemeClr val="accent2"/>
              </a:buClr>
              <a:buSzTx/>
              <a:buFont typeface="Wingdings" panose="05000000000000000000" pitchFamily="2" charset="2"/>
              <a:tabLst/>
            </a:pPr>
            <a:r>
              <a:rPr kumimoji="0" lang="en-US" altLang="en-US" b="0" i="0" u="none" strike="noStrike" cap="none" normalizeH="0" baseline="0" dirty="0" err="1">
                <a:ln>
                  <a:noFill/>
                </a:ln>
                <a:effectLst/>
              </a:rPr>
              <a:t>Ejemplo</a:t>
            </a:r>
            <a:r>
              <a:rPr kumimoji="0" lang="en-US" altLang="en-US" b="0" i="0" u="none" strike="noStrike" cap="none" normalizeH="0" baseline="0" dirty="0">
                <a:ln>
                  <a:noFill/>
                </a:ln>
                <a:effectLst/>
              </a:rPr>
              <a:t>: </a:t>
            </a:r>
            <a:r>
              <a:rPr kumimoji="0" lang="en-US" altLang="en-US" b="0" i="0" u="none" strike="noStrike" cap="none" normalizeH="0" baseline="0" dirty="0" err="1">
                <a:ln>
                  <a:noFill/>
                </a:ln>
                <a:effectLst/>
              </a:rPr>
              <a:t>Detección</a:t>
            </a:r>
            <a:r>
              <a:rPr kumimoji="0" lang="en-US" altLang="en-US" b="0" i="0" u="none" strike="noStrike" cap="none" normalizeH="0" baseline="0" dirty="0">
                <a:ln>
                  <a:noFill/>
                </a:ln>
                <a:effectLst/>
              </a:rPr>
              <a:t> de </a:t>
            </a:r>
            <a:r>
              <a:rPr kumimoji="0" lang="en-US" altLang="en-US" b="0" i="0" u="none" strike="noStrike" cap="none" normalizeH="0" baseline="0" dirty="0" err="1">
                <a:ln>
                  <a:noFill/>
                </a:ln>
                <a:effectLst/>
              </a:rPr>
              <a:t>Retrasos</a:t>
            </a:r>
            <a:r>
              <a:rPr kumimoji="0" lang="en-US" altLang="en-US" b="0" i="0" u="none" strike="noStrike" cap="none" normalizeH="0" baseline="0" dirty="0">
                <a:ln>
                  <a:noFill/>
                </a:ln>
                <a:effectLst/>
              </a:rPr>
              <a:t> </a:t>
            </a:r>
            <a:r>
              <a:rPr kumimoji="0" lang="en-US" altLang="en-US" b="0" i="0" u="none" strike="noStrike" cap="none" normalizeH="0" baseline="0" dirty="0" err="1">
                <a:ln>
                  <a:noFill/>
                </a:ln>
                <a:effectLst/>
              </a:rPr>
              <a:t>en</a:t>
            </a:r>
            <a:r>
              <a:rPr kumimoji="0" lang="en-US" altLang="en-US" b="0" i="0" u="none" strike="noStrike" cap="none" normalizeH="0" baseline="0" dirty="0">
                <a:ln>
                  <a:noFill/>
                </a:ln>
                <a:effectLst/>
              </a:rPr>
              <a:t> </a:t>
            </a:r>
            <a:r>
              <a:rPr kumimoji="0" lang="en-US" altLang="en-US" b="0" i="0" u="none" strike="noStrike" cap="none" normalizeH="0" baseline="0" dirty="0" err="1">
                <a:ln>
                  <a:noFill/>
                </a:ln>
                <a:effectLst/>
              </a:rPr>
              <a:t>el</a:t>
            </a:r>
            <a:r>
              <a:rPr kumimoji="0" lang="en-US" altLang="en-US" b="0" i="0" u="none" strike="noStrike" cap="none" normalizeH="0" baseline="0" dirty="0">
                <a:ln>
                  <a:noFill/>
                </a:ln>
                <a:effectLst/>
              </a:rPr>
              <a:t> Proyecto</a:t>
            </a:r>
          </a:p>
          <a:p>
            <a:pPr marR="0" lvl="0" fontAlgn="base">
              <a:spcBef>
                <a:spcPts val="1000"/>
              </a:spcBef>
              <a:buClr>
                <a:schemeClr val="accent2"/>
              </a:buClr>
              <a:buSzTx/>
              <a:buFont typeface="Wingdings" panose="05000000000000000000" pitchFamily="2" charset="2"/>
              <a:tabLst/>
            </a:pPr>
            <a:r>
              <a:rPr kumimoji="0" lang="es-ES" altLang="en-US" b="0" i="0" u="none" strike="noStrike" cap="none" normalizeH="0" baseline="0" dirty="0">
                <a:ln>
                  <a:noFill/>
                </a:ln>
                <a:effectLst/>
              </a:rPr>
              <a:t>Este modelo utiliza regresión lineal para predecir cuántas horas reales tomará una tarea basada en su estimación planeada, lo que te ayudará a detectar si habrá retrasos.</a:t>
            </a:r>
            <a:endParaRPr kumimoji="0" lang="en-US" altLang="en-US" b="0" i="0" u="none" strike="noStrike" cap="none" normalizeH="0" baseline="0" dirty="0">
              <a:ln>
                <a:noFill/>
              </a:ln>
              <a:effectLst/>
            </a:endParaRPr>
          </a:p>
          <a:p>
            <a:pPr marR="0" lvl="0" fontAlgn="base">
              <a:spcBef>
                <a:spcPts val="1000"/>
              </a:spcBef>
              <a:buClr>
                <a:schemeClr val="accent2"/>
              </a:buClr>
              <a:buSzTx/>
              <a:buFont typeface="Wingdings" panose="05000000000000000000" pitchFamily="2" charset="2"/>
              <a:tabLst/>
            </a:pP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14480329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vert="horz" lIns="91440" tIns="45720" rIns="91440" bIns="45720" rtlCol="0" anchor="ctr" anchorCtr="0">
            <a:normAutofit/>
          </a:bodyPr>
          <a:lstStyle/>
          <a:p>
            <a:r>
              <a:rPr lang="en-US" b="1" kern="1200" cap="all" spc="300" baseline="0">
                <a:latin typeface="+mj-lt"/>
                <a:ea typeface="+mj-ea"/>
                <a:cs typeface="+mj-cs"/>
              </a:rPr>
              <a:t>Aplicacion de IA en programacion eficiente</a:t>
            </a:r>
            <a:endParaRPr lang="en-US" b="1" kern="1200" cap="all" spc="300" baseline="0">
              <a:effectLst/>
              <a:latin typeface="+mj-lt"/>
              <a:ea typeface="+mj-ea"/>
              <a:cs typeface="+mj-cs"/>
            </a:endParaRPr>
          </a:p>
        </p:txBody>
      </p:sp>
      <p:sp>
        <p:nvSpPr>
          <p:cNvPr id="5" name="Rectangle 1">
            <a:extLst>
              <a:ext uri="{FF2B5EF4-FFF2-40B4-BE49-F238E27FC236}">
                <a16:creationId xmlns:a16="http://schemas.microsoft.com/office/drawing/2014/main" id="{947B5D0D-840A-640F-E3FF-8CDF7125A427}"/>
              </a:ext>
            </a:extLst>
          </p:cNvPr>
          <p:cNvSpPr>
            <a:spLocks noChangeArrowheads="1"/>
          </p:cNvSpPr>
          <p:nvPr/>
        </p:nvSpPr>
        <p:spPr bwMode="auto">
          <a:xfrm>
            <a:off x="1052660" y="1515121"/>
            <a:ext cx="8774921" cy="411305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r>
              <a:rPr lang="es-ES" b="1" dirty="0"/>
              <a:t>Beneficios y Consideraciones</a:t>
            </a:r>
          </a:p>
          <a:p>
            <a:endParaRPr lang="es-ES" b="1" dirty="0"/>
          </a:p>
          <a:p>
            <a:pPr>
              <a:buFont typeface="Arial" panose="020B0604020202020204" pitchFamily="34" charset="0"/>
              <a:buChar char="•"/>
            </a:pPr>
            <a:r>
              <a:rPr lang="es-ES" b="1" dirty="0"/>
              <a:t>Mejorar la eficiencia</a:t>
            </a:r>
            <a:r>
              <a:rPr lang="es-ES" dirty="0"/>
              <a:t>: la IA ayuda a reducir el tiempo dedicado a la planificación y asignación de tareas.</a:t>
            </a:r>
          </a:p>
          <a:p>
            <a:pPr>
              <a:buFont typeface="Arial" panose="020B0604020202020204" pitchFamily="34" charset="0"/>
              <a:buChar char="•"/>
            </a:pPr>
            <a:r>
              <a:rPr lang="es-ES" b="1" dirty="0"/>
              <a:t>Automatización de procesos</a:t>
            </a:r>
            <a:r>
              <a:rPr lang="es-ES" dirty="0"/>
              <a:t>: reduce el riesgo de errores humanos en tareas repetitivas.</a:t>
            </a:r>
          </a:p>
          <a:p>
            <a:pPr>
              <a:buFont typeface="Arial" panose="020B0604020202020204" pitchFamily="34" charset="0"/>
              <a:buChar char="•"/>
            </a:pPr>
            <a:r>
              <a:rPr lang="es-ES" b="1" dirty="0"/>
              <a:t>Escalabilidad</a:t>
            </a:r>
            <a:r>
              <a:rPr lang="es-ES" dirty="0"/>
              <a:t>: conforme crecen los proyectos, la IA puede manejar la complejidad de manera más eficiente.</a:t>
            </a:r>
          </a:p>
          <a:p>
            <a:pPr>
              <a:buFont typeface="Arial" panose="020B0604020202020204" pitchFamily="34" charset="0"/>
              <a:buChar char="•"/>
            </a:pPr>
            <a:r>
              <a:rPr lang="es-ES" b="1" dirty="0"/>
              <a:t>Monitoreo continuo</a:t>
            </a:r>
            <a:r>
              <a:rPr lang="es-ES" dirty="0"/>
              <a:t>: el uso de algoritmos de aprendizaje puede identificar riesgos en tiempo real y sugerir ajustes.</a:t>
            </a:r>
          </a:p>
          <a:p>
            <a:pPr marR="0" lvl="0" fontAlgn="base">
              <a:spcBef>
                <a:spcPts val="1000"/>
              </a:spcBef>
              <a:buClr>
                <a:schemeClr val="accent2"/>
              </a:buClr>
              <a:buSzTx/>
              <a:buFont typeface="Wingdings" panose="05000000000000000000" pitchFamily="2" charset="2"/>
              <a:tabLst/>
            </a:pP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131567317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u="sng" dirty="0">
                <a:effectLst/>
                <a:latin typeface="Times New Roman" panose="02020603050405020304" pitchFamily="18" charset="0"/>
                <a:ea typeface="Times New Roman" panose="02020603050405020304" pitchFamily="18" charset="0"/>
              </a:rPr>
              <a:t>Mejora Continua Basada en Aprendizaje</a:t>
            </a:r>
            <a:endParaRPr lang="en-US" sz="1800" b="1" u="sng" dirty="0">
              <a:effectLst/>
              <a:latin typeface="Times New Roman" panose="02020603050405020304" pitchFamily="18" charset="0"/>
              <a:ea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La IA puede aprender continuamente del código existente y de los patrones de optimización, mejorando progresivamente su capacidad para sugerir optimizaciones y mejorar el rendimiento del software.</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a:effectLst/>
                <a:latin typeface="Times New Roman" panose="02020603050405020304" pitchFamily="18" charset="0"/>
                <a:ea typeface="Times New Roman" panose="02020603050405020304" pitchFamily="18" charset="0"/>
              </a:rPr>
              <a:t>Aprendizaje de Patrones de Rendimiento</a:t>
            </a:r>
            <a:r>
              <a:rPr lang="es-AR" sz="1800" dirty="0">
                <a:effectLst/>
                <a:latin typeface="Times New Roman" panose="02020603050405020304" pitchFamily="18" charset="0"/>
                <a:ea typeface="Times New Roman" panose="02020603050405020304" pitchFamily="18" charset="0"/>
              </a:rPr>
              <a:t>: Al analizar el rendimiento del software a lo largo del tiempo, la IA puede identificar patrones que conducen a un rendimiento subóptimo y sugerir mejoras de manera proactiva.</a:t>
            </a:r>
            <a:endParaRPr lang="en-US"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s-AR" sz="1800" b="1" dirty="0" err="1">
                <a:effectLst/>
                <a:latin typeface="Times New Roman" panose="02020603050405020304" pitchFamily="18" charset="0"/>
                <a:ea typeface="Times New Roman" panose="02020603050405020304" pitchFamily="18" charset="0"/>
              </a:rPr>
              <a:t>Feedback</a:t>
            </a:r>
            <a:r>
              <a:rPr lang="es-AR" sz="1800" b="1" dirty="0">
                <a:effectLst/>
                <a:latin typeface="Times New Roman" panose="02020603050405020304" pitchFamily="18" charset="0"/>
                <a:ea typeface="Times New Roman" panose="02020603050405020304" pitchFamily="18" charset="0"/>
              </a:rPr>
              <a:t> </a:t>
            </a:r>
            <a:r>
              <a:rPr lang="es-AR" sz="1800" b="1" dirty="0" err="1">
                <a:effectLst/>
                <a:latin typeface="Times New Roman" panose="02020603050405020304" pitchFamily="18" charset="0"/>
                <a:ea typeface="Times New Roman" panose="02020603050405020304" pitchFamily="18" charset="0"/>
              </a:rPr>
              <a:t>Loop</a:t>
            </a:r>
            <a:r>
              <a:rPr lang="es-AR" sz="1800" b="1" dirty="0">
                <a:effectLst/>
                <a:latin typeface="Times New Roman" panose="02020603050405020304" pitchFamily="18" charset="0"/>
                <a:ea typeface="Times New Roman" panose="02020603050405020304" pitchFamily="18" charset="0"/>
              </a:rPr>
              <a:t> Automático</a:t>
            </a:r>
            <a:r>
              <a:rPr lang="es-AR" sz="1800" dirty="0">
                <a:effectLst/>
                <a:latin typeface="Times New Roman" panose="02020603050405020304" pitchFamily="18" charset="0"/>
                <a:ea typeface="Times New Roman" panose="02020603050405020304" pitchFamily="18" charset="0"/>
              </a:rPr>
              <a:t>: Las herramientas de IA pueden integrar un bucle de retroalimentación continua, donde las optimizaciones realizadas se prueban, perfilan y ajustan en función de los resultados, mejorando constantemente el rendimiento del código.</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32626185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8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1495165"/>
            <a:ext cx="10748059" cy="4581745"/>
          </a:xfrm>
        </p:spPr>
        <p:txBody>
          <a:bodyPr>
            <a:normAutofit/>
          </a:bodyPr>
          <a:lstStyle/>
          <a:p>
            <a:r>
              <a:rPr lang="es-AR" sz="1800" b="1" u="sng" dirty="0">
                <a:effectLst/>
                <a:latin typeface="Times New Roman" panose="02020603050405020304" pitchFamily="18" charset="0"/>
                <a:ea typeface="Times New Roman" panose="02020603050405020304" pitchFamily="18" charset="0"/>
              </a:rPr>
              <a:t>Mejora Continua Basada en Aprendizaje</a:t>
            </a:r>
            <a:endParaRPr lang="en-US" sz="1800" b="1" u="sng" dirty="0">
              <a:effectLst/>
              <a:latin typeface="Times New Roman" panose="02020603050405020304" pitchFamily="18" charset="0"/>
              <a:ea typeface="Times New Roman" panose="02020603050405020304" pitchFamily="18" charset="0"/>
            </a:endParaRPr>
          </a:p>
          <a:p>
            <a:r>
              <a:rPr lang="es-ES" dirty="0"/>
              <a:t>La </a:t>
            </a:r>
            <a:r>
              <a:rPr lang="es-ES" b="1" dirty="0"/>
              <a:t>Mejora Continua Basada en Aprendizaje</a:t>
            </a:r>
            <a:r>
              <a:rPr lang="es-ES" dirty="0"/>
              <a:t> (MCBA) consiste en implementar ciclos automáticos de retroalimentación (</a:t>
            </a:r>
            <a:r>
              <a:rPr lang="es-ES" dirty="0" err="1"/>
              <a:t>feedback</a:t>
            </a:r>
            <a:r>
              <a:rPr lang="es-ES" dirty="0"/>
              <a:t> </a:t>
            </a:r>
            <a:r>
              <a:rPr lang="es-ES" dirty="0" err="1"/>
              <a:t>loops</a:t>
            </a:r>
            <a:r>
              <a:rPr lang="es-ES" dirty="0"/>
              <a:t>) en los procesos de desarrollo, con el objetivo de identificar patrones de rendimiento, realizar ajustes y optimizar el sistema de forma continua. En el contexto del desarrollo de software, esto implica monitorear el rendimiento de las aplicaciones, identificar tendencias o problemas recurrentes, y utilizar técnicas de aprendizaje automático para automatizar mejoras.</a:t>
            </a:r>
          </a:p>
          <a:p>
            <a:r>
              <a:rPr lang="es-ES" dirty="0"/>
              <a:t>En Python, este proceso puede involucrar herramientas como métricas de rendimiento, recopilación de datos, aprendizaje supervisado o no supervisado, y mecanismos de retroalimentación automáticos.</a:t>
            </a:r>
            <a:endParaRPr lang="en-US" dirty="0">
              <a:effectLst/>
            </a:endParaRPr>
          </a:p>
        </p:txBody>
      </p:sp>
    </p:spTree>
    <p:extLst>
      <p:ext uri="{BB962C8B-B14F-4D97-AF65-F5344CB8AC3E}">
        <p14:creationId xmlns:p14="http://schemas.microsoft.com/office/powerpoint/2010/main" val="2735338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355107"/>
            <a:ext cx="4837174" cy="5841507"/>
          </a:xfrm>
          <a:noFill/>
        </p:spPr>
        <p:txBody>
          <a:bodyPr anchor="t">
            <a:normAutofit lnSpcReduction="10000"/>
          </a:bodyPr>
          <a:lstStyle/>
          <a:p>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Algorítmica</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Uso</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Eficiente</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Recursos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Estructuras</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del Código</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AR" sz="1400" b="1" kern="0" dirty="0">
                <a:effectLst/>
                <a:latin typeface="Times New Roman" panose="02020603050405020304" pitchFamily="18" charset="0"/>
                <a:ea typeface="Times New Roman" panose="02020603050405020304" pitchFamily="18" charset="0"/>
                <a:cs typeface="Times New Roman" panose="02020603050405020304" pitchFamily="18" charset="0"/>
              </a:rPr>
              <a:t>5. Consideraciones de E/S (Entrada/Salida)</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b="1" kern="0" dirty="0">
                <a:effectLst/>
                <a:latin typeface="Times New Roman" panose="02020603050405020304" pitchFamily="18" charset="0"/>
                <a:ea typeface="Times New Roman" panose="02020603050405020304" pitchFamily="18" charset="0"/>
              </a:rPr>
              <a:t>6. Buena </a:t>
            </a:r>
            <a:r>
              <a:rPr lang="en-US" sz="1400" b="1" kern="0" dirty="0" err="1">
                <a:effectLst/>
                <a:latin typeface="Times New Roman" panose="02020603050405020304" pitchFamily="18" charset="0"/>
                <a:ea typeface="Times New Roman" panose="02020603050405020304" pitchFamily="18" charset="0"/>
              </a:rPr>
              <a:t>Práctica</a:t>
            </a:r>
            <a:r>
              <a:rPr lang="en-US" sz="1400" b="1" kern="0" dirty="0">
                <a:effectLst/>
                <a:latin typeface="Times New Roman" panose="02020603050405020304" pitchFamily="18" charset="0"/>
                <a:ea typeface="Times New Roman" panose="02020603050405020304" pitchFamily="18" charset="0"/>
              </a:rPr>
              <a:t> de Código</a:t>
            </a:r>
          </a:p>
          <a:p>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7. Profiling y Testing</a:t>
            </a:r>
          </a:p>
          <a:p>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8. Evita la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Prematura</a:t>
            </a:r>
            <a:endPar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s-AR" sz="1400" b="1" kern="0" dirty="0">
                <a:effectLst/>
                <a:latin typeface="Times New Roman" panose="02020603050405020304" pitchFamily="18" charset="0"/>
                <a:ea typeface="Times New Roman" panose="02020603050405020304" pitchFamily="18" charset="0"/>
                <a:cs typeface="Times New Roman" panose="02020603050405020304" pitchFamily="18" charset="0"/>
              </a:rPr>
              <a:t>9. Uso de Lenguajes y </a:t>
            </a:r>
            <a:r>
              <a:rPr lang="es-AR" sz="1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Frameworks</a:t>
            </a:r>
            <a:r>
              <a:rPr lang="es-AR" sz="1400" b="1" kern="0" dirty="0">
                <a:effectLst/>
                <a:latin typeface="Times New Roman" panose="02020603050405020304" pitchFamily="18" charset="0"/>
                <a:ea typeface="Times New Roman" panose="02020603050405020304" pitchFamily="18" charset="0"/>
                <a:cs typeface="Times New Roman" panose="02020603050405020304" pitchFamily="18" charset="0"/>
              </a:rPr>
              <a:t> Eficientes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500" b="1" kern="0" dirty="0">
                <a:effectLst/>
                <a:latin typeface="Times New Roman" panose="02020603050405020304" pitchFamily="18" charset="0"/>
                <a:ea typeface="Times New Roman" panose="02020603050405020304" pitchFamily="18" charset="0"/>
                <a:cs typeface="Times New Roman" panose="02020603050405020304" pitchFamily="18" charset="0"/>
              </a:rPr>
              <a:t>10. </a:t>
            </a:r>
            <a:r>
              <a:rPr lang="en-US" sz="15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Documentación</a:t>
            </a:r>
            <a:r>
              <a:rPr lang="en-US" sz="1500" b="1" kern="0" dirty="0">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15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Comentarios</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1672017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7EB4A-9237-3BEA-FA6A-B696E103703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0E325-02D2-09AD-3816-86A5286EF075}"/>
              </a:ext>
            </a:extLst>
          </p:cNvPr>
          <p:cNvSpPr>
            <a:spLocks noGrp="1"/>
          </p:cNvSpPr>
          <p:nvPr>
            <p:ph type="ctrTitle"/>
          </p:nvPr>
        </p:nvSpPr>
        <p:spPr>
          <a:xfrm>
            <a:off x="1188720" y="1092402"/>
            <a:ext cx="9611360" cy="2605838"/>
          </a:xfrm>
        </p:spPr>
        <p:txBody>
          <a:bodyPr anchor="b">
            <a:normAutofit/>
          </a:bodyPr>
          <a:lstStyle/>
          <a:p>
            <a:pPr algn="l"/>
            <a:r>
              <a:rPr lang="es-ES" sz="1800" dirty="0">
                <a:latin typeface="+mn-lt"/>
              </a:rPr>
              <a:t>Reduce la complejidad temporal de funciones recursivas exponenciales a lineales o polinómicas.</a:t>
            </a:r>
            <a:br>
              <a:rPr lang="es-ES" sz="1800" dirty="0">
                <a:latin typeface="+mn-lt"/>
              </a:rPr>
            </a:br>
            <a:br>
              <a:rPr lang="es-ES" sz="1800" dirty="0">
                <a:latin typeface="+mn-lt"/>
              </a:rPr>
            </a:br>
            <a:br>
              <a:rPr lang="es-ES" sz="1800" dirty="0">
                <a:latin typeface="+mn-lt"/>
              </a:rPr>
            </a:br>
            <a:r>
              <a:rPr lang="es-ES" sz="1800" dirty="0">
                <a:latin typeface="+mn-lt"/>
              </a:rPr>
              <a:t>Ejemplo clásico	Sin </a:t>
            </a:r>
            <a:r>
              <a:rPr lang="es-ES" sz="1800" dirty="0" err="1">
                <a:latin typeface="+mn-lt"/>
              </a:rPr>
              <a:t>memoización</a:t>
            </a:r>
            <a:r>
              <a:rPr lang="es-ES" sz="1800" dirty="0">
                <a:latin typeface="+mn-lt"/>
              </a:rPr>
              <a:t>	Con </a:t>
            </a:r>
            <a:r>
              <a:rPr lang="es-ES" sz="1800" dirty="0" err="1">
                <a:latin typeface="+mn-lt"/>
              </a:rPr>
              <a:t>memoización</a:t>
            </a:r>
            <a:br>
              <a:rPr lang="es-ES" sz="1800" dirty="0">
                <a:latin typeface="+mn-lt"/>
              </a:rPr>
            </a:br>
            <a:r>
              <a:rPr lang="es-ES" sz="1800" dirty="0">
                <a:latin typeface="+mn-lt"/>
              </a:rPr>
              <a:t>Fibonacci(n)	           O(2ⁿ)	                      O(n)</a:t>
            </a:r>
            <a:endParaRPr lang="en-US" sz="1200" dirty="0"/>
          </a:p>
        </p:txBody>
      </p:sp>
      <p:sp>
        <p:nvSpPr>
          <p:cNvPr id="5" name="Subtitle 2">
            <a:extLst>
              <a:ext uri="{FF2B5EF4-FFF2-40B4-BE49-F238E27FC236}">
                <a16:creationId xmlns:a16="http://schemas.microsoft.com/office/drawing/2014/main" id="{94988D35-410E-DC59-5E69-C5097DBFE9AD}"/>
              </a:ext>
            </a:extLst>
          </p:cNvPr>
          <p:cNvSpPr>
            <a:spLocks noGrp="1"/>
          </p:cNvSpPr>
          <p:nvPr>
            <p:ph type="subTitle" idx="1"/>
          </p:nvPr>
        </p:nvSpPr>
        <p:spPr>
          <a:xfrm>
            <a:off x="1402080" y="4983278"/>
            <a:ext cx="9144000" cy="683219"/>
          </a:xfrm>
        </p:spPr>
        <p:txBody>
          <a:bodyPr/>
          <a:lstStyle/>
          <a:p>
            <a:r>
              <a:rPr lang="es-AR" dirty="0" err="1"/>
              <a:t>Memoizacion</a:t>
            </a:r>
            <a:endParaRPr lang="en-US" dirty="0"/>
          </a:p>
        </p:txBody>
      </p:sp>
    </p:spTree>
    <p:extLst>
      <p:ext uri="{BB962C8B-B14F-4D97-AF65-F5344CB8AC3E}">
        <p14:creationId xmlns:p14="http://schemas.microsoft.com/office/powerpoint/2010/main" val="364259344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5"/>
          </p:nvPr>
        </p:nvSpPr>
        <p:spPr>
          <a:xfrm>
            <a:off x="838200" y="1790329"/>
            <a:ext cx="5134335" cy="4113054"/>
          </a:xfrm>
        </p:spPr>
        <p:txBody>
          <a:bodyPr>
            <a:normAutofit/>
          </a:bodyPr>
          <a:lstStyle/>
          <a:p>
            <a:pPr>
              <a:lnSpc>
                <a:spcPct val="140000"/>
              </a:lnSpc>
            </a:pPr>
            <a:r>
              <a:rPr lang="es-AR" b="1" u="sng" dirty="0">
                <a:effectLst/>
              </a:rPr>
              <a:t>Mejora Continua Basada en Aprendizaje</a:t>
            </a:r>
            <a:endParaRPr lang="en-US" b="1" u="sng" dirty="0">
              <a:effectLst/>
            </a:endParaRPr>
          </a:p>
          <a:p>
            <a:pPr>
              <a:lnSpc>
                <a:spcPct val="140000"/>
              </a:lnSpc>
            </a:pPr>
            <a:r>
              <a:rPr lang="es-ES" b="1" dirty="0"/>
              <a:t>Recopilación de Datos de Rendimiento</a:t>
            </a:r>
          </a:p>
          <a:p>
            <a:pPr>
              <a:lnSpc>
                <a:spcPct val="140000"/>
              </a:lnSpc>
            </a:pPr>
            <a:r>
              <a:rPr lang="es-ES" dirty="0"/>
              <a:t>El primer paso en la mejora continua basada en aprendizaje es recolectar datos del sistema en ejecución. Estos datos podrían ser métricas como el tiempo de respuesta, el uso de CPU, o el número de errores.</a:t>
            </a:r>
          </a:p>
          <a:p>
            <a:pPr>
              <a:lnSpc>
                <a:spcPct val="140000"/>
              </a:lnSpc>
            </a:pPr>
            <a:r>
              <a:rPr lang="es-ES" b="1" dirty="0"/>
              <a:t>Ejemplo:</a:t>
            </a:r>
            <a:r>
              <a:rPr lang="es-ES" dirty="0"/>
              <a:t> Recopilación de métricas de tiempo de respuesta de una API en Python.</a:t>
            </a:r>
          </a:p>
          <a:p>
            <a:pPr>
              <a:lnSpc>
                <a:spcPct val="140000"/>
              </a:lnSpc>
            </a:pPr>
            <a:endParaRPr lang="es-ES" dirty="0"/>
          </a:p>
        </p:txBody>
      </p:sp>
      <p:pic>
        <p:nvPicPr>
          <p:cNvPr id="4" name="Picture 3">
            <a:extLst>
              <a:ext uri="{FF2B5EF4-FFF2-40B4-BE49-F238E27FC236}">
                <a16:creationId xmlns:a16="http://schemas.microsoft.com/office/drawing/2014/main" id="{40A9D07E-3D15-F96F-02C9-27145BCCD5A4}"/>
              </a:ext>
            </a:extLst>
          </p:cNvPr>
          <p:cNvPicPr>
            <a:picLocks noChangeAspect="1"/>
          </p:cNvPicPr>
          <p:nvPr/>
        </p:nvPicPr>
        <p:blipFill>
          <a:blip r:embed="rId2"/>
          <a:stretch>
            <a:fillRect/>
          </a:stretch>
        </p:blipFill>
        <p:spPr>
          <a:xfrm>
            <a:off x="5972535" y="1790329"/>
            <a:ext cx="5845217" cy="4205357"/>
          </a:xfrm>
          <a:prstGeom prst="rect">
            <a:avLst/>
          </a:prstGeom>
          <a:noFill/>
        </p:spPr>
      </p:pic>
    </p:spTree>
    <p:extLst>
      <p:ext uri="{BB962C8B-B14F-4D97-AF65-F5344CB8AC3E}">
        <p14:creationId xmlns:p14="http://schemas.microsoft.com/office/powerpoint/2010/main" val="411154967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pic>
        <p:nvPicPr>
          <p:cNvPr id="5" name="Picture 4">
            <a:extLst>
              <a:ext uri="{FF2B5EF4-FFF2-40B4-BE49-F238E27FC236}">
                <a16:creationId xmlns:a16="http://schemas.microsoft.com/office/drawing/2014/main" id="{57BF2D7E-7F0C-92ED-551C-89E5491F30A6}"/>
              </a:ext>
            </a:extLst>
          </p:cNvPr>
          <p:cNvPicPr>
            <a:picLocks noChangeAspect="1"/>
          </p:cNvPicPr>
          <p:nvPr/>
        </p:nvPicPr>
        <p:blipFill>
          <a:blip r:embed="rId2"/>
          <a:stretch>
            <a:fillRect/>
          </a:stretch>
        </p:blipFill>
        <p:spPr>
          <a:xfrm>
            <a:off x="158186" y="1377683"/>
            <a:ext cx="6061277" cy="4525700"/>
          </a:xfrm>
          <a:prstGeom prst="rect">
            <a:avLst/>
          </a:prstGeom>
          <a:noFill/>
        </p:spPr>
      </p:pic>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6219464" y="1377683"/>
            <a:ext cx="5486983" cy="4767936"/>
          </a:xfrm>
        </p:spPr>
        <p:txBody>
          <a:bodyPr>
            <a:normAutofit fontScale="92500"/>
          </a:bodyPr>
          <a:lstStyle/>
          <a:p>
            <a:pPr>
              <a:lnSpc>
                <a:spcPct val="140000"/>
              </a:lnSpc>
            </a:pPr>
            <a:r>
              <a:rPr lang="es-AR" sz="1700" b="1" u="sng" dirty="0">
                <a:effectLst/>
              </a:rPr>
              <a:t>Mejora Continua Basada en Aprendizaje</a:t>
            </a:r>
            <a:endParaRPr lang="en-US" sz="1700" b="1" u="sng" dirty="0">
              <a:effectLst/>
            </a:endParaRPr>
          </a:p>
          <a:p>
            <a:pPr>
              <a:lnSpc>
                <a:spcPct val="140000"/>
              </a:lnSpc>
            </a:pPr>
            <a:r>
              <a:rPr lang="es-ES" sz="1700" b="1" dirty="0"/>
              <a:t>Análisis de Patrones de Rendimiento</a:t>
            </a:r>
          </a:p>
          <a:p>
            <a:pPr>
              <a:lnSpc>
                <a:spcPct val="140000"/>
              </a:lnSpc>
            </a:pPr>
            <a:r>
              <a:rPr lang="es-ES" sz="1700" dirty="0"/>
              <a:t>Una vez que se tiene un conjunto de datos, el siguiente paso es analizar patrones para detectar cuándo y por qué el rendimiento cambia. Esto puede implicar el uso de técnicas de aprendizaje automático para identificar anomalías o correlaciones entre las métricas.</a:t>
            </a:r>
          </a:p>
          <a:p>
            <a:pPr>
              <a:lnSpc>
                <a:spcPct val="140000"/>
              </a:lnSpc>
            </a:pPr>
            <a:r>
              <a:rPr lang="es-ES" sz="1700" b="1" dirty="0"/>
              <a:t>Ejemplo:</a:t>
            </a:r>
            <a:r>
              <a:rPr lang="es-ES" sz="1700" dirty="0"/>
              <a:t> Identificación de patrones con </a:t>
            </a:r>
            <a:r>
              <a:rPr lang="es-ES" sz="1700" dirty="0" err="1"/>
              <a:t>clustering</a:t>
            </a:r>
            <a:r>
              <a:rPr lang="es-ES" sz="1700" dirty="0"/>
              <a:t> usando K-</a:t>
            </a:r>
            <a:r>
              <a:rPr lang="es-ES" sz="1700" dirty="0" err="1"/>
              <a:t>Means</a:t>
            </a:r>
            <a:r>
              <a:rPr lang="es-ES" sz="1700" dirty="0"/>
              <a:t> para detectar anomalías en los tiempos de respuesta.</a:t>
            </a:r>
            <a:r>
              <a:rPr lang="es-ES" sz="1600" dirty="0"/>
              <a:t> </a:t>
            </a:r>
          </a:p>
          <a:p>
            <a:pPr>
              <a:lnSpc>
                <a:spcPct val="140000"/>
              </a:lnSpc>
            </a:pPr>
            <a:r>
              <a:rPr lang="es-ES" sz="1600" dirty="0"/>
              <a:t>En este caso, estamos agrupando los tiempos de respuesta para identificar cuándo los tiempos son significativamente más altos de lo esperado, lo que podría indicar una anomalía de rendimiento.</a:t>
            </a:r>
            <a:endParaRPr lang="es-ES" sz="1700" dirty="0"/>
          </a:p>
          <a:p>
            <a:pPr>
              <a:lnSpc>
                <a:spcPct val="140000"/>
              </a:lnSpc>
            </a:pPr>
            <a:endParaRPr lang="es-ES" sz="1700" dirty="0"/>
          </a:p>
          <a:p>
            <a:pPr>
              <a:lnSpc>
                <a:spcPct val="140000"/>
              </a:lnSpc>
            </a:pPr>
            <a:endParaRPr lang="es-ES" sz="1700" dirty="0"/>
          </a:p>
        </p:txBody>
      </p:sp>
    </p:spTree>
    <p:extLst>
      <p:ext uri="{BB962C8B-B14F-4D97-AF65-F5344CB8AC3E}">
        <p14:creationId xmlns:p14="http://schemas.microsoft.com/office/powerpoint/2010/main" val="77940885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t>Aplicacion</a:t>
            </a:r>
            <a:r>
              <a:rPr lang="en-US" b="1" kern="0"/>
              <a:t> de IA </a:t>
            </a:r>
            <a:r>
              <a:rPr lang="en-US" b="1" kern="0" err="1"/>
              <a:t>en</a:t>
            </a:r>
            <a:r>
              <a:rPr lang="en-US" b="1" kern="0"/>
              <a:t> </a:t>
            </a:r>
            <a:r>
              <a:rPr lang="en-US" b="1" kern="0" err="1"/>
              <a:t>programacion</a:t>
            </a:r>
            <a:r>
              <a:rPr lang="en-US" b="1" kern="0"/>
              <a:t> </a:t>
            </a:r>
            <a:r>
              <a:rPr lang="en-US" b="1" kern="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6219464" y="1377683"/>
            <a:ext cx="5486983" cy="4767936"/>
          </a:xfrm>
        </p:spPr>
        <p:txBody>
          <a:bodyPr>
            <a:normAutofit lnSpcReduction="10000"/>
          </a:bodyPr>
          <a:lstStyle/>
          <a:p>
            <a:pPr>
              <a:lnSpc>
                <a:spcPct val="140000"/>
              </a:lnSpc>
            </a:pPr>
            <a:r>
              <a:rPr lang="es-AR" sz="1700" b="1" u="sng" dirty="0">
                <a:effectLst/>
              </a:rPr>
              <a:t>Mejora Continua Basada en Aprendizaje</a:t>
            </a:r>
            <a:endParaRPr lang="en-US" sz="1700" b="1" u="sng" dirty="0">
              <a:effectLst/>
            </a:endParaRPr>
          </a:p>
          <a:p>
            <a:r>
              <a:rPr lang="es-ES" sz="1600" b="1" dirty="0" err="1"/>
              <a:t>Feedback</a:t>
            </a:r>
            <a:r>
              <a:rPr lang="es-ES" sz="1600" b="1" dirty="0"/>
              <a:t> </a:t>
            </a:r>
            <a:r>
              <a:rPr lang="es-ES" sz="1600" b="1" dirty="0" err="1"/>
              <a:t>Loop</a:t>
            </a:r>
            <a:r>
              <a:rPr lang="es-ES" sz="1600" b="1" dirty="0"/>
              <a:t> Automático</a:t>
            </a:r>
          </a:p>
          <a:p>
            <a:r>
              <a:rPr lang="es-ES" sz="1600" dirty="0"/>
              <a:t>Una vez que se detectan patrones o problemas de rendimiento, se puede utilizar un bucle de retroalimentación para ajustar automáticamente parámetros del sistema en función de las métricas obtenidas.</a:t>
            </a:r>
          </a:p>
          <a:p>
            <a:r>
              <a:rPr lang="es-ES" sz="1600" b="1" dirty="0"/>
              <a:t>Ejemplo:</a:t>
            </a:r>
            <a:r>
              <a:rPr lang="es-ES" sz="1600" dirty="0"/>
              <a:t> Ajustar dinámicamente la frecuencia de sondeo de una API en función de los tiempos de respuesta detectados.</a:t>
            </a:r>
          </a:p>
          <a:p>
            <a:pPr>
              <a:lnSpc>
                <a:spcPct val="140000"/>
              </a:lnSpc>
            </a:pPr>
            <a:r>
              <a:rPr lang="es-ES" sz="1600" dirty="0"/>
              <a:t>En este ejemplo, el sistema ajusta la frecuencia de sondeo dinámicamente en función de los tiempos de respuesta, lo que mejora el rendimiento y evita sobrecargar la API en momentos de lentitud.</a:t>
            </a:r>
            <a:endParaRPr lang="es-ES" sz="1700" dirty="0"/>
          </a:p>
          <a:p>
            <a:pPr>
              <a:lnSpc>
                <a:spcPct val="140000"/>
              </a:lnSpc>
            </a:pPr>
            <a:endParaRPr lang="es-ES" sz="1700" dirty="0"/>
          </a:p>
        </p:txBody>
      </p:sp>
      <p:pic>
        <p:nvPicPr>
          <p:cNvPr id="4" name="Picture 3">
            <a:extLst>
              <a:ext uri="{FF2B5EF4-FFF2-40B4-BE49-F238E27FC236}">
                <a16:creationId xmlns:a16="http://schemas.microsoft.com/office/drawing/2014/main" id="{D110CD8D-676F-866B-452B-1C3B6F0A2AE5}"/>
              </a:ext>
            </a:extLst>
          </p:cNvPr>
          <p:cNvPicPr>
            <a:picLocks noChangeAspect="1"/>
          </p:cNvPicPr>
          <p:nvPr/>
        </p:nvPicPr>
        <p:blipFill>
          <a:blip r:embed="rId2"/>
          <a:stretch>
            <a:fillRect/>
          </a:stretch>
        </p:blipFill>
        <p:spPr>
          <a:xfrm>
            <a:off x="162047" y="1465631"/>
            <a:ext cx="6057418" cy="4587928"/>
          </a:xfrm>
          <a:prstGeom prst="rect">
            <a:avLst/>
          </a:prstGeom>
        </p:spPr>
      </p:pic>
    </p:spTree>
    <p:extLst>
      <p:ext uri="{BB962C8B-B14F-4D97-AF65-F5344CB8AC3E}">
        <p14:creationId xmlns:p14="http://schemas.microsoft.com/office/powerpoint/2010/main" val="26307942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6219464" y="1377683"/>
            <a:ext cx="5486983" cy="4767936"/>
          </a:xfrm>
        </p:spPr>
        <p:txBody>
          <a:bodyPr>
            <a:normAutofit lnSpcReduction="10000"/>
          </a:bodyPr>
          <a:lstStyle/>
          <a:p>
            <a:pPr>
              <a:lnSpc>
                <a:spcPct val="140000"/>
              </a:lnSpc>
            </a:pPr>
            <a:r>
              <a:rPr lang="es-AR" sz="1700" b="1" u="sng" dirty="0">
                <a:effectLst/>
              </a:rPr>
              <a:t>Mejora Continua Basada en Aprendizaje</a:t>
            </a:r>
            <a:endParaRPr lang="en-US" sz="1700" b="1" u="sng" dirty="0">
              <a:effectLst/>
            </a:endParaRPr>
          </a:p>
          <a:p>
            <a:r>
              <a:rPr lang="es-ES" sz="1600" b="1" dirty="0"/>
              <a:t>Automatización del Aprendizaje y Mejora</a:t>
            </a:r>
          </a:p>
          <a:p>
            <a:r>
              <a:rPr lang="es-ES" sz="1600" dirty="0"/>
              <a:t>Para completar el ciclo de mejora continua, se puede aplicar un modelo de aprendizaje supervisado o no supervisado que prediga el rendimiento futuro en función de los datos pasados y ajuste automáticamente los parámetros del sistema.</a:t>
            </a:r>
          </a:p>
          <a:p>
            <a:r>
              <a:rPr lang="es-ES" sz="1600" b="1" dirty="0"/>
              <a:t>Ejemplo:</a:t>
            </a:r>
            <a:r>
              <a:rPr lang="es-ES" sz="1600" dirty="0"/>
              <a:t> Uso de un modelo de regresión para predecir el tiempo de respuesta futuro y ajustar el sistema.</a:t>
            </a:r>
          </a:p>
          <a:p>
            <a:pPr>
              <a:lnSpc>
                <a:spcPct val="140000"/>
              </a:lnSpc>
            </a:pPr>
            <a:r>
              <a:rPr lang="es-ES" sz="1600" dirty="0"/>
              <a:t>En este caso, utilizamos un modelo de regresión lineal para predecir los tiempos de respuesta futuros basados en los tiempos pasados, y ajustamos automáticamente la frecuencia de sondeo del sistema.</a:t>
            </a:r>
            <a:endParaRPr lang="es-ES" sz="1700" dirty="0"/>
          </a:p>
        </p:txBody>
      </p:sp>
      <p:pic>
        <p:nvPicPr>
          <p:cNvPr id="5" name="Picture 4">
            <a:extLst>
              <a:ext uri="{FF2B5EF4-FFF2-40B4-BE49-F238E27FC236}">
                <a16:creationId xmlns:a16="http://schemas.microsoft.com/office/drawing/2014/main" id="{7B40F454-2CDF-2B9E-DFD1-E1D28186B3F5}"/>
              </a:ext>
            </a:extLst>
          </p:cNvPr>
          <p:cNvPicPr>
            <a:picLocks noChangeAspect="1"/>
          </p:cNvPicPr>
          <p:nvPr/>
        </p:nvPicPr>
        <p:blipFill>
          <a:blip r:embed="rId2"/>
          <a:stretch>
            <a:fillRect/>
          </a:stretch>
        </p:blipFill>
        <p:spPr>
          <a:xfrm>
            <a:off x="299857" y="1377683"/>
            <a:ext cx="5796143" cy="4664302"/>
          </a:xfrm>
          <a:prstGeom prst="rect">
            <a:avLst/>
          </a:prstGeom>
        </p:spPr>
      </p:pic>
    </p:spTree>
    <p:extLst>
      <p:ext uri="{BB962C8B-B14F-4D97-AF65-F5344CB8AC3E}">
        <p14:creationId xmlns:p14="http://schemas.microsoft.com/office/powerpoint/2010/main" val="377910740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r>
              <a:rPr lang="es-ES" b="1" dirty="0"/>
              <a:t>Implementación del Ciclo Completo</a:t>
            </a:r>
          </a:p>
          <a:p>
            <a:r>
              <a:rPr lang="es-ES" dirty="0"/>
              <a:t>El ciclo de mejora continua implica:</a:t>
            </a:r>
          </a:p>
          <a:p>
            <a:pPr>
              <a:buFont typeface="Arial" panose="020B0604020202020204" pitchFamily="34" charset="0"/>
              <a:buChar char="•"/>
            </a:pPr>
            <a:r>
              <a:rPr lang="es-ES" b="1" dirty="0"/>
              <a:t>Monitorear</a:t>
            </a:r>
            <a:r>
              <a:rPr lang="es-ES" dirty="0"/>
              <a:t> el sistema (recopilación de métricas de rendimiento).</a:t>
            </a:r>
          </a:p>
          <a:p>
            <a:pPr>
              <a:buFont typeface="Arial" panose="020B0604020202020204" pitchFamily="34" charset="0"/>
              <a:buChar char="•"/>
            </a:pPr>
            <a:r>
              <a:rPr lang="es-ES" b="1" dirty="0"/>
              <a:t>Detectar</a:t>
            </a:r>
            <a:r>
              <a:rPr lang="es-ES" dirty="0"/>
              <a:t> patrones de rendimiento (análisis de datos).</a:t>
            </a:r>
          </a:p>
          <a:p>
            <a:pPr>
              <a:buFont typeface="Arial" panose="020B0604020202020204" pitchFamily="34" charset="0"/>
              <a:buChar char="•"/>
            </a:pPr>
            <a:r>
              <a:rPr lang="es-ES" b="1" dirty="0"/>
              <a:t>Ajustar</a:t>
            </a:r>
            <a:r>
              <a:rPr lang="es-ES" dirty="0"/>
              <a:t> automáticamente los parámetros del sistema en función de los datos analizados.</a:t>
            </a:r>
          </a:p>
          <a:p>
            <a:pPr>
              <a:buFont typeface="Arial" panose="020B0604020202020204" pitchFamily="34" charset="0"/>
              <a:buChar char="•"/>
            </a:pPr>
            <a:r>
              <a:rPr lang="es-ES" b="1" dirty="0"/>
              <a:t>Retroalimentar</a:t>
            </a:r>
            <a:r>
              <a:rPr lang="es-ES" dirty="0"/>
              <a:t> continuamente estos datos para mejorar el rendimiento.</a:t>
            </a:r>
          </a:p>
          <a:p>
            <a:r>
              <a:rPr lang="es-ES" dirty="0"/>
              <a:t>Al combinar estas etapas con técnicas de aprendizaje automático, es posible optimizar el rendimiento de sistemas complejos de manera continua y automática.</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263666261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r>
              <a:rPr lang="es-ES" dirty="0"/>
              <a:t>La selección de un modelo de IA depende del tipo de problema que se necesita resolver y la naturaleza de los datos. A continuación, te doy un criterio básico para cada tipo de modelo:</a:t>
            </a:r>
          </a:p>
          <a:p>
            <a:r>
              <a:rPr lang="es-ES" b="1" dirty="0"/>
              <a:t>1. Clasificación</a:t>
            </a:r>
          </a:p>
          <a:p>
            <a:pPr>
              <a:buFont typeface="Arial" panose="020B0604020202020204" pitchFamily="34" charset="0"/>
              <a:buChar char="•"/>
            </a:pPr>
            <a:r>
              <a:rPr lang="es-ES" b="1" dirty="0"/>
              <a:t>Problema</a:t>
            </a:r>
            <a:r>
              <a:rPr lang="es-ES" dirty="0"/>
              <a:t>: Cuando el objetivo es clasificar los datos en categorías o etiquetas discretas.</a:t>
            </a:r>
          </a:p>
          <a:p>
            <a:pPr>
              <a:buFont typeface="Arial" panose="020B0604020202020204" pitchFamily="34" charset="0"/>
              <a:buChar char="•"/>
            </a:pPr>
            <a:r>
              <a:rPr lang="es-ES" b="1" dirty="0"/>
              <a:t>Ejemplos</a:t>
            </a:r>
            <a:r>
              <a:rPr lang="es-ES" dirty="0"/>
              <a:t>: Identificar el tipo de producto en un inventario (ropa, electrónica, etc.), clasificar correos electrónicos como spam o no spam, diagnosticar una enfermedad a partir de síntomas (enfermo o sano).</a:t>
            </a:r>
          </a:p>
          <a:p>
            <a:pPr>
              <a:buFont typeface="Arial" panose="020B0604020202020204" pitchFamily="34" charset="0"/>
              <a:buChar char="•"/>
            </a:pPr>
            <a:r>
              <a:rPr lang="es-ES" b="1" dirty="0"/>
              <a:t>Modelos comunes</a:t>
            </a:r>
            <a:r>
              <a:rPr lang="es-ES" dirty="0"/>
              <a:t>: Árboles de decisión, SVM, redes neuronales para clasificación, </a:t>
            </a:r>
            <a:r>
              <a:rPr lang="es-ES" dirty="0" err="1"/>
              <a:t>Naive</a:t>
            </a:r>
            <a:r>
              <a:rPr lang="es-ES" dirty="0"/>
              <a:t> Bayes, regresión logística.</a:t>
            </a:r>
          </a:p>
          <a:p>
            <a:r>
              <a:rPr lang="es-ES" b="1" dirty="0"/>
              <a:t>Criterio de selección</a:t>
            </a:r>
            <a:r>
              <a:rPr lang="es-ES" dirty="0"/>
              <a:t>:</a:t>
            </a:r>
          </a:p>
          <a:p>
            <a:pPr>
              <a:buFont typeface="Arial" panose="020B0604020202020204" pitchFamily="34" charset="0"/>
              <a:buChar char="•"/>
            </a:pPr>
            <a:r>
              <a:rPr lang="es-ES" dirty="0"/>
              <a:t>Datos con clases o categorías claras y bien definidas.</a:t>
            </a:r>
          </a:p>
          <a:p>
            <a:pPr>
              <a:buFont typeface="Arial" panose="020B0604020202020204" pitchFamily="34" charset="0"/>
              <a:buChar char="•"/>
            </a:pPr>
            <a:r>
              <a:rPr lang="es-ES" dirty="0"/>
              <a:t>Salida deseada en forma de etiquetas.</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284104928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r>
              <a:rPr lang="es-ES" b="1" dirty="0"/>
              <a:t>2. Regresión Lineal</a:t>
            </a:r>
          </a:p>
          <a:p>
            <a:pPr>
              <a:buFont typeface="Arial" panose="020B0604020202020204" pitchFamily="34" charset="0"/>
              <a:buChar char="•"/>
            </a:pPr>
            <a:r>
              <a:rPr lang="es-ES" b="1" dirty="0"/>
              <a:t>Problema</a:t>
            </a:r>
            <a:r>
              <a:rPr lang="es-ES" dirty="0"/>
              <a:t>: Cuando el objetivo es predecir un valor continuo.</a:t>
            </a:r>
          </a:p>
          <a:p>
            <a:pPr>
              <a:buFont typeface="Arial" panose="020B0604020202020204" pitchFamily="34" charset="0"/>
              <a:buChar char="•"/>
            </a:pPr>
            <a:r>
              <a:rPr lang="es-ES" b="1" dirty="0"/>
              <a:t>Ejemplos</a:t>
            </a:r>
            <a:r>
              <a:rPr lang="es-ES" dirty="0"/>
              <a:t>: Estimar el precio de una casa según sus características, predecir las ventas en función del gasto en publicidad, calcular la probabilidad de éxito de un proyecto según ciertos indicadores cuantitativos.</a:t>
            </a:r>
          </a:p>
          <a:p>
            <a:pPr>
              <a:buFont typeface="Arial" panose="020B0604020202020204" pitchFamily="34" charset="0"/>
              <a:buChar char="•"/>
            </a:pPr>
            <a:r>
              <a:rPr lang="es-ES" b="1" dirty="0"/>
              <a:t>Modelos comunes</a:t>
            </a:r>
            <a:r>
              <a:rPr lang="es-ES" dirty="0"/>
              <a:t>: Regresión lineal simple o múltiple, regresión polinómica, redes neuronales para regresión, árboles de decisión para regresión.</a:t>
            </a:r>
          </a:p>
          <a:p>
            <a:r>
              <a:rPr lang="es-ES" b="1" dirty="0"/>
              <a:t>Criterio de selección</a:t>
            </a:r>
            <a:r>
              <a:rPr lang="es-ES" dirty="0"/>
              <a:t>:</a:t>
            </a:r>
          </a:p>
          <a:p>
            <a:pPr>
              <a:buFont typeface="Arial" panose="020B0604020202020204" pitchFamily="34" charset="0"/>
              <a:buChar char="•"/>
            </a:pPr>
            <a:r>
              <a:rPr lang="es-ES" dirty="0"/>
              <a:t>Datos en los que la relación entre la variable dependiente y las independientes se puede aproximar linealmente.</a:t>
            </a:r>
          </a:p>
          <a:p>
            <a:pPr>
              <a:buFont typeface="Arial" panose="020B0604020202020204" pitchFamily="34" charset="0"/>
              <a:buChar char="•"/>
            </a:pPr>
            <a:r>
              <a:rPr lang="es-ES" dirty="0"/>
              <a:t>Salida deseada en forma de valores numéricos continuos.</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333690214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fontScale="92500" lnSpcReduction="20000"/>
          </a:bodyPr>
          <a:lstStyle/>
          <a:p>
            <a:r>
              <a:rPr lang="es-ES" b="1" dirty="0"/>
              <a:t>3. K-</a:t>
            </a:r>
            <a:r>
              <a:rPr lang="es-ES" b="1" dirty="0" err="1"/>
              <a:t>means</a:t>
            </a:r>
            <a:r>
              <a:rPr lang="es-ES" b="1" dirty="0"/>
              <a:t> </a:t>
            </a:r>
            <a:r>
              <a:rPr lang="es-ES" b="1" dirty="0" err="1"/>
              <a:t>Clustering</a:t>
            </a:r>
            <a:endParaRPr lang="es-ES" b="1" dirty="0"/>
          </a:p>
          <a:p>
            <a:pPr>
              <a:buFont typeface="Arial" panose="020B0604020202020204" pitchFamily="34" charset="0"/>
              <a:buChar char="•"/>
            </a:pPr>
            <a:r>
              <a:rPr lang="es-ES" b="1" dirty="0"/>
              <a:t>Problema</a:t>
            </a:r>
            <a:r>
              <a:rPr lang="es-ES" dirty="0"/>
              <a:t>: Cuando el objetivo es agrupar o segmentar datos en grupos similares.</a:t>
            </a:r>
          </a:p>
          <a:p>
            <a:pPr>
              <a:buFont typeface="Arial" panose="020B0604020202020204" pitchFamily="34" charset="0"/>
              <a:buChar char="•"/>
            </a:pPr>
            <a:r>
              <a:rPr lang="es-ES" b="1" dirty="0"/>
              <a:t>Ejemplos</a:t>
            </a:r>
            <a:r>
              <a:rPr lang="es-ES" dirty="0"/>
              <a:t>: Agrupar clientes según patrones de compra, segmentar áreas geográficas según características demográficas, analizar datos de comportamiento en redes sociales.</a:t>
            </a:r>
          </a:p>
          <a:p>
            <a:pPr>
              <a:buFont typeface="Arial" panose="020B0604020202020204" pitchFamily="34" charset="0"/>
              <a:buChar char="•"/>
            </a:pPr>
            <a:r>
              <a:rPr lang="es-ES" b="1" dirty="0"/>
              <a:t>Modelos comunes</a:t>
            </a:r>
            <a:r>
              <a:rPr lang="es-ES" dirty="0"/>
              <a:t>: K-</a:t>
            </a:r>
            <a:r>
              <a:rPr lang="es-ES" dirty="0" err="1"/>
              <a:t>means</a:t>
            </a:r>
            <a:r>
              <a:rPr lang="es-ES" dirty="0"/>
              <a:t>, DBSCAN, </a:t>
            </a:r>
            <a:r>
              <a:rPr lang="es-ES" dirty="0" err="1"/>
              <a:t>clustering</a:t>
            </a:r>
            <a:r>
              <a:rPr lang="es-ES" dirty="0"/>
              <a:t> jerárquico, Mean Shift.</a:t>
            </a:r>
          </a:p>
          <a:p>
            <a:r>
              <a:rPr lang="es-ES" b="1" dirty="0"/>
              <a:t>Criterio de selección</a:t>
            </a:r>
            <a:r>
              <a:rPr lang="es-ES" dirty="0"/>
              <a:t>:</a:t>
            </a:r>
          </a:p>
          <a:p>
            <a:pPr>
              <a:buFont typeface="Arial" panose="020B0604020202020204" pitchFamily="34" charset="0"/>
              <a:buChar char="•"/>
            </a:pPr>
            <a:r>
              <a:rPr lang="es-ES" dirty="0"/>
              <a:t>Datos sin etiquetas de clasificación conocidas.</a:t>
            </a:r>
          </a:p>
          <a:p>
            <a:pPr>
              <a:buFont typeface="Arial" panose="020B0604020202020204" pitchFamily="34" charset="0"/>
              <a:buChar char="•"/>
            </a:pPr>
            <a:r>
              <a:rPr lang="es-ES" dirty="0"/>
              <a:t>Deseo de identificar patrones o grupos inherentes en los datos, sin conocimiento previo sobre las categorías.</a:t>
            </a:r>
          </a:p>
          <a:p>
            <a:r>
              <a:rPr lang="es-ES" b="1" dirty="0"/>
              <a:t>Consideraciones generales</a:t>
            </a:r>
          </a:p>
          <a:p>
            <a:pPr>
              <a:buFont typeface="Arial" panose="020B0604020202020204" pitchFamily="34" charset="0"/>
              <a:buChar char="•"/>
            </a:pPr>
            <a:r>
              <a:rPr lang="es-ES" b="1" dirty="0"/>
              <a:t>Clasificación y regresión</a:t>
            </a:r>
            <a:r>
              <a:rPr lang="es-ES" dirty="0"/>
              <a:t> suelen usarse con datos etiquetados, mientras que </a:t>
            </a:r>
            <a:r>
              <a:rPr lang="es-ES" b="1" dirty="0"/>
              <a:t>K-</a:t>
            </a:r>
            <a:r>
              <a:rPr lang="es-ES" b="1" dirty="0" err="1"/>
              <a:t>means</a:t>
            </a:r>
            <a:r>
              <a:rPr lang="es-ES" dirty="0"/>
              <a:t> es un modelo de aprendizaje no supervisado y se utiliza cuando no se conocen las etiquetas de los datos.</a:t>
            </a:r>
          </a:p>
          <a:p>
            <a:pPr>
              <a:buFont typeface="Arial" panose="020B0604020202020204" pitchFamily="34" charset="0"/>
              <a:buChar char="•"/>
            </a:pPr>
            <a:r>
              <a:rPr lang="es-ES" b="1" dirty="0"/>
              <a:t>Clasificación</a:t>
            </a:r>
            <a:r>
              <a:rPr lang="es-ES" dirty="0"/>
              <a:t> y </a:t>
            </a:r>
            <a:r>
              <a:rPr lang="es-ES" b="1" dirty="0"/>
              <a:t>regresión</a:t>
            </a:r>
            <a:r>
              <a:rPr lang="es-ES" dirty="0"/>
              <a:t> se diferencian por el tipo de salida que predicen: categorías en clasificación y valores continuos en regresión.</a:t>
            </a:r>
          </a:p>
          <a:p>
            <a:pPr>
              <a:buFont typeface="Arial" panose="020B0604020202020204" pitchFamily="34" charset="0"/>
              <a:buChar char="•"/>
            </a:pPr>
            <a:r>
              <a:rPr lang="es-ES" dirty="0"/>
              <a:t>La </a:t>
            </a:r>
            <a:r>
              <a:rPr lang="es-ES" b="1" dirty="0"/>
              <a:t>regresión lineal</a:t>
            </a:r>
            <a:r>
              <a:rPr lang="es-ES" dirty="0"/>
              <a:t> es adecuada cuando la relación entre las variables es aproximadamente lineal, mientras que otros tipos de modelos pueden ser más efectivos si las relaciones son complejas.</a:t>
            </a:r>
          </a:p>
          <a:p>
            <a:r>
              <a:rPr lang="es-ES" dirty="0"/>
              <a:t>La clave está en definir primero el objetivo del problema y analizar los datos disponibles, ya que la naturaleza de estos es lo que dictará el modelo adecuado.</a:t>
            </a:r>
          </a:p>
          <a:p>
            <a:pPr>
              <a:lnSpc>
                <a:spcPct val="107000"/>
              </a:lnSpc>
              <a:spcBef>
                <a:spcPts val="200"/>
              </a:spcBef>
            </a:pPr>
            <a:endParaRPr lang="en-US" dirty="0">
              <a:effectLst/>
            </a:endParaRPr>
          </a:p>
        </p:txBody>
      </p:sp>
    </p:spTree>
    <p:extLst>
      <p:ext uri="{BB962C8B-B14F-4D97-AF65-F5344CB8AC3E}">
        <p14:creationId xmlns:p14="http://schemas.microsoft.com/office/powerpoint/2010/main" val="23622868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pPr>
              <a:lnSpc>
                <a:spcPct val="107000"/>
              </a:lnSpc>
              <a:spcBef>
                <a:spcPts val="200"/>
              </a:spcBef>
            </a:pPr>
            <a:r>
              <a:rPr lang="es-ES" dirty="0">
                <a:effectLst/>
              </a:rPr>
              <a:t>Aquí vemos ejemplos de programación eficiente en Python aplicados a los modelos de clasificación, regresión y </a:t>
            </a:r>
            <a:r>
              <a:rPr lang="es-ES" dirty="0" err="1">
                <a:effectLst/>
              </a:rPr>
              <a:t>clustering</a:t>
            </a:r>
            <a:r>
              <a:rPr lang="es-ES" dirty="0">
                <a:effectLst/>
              </a:rPr>
              <a:t>. Cada uno incluye técnicas de optimización para mejorar el rendimiento del código en términos de memoria y tiempo de ejecución.</a:t>
            </a:r>
          </a:p>
          <a:p>
            <a:pPr>
              <a:lnSpc>
                <a:spcPct val="107000"/>
              </a:lnSpc>
              <a:spcBef>
                <a:spcPts val="200"/>
              </a:spcBef>
            </a:pPr>
            <a:endParaRPr lang="es-ES" dirty="0">
              <a:effectLst/>
            </a:endParaRPr>
          </a:p>
          <a:p>
            <a:pPr>
              <a:lnSpc>
                <a:spcPct val="107000"/>
              </a:lnSpc>
              <a:spcBef>
                <a:spcPts val="200"/>
              </a:spcBef>
            </a:pPr>
            <a:r>
              <a:rPr lang="es-ES" dirty="0">
                <a:effectLst/>
              </a:rPr>
              <a:t>1. Clasificación Eficiente con Regresión Logística</a:t>
            </a:r>
          </a:p>
          <a:p>
            <a:pPr>
              <a:lnSpc>
                <a:spcPct val="107000"/>
              </a:lnSpc>
              <a:spcBef>
                <a:spcPts val="200"/>
              </a:spcBef>
            </a:pPr>
            <a:r>
              <a:rPr lang="es-ES" dirty="0">
                <a:effectLst/>
              </a:rPr>
              <a:t>Usamos </a:t>
            </a:r>
            <a:r>
              <a:rPr lang="es-ES" dirty="0" err="1">
                <a:effectLst/>
              </a:rPr>
              <a:t>LogisticRegression</a:t>
            </a:r>
            <a:r>
              <a:rPr lang="es-ES" dirty="0">
                <a:effectLst/>
              </a:rPr>
              <a:t> de </a:t>
            </a:r>
            <a:r>
              <a:rPr lang="es-ES" dirty="0" err="1">
                <a:effectLst/>
              </a:rPr>
              <a:t>scikit-learn</a:t>
            </a:r>
            <a:r>
              <a:rPr lang="es-ES" dirty="0">
                <a:effectLst/>
              </a:rPr>
              <a:t> para predecir si un cliente comprará un producto basado en sus características. Mejoramos la eficiencia utilizando vectorización y reducción de datos, y entrenamos el modelo en un subconjunto relevante de datos si es necesario.</a:t>
            </a:r>
          </a:p>
          <a:p>
            <a:pPr>
              <a:lnSpc>
                <a:spcPct val="107000"/>
              </a:lnSpc>
              <a:spcBef>
                <a:spcPts val="200"/>
              </a:spcBef>
            </a:pPr>
            <a:r>
              <a:rPr lang="es-ES" dirty="0">
                <a:effectLst/>
              </a:rPr>
              <a:t>Explicación de Eficiencia</a:t>
            </a:r>
          </a:p>
          <a:p>
            <a:pPr>
              <a:lnSpc>
                <a:spcPct val="107000"/>
              </a:lnSpc>
              <a:spcBef>
                <a:spcPts val="200"/>
              </a:spcBef>
            </a:pPr>
            <a:r>
              <a:rPr lang="es-ES" dirty="0">
                <a:effectLst/>
              </a:rPr>
              <a:t>Vectorización: Usar operaciones de álgebra lineal en lugar de bucles para el procesamiento de datos.</a:t>
            </a:r>
          </a:p>
          <a:p>
            <a:pPr>
              <a:lnSpc>
                <a:spcPct val="107000"/>
              </a:lnSpc>
              <a:spcBef>
                <a:spcPts val="200"/>
              </a:spcBef>
            </a:pPr>
            <a:r>
              <a:rPr lang="es-ES" dirty="0">
                <a:effectLst/>
              </a:rPr>
              <a:t>Normalización: Reducir la escala de los datos con </a:t>
            </a:r>
            <a:r>
              <a:rPr lang="es-ES" dirty="0" err="1">
                <a:effectLst/>
              </a:rPr>
              <a:t>StandardScaler</a:t>
            </a:r>
            <a:r>
              <a:rPr lang="es-ES" dirty="0">
                <a:effectLst/>
              </a:rPr>
              <a:t> mejora la convergencia del modelo, especialmente con métodos como la regresión logística.</a:t>
            </a:r>
          </a:p>
          <a:p>
            <a:pPr>
              <a:lnSpc>
                <a:spcPct val="107000"/>
              </a:lnSpc>
              <a:spcBef>
                <a:spcPts val="200"/>
              </a:spcBef>
            </a:pPr>
            <a:r>
              <a:rPr lang="es-ES" dirty="0" err="1">
                <a:effectLst/>
              </a:rPr>
              <a:t>Solver</a:t>
            </a:r>
            <a:r>
              <a:rPr lang="es-ES" dirty="0">
                <a:effectLst/>
              </a:rPr>
              <a:t> ‘saga’: Este optimizador es especialmente eficiente para datos grandes y dispersos.</a:t>
            </a:r>
            <a:endParaRPr lang="en-US" dirty="0">
              <a:effectLst/>
            </a:endParaRPr>
          </a:p>
        </p:txBody>
      </p:sp>
    </p:spTree>
    <p:extLst>
      <p:ext uri="{BB962C8B-B14F-4D97-AF65-F5344CB8AC3E}">
        <p14:creationId xmlns:p14="http://schemas.microsoft.com/office/powerpoint/2010/main" val="28638937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pic>
        <p:nvPicPr>
          <p:cNvPr id="4" name="Content Placeholder 3">
            <a:extLst>
              <a:ext uri="{FF2B5EF4-FFF2-40B4-BE49-F238E27FC236}">
                <a16:creationId xmlns:a16="http://schemas.microsoft.com/office/drawing/2014/main" id="{D980B9A3-2D44-9161-A4C2-DF880288CC3A}"/>
              </a:ext>
            </a:extLst>
          </p:cNvPr>
          <p:cNvPicPr>
            <a:picLocks noGrp="1" noChangeAspect="1"/>
          </p:cNvPicPr>
          <p:nvPr>
            <p:ph sz="quarter" idx="13"/>
          </p:nvPr>
        </p:nvPicPr>
        <p:blipFill>
          <a:blip r:embed="rId2"/>
          <a:stretch>
            <a:fillRect/>
          </a:stretch>
        </p:blipFill>
        <p:spPr>
          <a:xfrm>
            <a:off x="838200" y="1393132"/>
            <a:ext cx="8058150" cy="4583112"/>
          </a:xfrm>
        </p:spPr>
      </p:pic>
    </p:spTree>
    <p:extLst>
      <p:ext uri="{BB962C8B-B14F-4D97-AF65-F5344CB8AC3E}">
        <p14:creationId xmlns:p14="http://schemas.microsoft.com/office/powerpoint/2010/main" val="737821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dirty="0" err="1"/>
              <a:t>memoizacion</a:t>
            </a:r>
            <a:endParaRPr lang="en-US" dirty="0"/>
          </a:p>
        </p:txBody>
      </p:sp>
      <p:pic>
        <p:nvPicPr>
          <p:cNvPr id="5" name="Picture 4">
            <a:extLst>
              <a:ext uri="{FF2B5EF4-FFF2-40B4-BE49-F238E27FC236}">
                <a16:creationId xmlns:a16="http://schemas.microsoft.com/office/drawing/2014/main" id="{4F1E0B13-611C-A23C-6778-0EC5F2214801}"/>
              </a:ext>
            </a:extLst>
          </p:cNvPr>
          <p:cNvPicPr>
            <a:picLocks noChangeAspect="1"/>
          </p:cNvPicPr>
          <p:nvPr/>
        </p:nvPicPr>
        <p:blipFill>
          <a:blip r:embed="rId2"/>
          <a:stretch>
            <a:fillRect/>
          </a:stretch>
        </p:blipFill>
        <p:spPr>
          <a:xfrm>
            <a:off x="838200" y="2369767"/>
            <a:ext cx="5134335" cy="2954177"/>
          </a:xfrm>
          <a:prstGeom prst="rect">
            <a:avLst/>
          </a:prstGeom>
          <a:noFill/>
        </p:spPr>
      </p:pic>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6219464" y="1790329"/>
            <a:ext cx="5134335" cy="4113054"/>
          </a:xfrm>
        </p:spPr>
        <p:txBody>
          <a:bodyPr>
            <a:normAutofit fontScale="85000" lnSpcReduction="10000"/>
          </a:bodyPr>
          <a:lstStyle/>
          <a:p>
            <a:r>
              <a:rPr lang="es-ES" dirty="0"/>
              <a:t>En este ejemplo manual  en Python usando un diccionario:</a:t>
            </a:r>
          </a:p>
          <a:p>
            <a:r>
              <a:rPr lang="es-ES" dirty="0"/>
              <a:t>La función factorial utiliza un diccionario memo para almacenar los resultados de cada llamada a la función.</a:t>
            </a:r>
          </a:p>
          <a:p>
            <a:r>
              <a:rPr lang="es-ES" dirty="0"/>
              <a:t>Si factorial es llamada con un valor de n que ya ha sido calculado, el valor es recuperado directamente desde memo, evitando el cálculo redundante.</a:t>
            </a:r>
          </a:p>
          <a:p>
            <a:r>
              <a:rPr lang="es-ES" dirty="0"/>
              <a:t>La </a:t>
            </a:r>
            <a:r>
              <a:rPr lang="es-ES" dirty="0" err="1"/>
              <a:t>memoización</a:t>
            </a:r>
            <a:r>
              <a:rPr lang="es-ES" dirty="0"/>
              <a:t> es particularmente útil en problemas de programación dinámica como la serie de Fibonacci, donde muchas </a:t>
            </a:r>
            <a:r>
              <a:rPr lang="es-ES" dirty="0" err="1"/>
              <a:t>subsoluciones</a:t>
            </a:r>
            <a:r>
              <a:rPr lang="es-ES" dirty="0"/>
              <a:t> se resuelven repetidamente si no se almacenan.</a:t>
            </a:r>
            <a:endParaRPr lang="en-US" dirty="0"/>
          </a:p>
        </p:txBody>
      </p:sp>
    </p:spTree>
    <p:extLst>
      <p:ext uri="{BB962C8B-B14F-4D97-AF65-F5344CB8AC3E}">
        <p14:creationId xmlns:p14="http://schemas.microsoft.com/office/powerpoint/2010/main" val="206078155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pPr>
              <a:lnSpc>
                <a:spcPct val="107000"/>
              </a:lnSpc>
              <a:spcBef>
                <a:spcPts val="200"/>
              </a:spcBef>
            </a:pPr>
            <a:r>
              <a:rPr lang="es-ES" dirty="0">
                <a:effectLst/>
              </a:rPr>
              <a:t>Regresión Lineal Eficiente para Predicción de Precios</a:t>
            </a:r>
          </a:p>
          <a:p>
            <a:pPr>
              <a:lnSpc>
                <a:spcPct val="107000"/>
              </a:lnSpc>
              <a:spcBef>
                <a:spcPts val="200"/>
              </a:spcBef>
            </a:pPr>
            <a:r>
              <a:rPr lang="es-ES" dirty="0">
                <a:effectLst/>
              </a:rPr>
              <a:t>En este ejemplo, aplicamos </a:t>
            </a:r>
            <a:r>
              <a:rPr lang="es-ES" dirty="0" err="1">
                <a:effectLst/>
              </a:rPr>
              <a:t>LinearRegression</a:t>
            </a:r>
            <a:r>
              <a:rPr lang="es-ES" dirty="0">
                <a:effectLst/>
              </a:rPr>
              <a:t> en un conjunto de datos grande. Utilizamos </a:t>
            </a:r>
            <a:r>
              <a:rPr lang="es-ES" dirty="0" err="1">
                <a:effectLst/>
              </a:rPr>
              <a:t>numpy</a:t>
            </a:r>
            <a:r>
              <a:rPr lang="es-ES" dirty="0">
                <a:effectLst/>
              </a:rPr>
              <a:t> para operaciones vectorizadas y comprobamos que los datos estén preparados para un rendimiento óptimo.</a:t>
            </a:r>
          </a:p>
          <a:p>
            <a:pPr>
              <a:lnSpc>
                <a:spcPct val="107000"/>
              </a:lnSpc>
              <a:spcBef>
                <a:spcPts val="200"/>
              </a:spcBef>
            </a:pPr>
            <a:endParaRPr lang="es-ES" dirty="0"/>
          </a:p>
          <a:p>
            <a:pPr>
              <a:lnSpc>
                <a:spcPct val="107000"/>
              </a:lnSpc>
              <a:spcBef>
                <a:spcPts val="200"/>
              </a:spcBef>
            </a:pPr>
            <a:r>
              <a:rPr lang="es-ES" dirty="0">
                <a:effectLst/>
              </a:rPr>
              <a:t>Explicación de Eficiencia</a:t>
            </a:r>
          </a:p>
          <a:p>
            <a:pPr>
              <a:lnSpc>
                <a:spcPct val="107000"/>
              </a:lnSpc>
              <a:spcBef>
                <a:spcPts val="200"/>
              </a:spcBef>
            </a:pPr>
            <a:r>
              <a:rPr lang="es-ES" dirty="0" err="1">
                <a:effectLst/>
              </a:rPr>
              <a:t>Numpy</a:t>
            </a:r>
            <a:r>
              <a:rPr lang="es-ES" dirty="0">
                <a:effectLst/>
              </a:rPr>
              <a:t> vectorización: Se evita el uso de bucles para operaciones repetitivas, lo cual es crucial para grandes volúmenes de datos.</a:t>
            </a:r>
          </a:p>
          <a:p>
            <a:pPr>
              <a:lnSpc>
                <a:spcPct val="107000"/>
              </a:lnSpc>
              <a:spcBef>
                <a:spcPts val="200"/>
              </a:spcBef>
            </a:pPr>
            <a:r>
              <a:rPr lang="es-ES" dirty="0">
                <a:effectLst/>
              </a:rPr>
              <a:t>Uso de memoria: Al no crear copias innecesarias de los datos, la memoria se mantiene bajo control.</a:t>
            </a:r>
            <a:endParaRPr lang="en-US" dirty="0">
              <a:effectLst/>
            </a:endParaRPr>
          </a:p>
        </p:txBody>
      </p:sp>
    </p:spTree>
    <p:extLst>
      <p:ext uri="{BB962C8B-B14F-4D97-AF65-F5344CB8AC3E}">
        <p14:creationId xmlns:p14="http://schemas.microsoft.com/office/powerpoint/2010/main" val="65011342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pic>
        <p:nvPicPr>
          <p:cNvPr id="7" name="Picture 6">
            <a:extLst>
              <a:ext uri="{FF2B5EF4-FFF2-40B4-BE49-F238E27FC236}">
                <a16:creationId xmlns:a16="http://schemas.microsoft.com/office/drawing/2014/main" id="{2EEBF7A4-595B-5E6F-C5EB-5DD280BBA876}"/>
              </a:ext>
            </a:extLst>
          </p:cNvPr>
          <p:cNvPicPr>
            <a:picLocks noChangeAspect="1"/>
          </p:cNvPicPr>
          <p:nvPr/>
        </p:nvPicPr>
        <p:blipFill>
          <a:blip r:embed="rId2"/>
          <a:stretch>
            <a:fillRect/>
          </a:stretch>
        </p:blipFill>
        <p:spPr>
          <a:xfrm>
            <a:off x="929196" y="1331650"/>
            <a:ext cx="9144000" cy="4872824"/>
          </a:xfrm>
          <a:prstGeom prst="rect">
            <a:avLst/>
          </a:prstGeom>
        </p:spPr>
      </p:pic>
    </p:spTree>
    <p:extLst>
      <p:ext uri="{BB962C8B-B14F-4D97-AF65-F5344CB8AC3E}">
        <p14:creationId xmlns:p14="http://schemas.microsoft.com/office/powerpoint/2010/main" val="49572224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pPr>
              <a:lnSpc>
                <a:spcPct val="107000"/>
              </a:lnSpc>
              <a:spcBef>
                <a:spcPts val="200"/>
              </a:spcBef>
            </a:pPr>
            <a:r>
              <a:rPr lang="es-ES" dirty="0">
                <a:effectLst/>
              </a:rPr>
              <a:t> </a:t>
            </a:r>
            <a:r>
              <a:rPr lang="es-ES" dirty="0" err="1">
                <a:effectLst/>
              </a:rPr>
              <a:t>Clustering</a:t>
            </a:r>
            <a:r>
              <a:rPr lang="es-ES" dirty="0">
                <a:effectLst/>
              </a:rPr>
              <a:t> Eficiente con </a:t>
            </a:r>
            <a:r>
              <a:rPr lang="es-ES" dirty="0" err="1">
                <a:effectLst/>
              </a:rPr>
              <a:t>KMeans</a:t>
            </a:r>
            <a:r>
              <a:rPr lang="es-ES" dirty="0">
                <a:effectLst/>
              </a:rPr>
              <a:t> y Reducción de Dimensionalidad</a:t>
            </a:r>
          </a:p>
          <a:p>
            <a:pPr>
              <a:lnSpc>
                <a:spcPct val="107000"/>
              </a:lnSpc>
              <a:spcBef>
                <a:spcPts val="200"/>
              </a:spcBef>
            </a:pPr>
            <a:r>
              <a:rPr lang="es-ES" dirty="0">
                <a:effectLst/>
              </a:rPr>
              <a:t>Usaremos </a:t>
            </a:r>
            <a:r>
              <a:rPr lang="es-ES" dirty="0" err="1">
                <a:effectLst/>
              </a:rPr>
              <a:t>KMeans</a:t>
            </a:r>
            <a:r>
              <a:rPr lang="es-ES" dirty="0">
                <a:effectLst/>
              </a:rPr>
              <a:t> en un conjunto de datos multidimensional, aplicando PCA para reducir la dimensionalidad antes de agrupar, lo cual mejora la eficiencia del modelo en problemas de </a:t>
            </a:r>
            <a:r>
              <a:rPr lang="es-ES" dirty="0" err="1">
                <a:effectLst/>
              </a:rPr>
              <a:t>clustering</a:t>
            </a:r>
            <a:r>
              <a:rPr lang="es-ES" dirty="0">
                <a:effectLst/>
              </a:rPr>
              <a:t> de alta dimensión.</a:t>
            </a:r>
          </a:p>
          <a:p>
            <a:pPr>
              <a:lnSpc>
                <a:spcPct val="107000"/>
              </a:lnSpc>
              <a:spcBef>
                <a:spcPts val="200"/>
              </a:spcBef>
            </a:pPr>
            <a:endParaRPr lang="es-ES" dirty="0"/>
          </a:p>
          <a:p>
            <a:pPr>
              <a:lnSpc>
                <a:spcPct val="107000"/>
              </a:lnSpc>
              <a:spcBef>
                <a:spcPts val="200"/>
              </a:spcBef>
            </a:pPr>
            <a:r>
              <a:rPr lang="es-ES" dirty="0">
                <a:effectLst/>
              </a:rPr>
              <a:t>Explicación de Eficiencia</a:t>
            </a:r>
          </a:p>
          <a:p>
            <a:pPr>
              <a:lnSpc>
                <a:spcPct val="107000"/>
              </a:lnSpc>
              <a:spcBef>
                <a:spcPts val="200"/>
              </a:spcBef>
            </a:pPr>
            <a:r>
              <a:rPr lang="es-ES" dirty="0">
                <a:effectLst/>
              </a:rPr>
              <a:t>Reducción de dimensionalidad (PCA): Disminuye el número de características, acelerando el algoritmo de </a:t>
            </a:r>
            <a:r>
              <a:rPr lang="es-ES" dirty="0" err="1">
                <a:effectLst/>
              </a:rPr>
              <a:t>KMeans</a:t>
            </a:r>
            <a:r>
              <a:rPr lang="es-ES" dirty="0">
                <a:effectLst/>
              </a:rPr>
              <a:t> sin perder patrones significativos.</a:t>
            </a:r>
          </a:p>
          <a:p>
            <a:pPr>
              <a:lnSpc>
                <a:spcPct val="107000"/>
              </a:lnSpc>
              <a:spcBef>
                <a:spcPts val="200"/>
              </a:spcBef>
            </a:pPr>
            <a:r>
              <a:rPr lang="es-ES" dirty="0">
                <a:effectLst/>
              </a:rPr>
              <a:t>Optimización de </a:t>
            </a:r>
            <a:r>
              <a:rPr lang="es-ES" dirty="0" err="1">
                <a:effectLst/>
              </a:rPr>
              <a:t>KMeans</a:t>
            </a:r>
            <a:r>
              <a:rPr lang="es-ES" dirty="0">
                <a:effectLst/>
              </a:rPr>
              <a:t>: Utilizar k-</a:t>
            </a:r>
            <a:r>
              <a:rPr lang="es-ES" dirty="0" err="1">
                <a:effectLst/>
              </a:rPr>
              <a:t>means</a:t>
            </a:r>
            <a:r>
              <a:rPr lang="es-ES" dirty="0">
                <a:effectLst/>
              </a:rPr>
              <a:t>++ en </a:t>
            </a:r>
            <a:r>
              <a:rPr lang="es-ES" dirty="0" err="1">
                <a:effectLst/>
              </a:rPr>
              <a:t>init</a:t>
            </a:r>
            <a:r>
              <a:rPr lang="es-ES" dirty="0">
                <a:effectLst/>
              </a:rPr>
              <a:t> mejora la inicialización de centroides, lo que ayuda al algoritmo a converger rápidamente.</a:t>
            </a:r>
            <a:endParaRPr lang="en-US" dirty="0">
              <a:effectLst/>
            </a:endParaRPr>
          </a:p>
        </p:txBody>
      </p:sp>
    </p:spTree>
    <p:extLst>
      <p:ext uri="{BB962C8B-B14F-4D97-AF65-F5344CB8AC3E}">
        <p14:creationId xmlns:p14="http://schemas.microsoft.com/office/powerpoint/2010/main" val="112411811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pic>
        <p:nvPicPr>
          <p:cNvPr id="4" name="Picture 3">
            <a:extLst>
              <a:ext uri="{FF2B5EF4-FFF2-40B4-BE49-F238E27FC236}">
                <a16:creationId xmlns:a16="http://schemas.microsoft.com/office/drawing/2014/main" id="{33E0EC92-9655-1BE3-D324-4B6DF8F8A87A}"/>
              </a:ext>
            </a:extLst>
          </p:cNvPr>
          <p:cNvPicPr>
            <a:picLocks noChangeAspect="1"/>
          </p:cNvPicPr>
          <p:nvPr/>
        </p:nvPicPr>
        <p:blipFill>
          <a:blip r:embed="rId2"/>
          <a:stretch>
            <a:fillRect/>
          </a:stretch>
        </p:blipFill>
        <p:spPr>
          <a:xfrm>
            <a:off x="903256" y="1624012"/>
            <a:ext cx="7686675" cy="3609975"/>
          </a:xfrm>
          <a:prstGeom prst="rect">
            <a:avLst/>
          </a:prstGeom>
        </p:spPr>
      </p:pic>
    </p:spTree>
    <p:extLst>
      <p:ext uri="{BB962C8B-B14F-4D97-AF65-F5344CB8AC3E}">
        <p14:creationId xmlns:p14="http://schemas.microsoft.com/office/powerpoint/2010/main" val="5043062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t>Aplicacion</a:t>
            </a:r>
            <a:r>
              <a:rPr lang="en-US" b="1" kern="0" dirty="0"/>
              <a:t> de IA </a:t>
            </a:r>
            <a:r>
              <a:rPr lang="en-US" b="1" kern="0" dirty="0" err="1"/>
              <a:t>en</a:t>
            </a:r>
            <a:r>
              <a:rPr lang="en-US" b="1" kern="0" dirty="0"/>
              <a:t> </a:t>
            </a:r>
            <a:r>
              <a:rPr lang="en-US" b="1" kern="0" dirty="0" err="1"/>
              <a:t>programacion</a:t>
            </a:r>
            <a:r>
              <a:rPr lang="en-US" b="1" kern="0" dirty="0"/>
              <a:t> </a:t>
            </a:r>
            <a:r>
              <a:rPr lang="en-US" b="1" kern="0" dirty="0" err="1"/>
              <a:t>eficiente</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pPr>
              <a:lnSpc>
                <a:spcPct val="107000"/>
              </a:lnSpc>
              <a:spcBef>
                <a:spcPts val="200"/>
              </a:spcBef>
            </a:pPr>
            <a:r>
              <a:rPr lang="es-ES" dirty="0">
                <a:effectLst/>
              </a:rPr>
              <a:t>Resumen de Técnicas de Programación Eficiente usadas en los tres </a:t>
            </a:r>
            <a:r>
              <a:rPr lang="es-ES">
                <a:effectLst/>
              </a:rPr>
              <a:t>ejemplos anteriores:</a:t>
            </a:r>
          </a:p>
          <a:p>
            <a:pPr>
              <a:lnSpc>
                <a:spcPct val="107000"/>
              </a:lnSpc>
              <a:spcBef>
                <a:spcPts val="200"/>
              </a:spcBef>
            </a:pPr>
            <a:endParaRPr lang="es-ES" dirty="0">
              <a:effectLst/>
            </a:endParaRPr>
          </a:p>
          <a:p>
            <a:pPr>
              <a:lnSpc>
                <a:spcPct val="107000"/>
              </a:lnSpc>
              <a:spcBef>
                <a:spcPts val="200"/>
              </a:spcBef>
            </a:pPr>
            <a:r>
              <a:rPr lang="es-ES" dirty="0">
                <a:effectLst/>
              </a:rPr>
              <a:t>Vectorización: Usar librerías como </a:t>
            </a:r>
            <a:r>
              <a:rPr lang="es-ES" dirty="0" err="1">
                <a:effectLst/>
              </a:rPr>
              <a:t>numpy</a:t>
            </a:r>
            <a:r>
              <a:rPr lang="es-ES" dirty="0">
                <a:effectLst/>
              </a:rPr>
              <a:t> y pandas para evitar bucles en Python.</a:t>
            </a:r>
          </a:p>
          <a:p>
            <a:pPr>
              <a:lnSpc>
                <a:spcPct val="107000"/>
              </a:lnSpc>
              <a:spcBef>
                <a:spcPts val="200"/>
              </a:spcBef>
            </a:pPr>
            <a:r>
              <a:rPr lang="es-ES" dirty="0">
                <a:effectLst/>
              </a:rPr>
              <a:t>Reducción de dimensionalidad: PCA y otras técnicas para reducir la complejidad de datos multidimensionales.</a:t>
            </a:r>
          </a:p>
          <a:p>
            <a:pPr>
              <a:lnSpc>
                <a:spcPct val="107000"/>
              </a:lnSpc>
              <a:spcBef>
                <a:spcPts val="200"/>
              </a:spcBef>
            </a:pPr>
            <a:r>
              <a:rPr lang="es-ES" dirty="0">
                <a:effectLst/>
              </a:rPr>
              <a:t>Optimización de memoria: Cargar solo los datos necesarios y eliminar copias innecesarias.</a:t>
            </a:r>
          </a:p>
          <a:p>
            <a:pPr>
              <a:lnSpc>
                <a:spcPct val="107000"/>
              </a:lnSpc>
              <a:spcBef>
                <a:spcPts val="200"/>
              </a:spcBef>
            </a:pPr>
            <a:r>
              <a:rPr lang="es-ES" dirty="0">
                <a:effectLst/>
              </a:rPr>
              <a:t>Elección de </a:t>
            </a:r>
            <a:r>
              <a:rPr lang="es-ES" dirty="0" err="1">
                <a:effectLst/>
              </a:rPr>
              <a:t>hiperparámetros</a:t>
            </a:r>
            <a:r>
              <a:rPr lang="es-ES" dirty="0">
                <a:effectLst/>
              </a:rPr>
              <a:t>: Usar optimizadores específicos y configuraciones que funcionen bien para datos grandes (como saga para regresión logística).</a:t>
            </a:r>
            <a:endParaRPr lang="en-US" dirty="0">
              <a:effectLst/>
            </a:endParaRPr>
          </a:p>
        </p:txBody>
      </p:sp>
    </p:spTree>
    <p:extLst>
      <p:ext uri="{BB962C8B-B14F-4D97-AF65-F5344CB8AC3E}">
        <p14:creationId xmlns:p14="http://schemas.microsoft.com/office/powerpoint/2010/main" val="43506186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s-AR" sz="1800" b="0" dirty="0" err="1">
                <a:effectLst/>
                <a:latin typeface="Calibri" panose="020F0502020204030204" pitchFamily="34" charset="0"/>
                <a:ea typeface="Times New Roman" panose="02020603050405020304" pitchFamily="18" charset="0"/>
                <a:cs typeface="Times New Roman" panose="02020603050405020304" pitchFamily="18" charset="0"/>
              </a:rPr>
              <a:t>conclusion</a:t>
            </a:r>
            <a:endParaRPr lang="en-US" b="1" dirty="0">
              <a:effectLst/>
            </a:endParaRPr>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1580225"/>
            <a:ext cx="10748059" cy="4581745"/>
          </a:xfrm>
        </p:spPr>
        <p:txBody>
          <a:bodyPr>
            <a:normAutofit/>
          </a:bodyPr>
          <a:lstStyle/>
          <a:p>
            <a:r>
              <a:rPr lang="es-AR" sz="1800" dirty="0">
                <a:effectLst/>
                <a:latin typeface="Times New Roman" panose="02020603050405020304" pitchFamily="18" charset="0"/>
                <a:ea typeface="Times New Roman" panose="02020603050405020304" pitchFamily="18" charset="0"/>
              </a:rPr>
              <a:t>La inteligencia artificial está transformando la forma en que los desarrolladores optimizan el código y gestionan el desarrollo de software. Desde la automatización de la optimización hasta la generación de código eficiente y la mejora del proceso de desarrollo, la IA permite que los desarrolladores escriban código más rápido, más eficiente y más mantenible. Al integrar la IA en las herramientas de desarrollo y en el flujo de trabajo, es posible mejorar significativamente la eficiencia y la calidad del software.</a:t>
            </a:r>
            <a:endParaRPr lang="en-US" sz="1800" dirty="0">
              <a:effectLst/>
              <a:latin typeface="Times New Roman" panose="02020603050405020304" pitchFamily="18" charset="0"/>
              <a:ea typeface="Times New Roman" panose="02020603050405020304" pitchFamily="18" charset="0"/>
            </a:endParaRPr>
          </a:p>
          <a:p>
            <a:pPr>
              <a:lnSpc>
                <a:spcPct val="107000"/>
              </a:lnSpc>
              <a:spcBef>
                <a:spcPts val="200"/>
              </a:spcBef>
            </a:pPr>
            <a:endParaRPr lang="en-US" dirty="0">
              <a:effectLst/>
            </a:endParaRPr>
          </a:p>
        </p:txBody>
      </p:sp>
    </p:spTree>
    <p:extLst>
      <p:ext uri="{BB962C8B-B14F-4D97-AF65-F5344CB8AC3E}">
        <p14:creationId xmlns:p14="http://schemas.microsoft.com/office/powerpoint/2010/main" val="23053836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7812" r="1" b="7814"/>
          <a:stretch/>
        </p:blipFill>
        <p:spPr>
          <a:xfrm>
            <a:off x="20" y="10"/>
            <a:ext cx="12191980" cy="6857990"/>
          </a:xfrm>
          <a:noFill/>
        </p:spPr>
      </p:pic>
      <p:sp>
        <p:nvSpPr>
          <p:cNvPr id="3" name="Content Placeholder 2">
            <a:extLst>
              <a:ext uri="{FF2B5EF4-FFF2-40B4-BE49-F238E27FC236}">
                <a16:creationId xmlns:a16="http://schemas.microsoft.com/office/drawing/2014/main" id="{ECC8AA23-D8D0-93BE-5C5F-103A750B0D2F}"/>
              </a:ext>
            </a:extLst>
          </p:cNvPr>
          <p:cNvSpPr>
            <a:spLocks noGrp="1"/>
          </p:cNvSpPr>
          <p:nvPr>
            <p:ph type="ctrTitle"/>
          </p:nvPr>
        </p:nvSpPr>
        <p:spPr>
          <a:xfrm>
            <a:off x="1524000" y="2286000"/>
            <a:ext cx="9144000" cy="2286000"/>
          </a:xfrm>
        </p:spPr>
        <p:txBody>
          <a:bodyPr vert="horz" lIns="91440" tIns="45720" rIns="91440" bIns="45720" rtlCol="0" anchor="ctr">
            <a:normAutofit/>
          </a:bodyPr>
          <a:lstStyle/>
          <a:p>
            <a:pPr>
              <a:spcAft>
                <a:spcPts val="800"/>
              </a:spcAft>
            </a:pPr>
            <a:r>
              <a:rPr lang="es-AR" sz="3400" b="1" kern="0" dirty="0">
                <a:solidFill>
                  <a:srgbClr val="FF0000"/>
                </a:solidFill>
                <a:effectLst/>
              </a:rPr>
              <a:t>Aplicar estos principios ayuda a crear software que no solo funcione bien, sino que también sea escalable y manejable a largo plazo.</a:t>
            </a:r>
            <a:endParaRPr lang="en-US" sz="3400" b="1" kern="100" dirty="0">
              <a:solidFill>
                <a:srgbClr val="FF0000"/>
              </a:solidFill>
              <a:effectLst/>
            </a:endParaRPr>
          </a:p>
        </p:txBody>
      </p:sp>
    </p:spTree>
    <p:extLst>
      <p:ext uri="{BB962C8B-B14F-4D97-AF65-F5344CB8AC3E}">
        <p14:creationId xmlns:p14="http://schemas.microsoft.com/office/powerpoint/2010/main" val="3507999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4BC82-97BD-1DC2-7103-D49B902E61D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CA4C0DA-D2CE-C750-79A3-F19A43C1652B}"/>
              </a:ext>
            </a:extLst>
          </p:cNvPr>
          <p:cNvSpPr>
            <a:spLocks noGrp="1"/>
          </p:cNvSpPr>
          <p:nvPr>
            <p:ph type="title"/>
          </p:nvPr>
        </p:nvSpPr>
        <p:spPr>
          <a:xfrm>
            <a:off x="838200" y="365760"/>
            <a:ext cx="10515600" cy="1325563"/>
          </a:xfrm>
        </p:spPr>
        <p:txBody>
          <a:bodyPr anchor="ctr">
            <a:normAutofit/>
          </a:bodyPr>
          <a:lstStyle/>
          <a:p>
            <a:r>
              <a:rPr lang="es-AR" dirty="0" err="1"/>
              <a:t>memoizacion</a:t>
            </a:r>
            <a:endParaRPr lang="en-US" dirty="0"/>
          </a:p>
        </p:txBody>
      </p:sp>
      <p:sp>
        <p:nvSpPr>
          <p:cNvPr id="10" name="Content Placeholder 3">
            <a:extLst>
              <a:ext uri="{FF2B5EF4-FFF2-40B4-BE49-F238E27FC236}">
                <a16:creationId xmlns:a16="http://schemas.microsoft.com/office/drawing/2014/main" id="{39DCF257-2E1C-23C7-0DC7-B61ECFBAA9F4}"/>
              </a:ext>
            </a:extLst>
          </p:cNvPr>
          <p:cNvSpPr>
            <a:spLocks noGrp="1"/>
          </p:cNvSpPr>
          <p:nvPr>
            <p:ph sz="quarter" idx="16"/>
          </p:nvPr>
        </p:nvSpPr>
        <p:spPr>
          <a:xfrm>
            <a:off x="6219464" y="1790329"/>
            <a:ext cx="5134335" cy="4113054"/>
          </a:xfrm>
        </p:spPr>
        <p:txBody>
          <a:bodyPr>
            <a:normAutofit/>
          </a:bodyPr>
          <a:lstStyle/>
          <a:p>
            <a:r>
              <a:rPr lang="es-ES" dirty="0"/>
              <a:t>Python</a:t>
            </a:r>
          </a:p>
          <a:p>
            <a:r>
              <a:rPr lang="es-ES" dirty="0"/>
              <a:t>Usando </a:t>
            </a:r>
            <a:r>
              <a:rPr lang="es-ES" dirty="0" err="1"/>
              <a:t>functools.lru_cache</a:t>
            </a:r>
            <a:endParaRPr lang="es-ES" dirty="0"/>
          </a:p>
          <a:p>
            <a:r>
              <a:rPr lang="es-ES" dirty="0" err="1"/>
              <a:t>lru_cache</a:t>
            </a:r>
            <a:r>
              <a:rPr lang="es-ES" dirty="0"/>
              <a:t> automáticamente guarda los resultados para llamadas con los mismos parámetros.</a:t>
            </a:r>
          </a:p>
          <a:p>
            <a:endParaRPr lang="es-ES" dirty="0"/>
          </a:p>
          <a:p>
            <a:endParaRPr lang="en-US" dirty="0"/>
          </a:p>
        </p:txBody>
      </p:sp>
      <p:pic>
        <p:nvPicPr>
          <p:cNvPr id="6" name="Picture 5">
            <a:extLst>
              <a:ext uri="{FF2B5EF4-FFF2-40B4-BE49-F238E27FC236}">
                <a16:creationId xmlns:a16="http://schemas.microsoft.com/office/drawing/2014/main" id="{2A18D1E7-05B4-4F50-47CE-89810277C8DD}"/>
              </a:ext>
            </a:extLst>
          </p:cNvPr>
          <p:cNvPicPr>
            <a:picLocks noChangeAspect="1"/>
          </p:cNvPicPr>
          <p:nvPr/>
        </p:nvPicPr>
        <p:blipFill>
          <a:blip r:embed="rId2"/>
          <a:stretch>
            <a:fillRect/>
          </a:stretch>
        </p:blipFill>
        <p:spPr>
          <a:xfrm>
            <a:off x="228600" y="1790329"/>
            <a:ext cx="5743937" cy="3696071"/>
          </a:xfrm>
          <a:prstGeom prst="rect">
            <a:avLst/>
          </a:prstGeom>
        </p:spPr>
      </p:pic>
    </p:spTree>
    <p:extLst>
      <p:ext uri="{BB962C8B-B14F-4D97-AF65-F5344CB8AC3E}">
        <p14:creationId xmlns:p14="http://schemas.microsoft.com/office/powerpoint/2010/main" val="338285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980E-4475-831C-F7A8-A6A55289D1D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EDF2817-8760-5D9F-7D7E-2E3B00725979}"/>
              </a:ext>
            </a:extLst>
          </p:cNvPr>
          <p:cNvSpPr>
            <a:spLocks noGrp="1"/>
          </p:cNvSpPr>
          <p:nvPr>
            <p:ph type="title"/>
          </p:nvPr>
        </p:nvSpPr>
        <p:spPr>
          <a:xfrm>
            <a:off x="838200" y="365760"/>
            <a:ext cx="10515600" cy="1325563"/>
          </a:xfrm>
        </p:spPr>
        <p:txBody>
          <a:bodyPr anchor="ctr">
            <a:normAutofit/>
          </a:bodyPr>
          <a:lstStyle/>
          <a:p>
            <a:r>
              <a:rPr lang="es-AR" dirty="0" err="1"/>
              <a:t>memoizacion</a:t>
            </a:r>
            <a:endParaRPr lang="en-US" dirty="0"/>
          </a:p>
        </p:txBody>
      </p:sp>
      <p:sp>
        <p:nvSpPr>
          <p:cNvPr id="10" name="Content Placeholder 3">
            <a:extLst>
              <a:ext uri="{FF2B5EF4-FFF2-40B4-BE49-F238E27FC236}">
                <a16:creationId xmlns:a16="http://schemas.microsoft.com/office/drawing/2014/main" id="{8052FC85-FC58-6C75-9F21-19ABCFFD30AC}"/>
              </a:ext>
            </a:extLst>
          </p:cNvPr>
          <p:cNvSpPr>
            <a:spLocks noGrp="1"/>
          </p:cNvSpPr>
          <p:nvPr>
            <p:ph sz="quarter" idx="16"/>
          </p:nvPr>
        </p:nvSpPr>
        <p:spPr>
          <a:xfrm>
            <a:off x="6219464" y="1790329"/>
            <a:ext cx="5134335" cy="4113054"/>
          </a:xfrm>
        </p:spPr>
        <p:txBody>
          <a:bodyPr>
            <a:normAutofit/>
          </a:bodyPr>
          <a:lstStyle/>
          <a:p>
            <a:r>
              <a:rPr lang="es-ES" dirty="0"/>
              <a:t>Java:</a:t>
            </a:r>
          </a:p>
          <a:p>
            <a:r>
              <a:rPr lang="es-ES" dirty="0"/>
              <a:t>Aquí usamos </a:t>
            </a:r>
            <a:r>
              <a:rPr lang="es-ES" dirty="0" err="1"/>
              <a:t>HashMap</a:t>
            </a:r>
            <a:r>
              <a:rPr lang="es-ES" dirty="0"/>
              <a:t> para almacenar los resultados.</a:t>
            </a:r>
          </a:p>
          <a:p>
            <a:endParaRPr lang="es-ES" dirty="0"/>
          </a:p>
          <a:p>
            <a:endParaRPr lang="en-US" dirty="0"/>
          </a:p>
        </p:txBody>
      </p:sp>
      <p:pic>
        <p:nvPicPr>
          <p:cNvPr id="4" name="Picture 3">
            <a:extLst>
              <a:ext uri="{FF2B5EF4-FFF2-40B4-BE49-F238E27FC236}">
                <a16:creationId xmlns:a16="http://schemas.microsoft.com/office/drawing/2014/main" id="{84E2E677-B4D3-1D0B-D01D-33B223776763}"/>
              </a:ext>
            </a:extLst>
          </p:cNvPr>
          <p:cNvPicPr>
            <a:picLocks noChangeAspect="1"/>
          </p:cNvPicPr>
          <p:nvPr/>
        </p:nvPicPr>
        <p:blipFill>
          <a:blip r:embed="rId2"/>
          <a:stretch>
            <a:fillRect/>
          </a:stretch>
        </p:blipFill>
        <p:spPr>
          <a:xfrm>
            <a:off x="160718" y="1331120"/>
            <a:ext cx="6058746" cy="4848902"/>
          </a:xfrm>
          <a:prstGeom prst="rect">
            <a:avLst/>
          </a:prstGeom>
        </p:spPr>
      </p:pic>
    </p:spTree>
    <p:extLst>
      <p:ext uri="{BB962C8B-B14F-4D97-AF65-F5344CB8AC3E}">
        <p14:creationId xmlns:p14="http://schemas.microsoft.com/office/powerpoint/2010/main" val="3307172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dirty="0" err="1"/>
              <a:t>Posibles</a:t>
            </a:r>
            <a:r>
              <a:rPr lang="en-US" dirty="0"/>
              <a:t> </a:t>
            </a:r>
            <a:r>
              <a:rPr lang="en-US" dirty="0" err="1"/>
              <a:t>Desventajas</a:t>
            </a:r>
            <a:r>
              <a:rPr lang="en-US" dirty="0"/>
              <a:t> de la </a:t>
            </a:r>
            <a:r>
              <a:rPr lang="en-US" dirty="0" err="1"/>
              <a:t>memoizacion</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113054"/>
          </a:xfrm>
        </p:spPr>
        <p:txBody>
          <a:bodyPr>
            <a:normAutofit/>
          </a:bodyPr>
          <a:lstStyle/>
          <a:p>
            <a:r>
              <a:rPr lang="es-ES" b="1" dirty="0"/>
              <a:t>Consumo de memoria</a:t>
            </a:r>
            <a:r>
              <a:rPr lang="es-ES" dirty="0"/>
              <a:t> si la cache crece mucho.</a:t>
            </a:r>
          </a:p>
          <a:p>
            <a:r>
              <a:rPr lang="es-ES" b="1" dirty="0"/>
              <a:t>Sobrecarga</a:t>
            </a:r>
            <a:r>
              <a:rPr lang="es-ES" dirty="0"/>
              <a:t> si se aplica a funciones que no lo necesitan.</a:t>
            </a:r>
          </a:p>
          <a:p>
            <a:r>
              <a:rPr lang="es-ES" dirty="0"/>
              <a:t>En algunos contextos, </a:t>
            </a:r>
            <a:r>
              <a:rPr lang="es-ES" b="1" dirty="0"/>
              <a:t>puede introducir bugs</a:t>
            </a:r>
            <a:r>
              <a:rPr lang="es-ES" dirty="0"/>
              <a:t> si el estado se comparte (en programación concurrente).</a:t>
            </a:r>
          </a:p>
        </p:txBody>
      </p:sp>
    </p:spTree>
    <p:extLst>
      <p:ext uri="{BB962C8B-B14F-4D97-AF65-F5344CB8AC3E}">
        <p14:creationId xmlns:p14="http://schemas.microsoft.com/office/powerpoint/2010/main" val="3679524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36B6D-4E6B-08C8-231F-646635FA33C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87DA36D-0C20-FDA3-BA92-36512E69752A}"/>
              </a:ext>
            </a:extLst>
          </p:cNvPr>
          <p:cNvSpPr>
            <a:spLocks noGrp="1"/>
          </p:cNvSpPr>
          <p:nvPr>
            <p:ph type="title"/>
          </p:nvPr>
        </p:nvSpPr>
        <p:spPr>
          <a:xfrm>
            <a:off x="838200" y="365760"/>
            <a:ext cx="10515600" cy="1325563"/>
          </a:xfrm>
        </p:spPr>
        <p:txBody>
          <a:bodyPr anchor="ctr">
            <a:normAutofit/>
          </a:bodyPr>
          <a:lstStyle/>
          <a:p>
            <a:r>
              <a:rPr lang="en-US" dirty="0" err="1"/>
              <a:t>Programacion</a:t>
            </a:r>
            <a:r>
              <a:rPr lang="en-US" dirty="0"/>
              <a:t> </a:t>
            </a:r>
            <a:r>
              <a:rPr lang="en-US" dirty="0" err="1"/>
              <a:t>dinámica</a:t>
            </a:r>
            <a:endParaRPr lang="en-US" dirty="0"/>
          </a:p>
        </p:txBody>
      </p:sp>
      <p:pic>
        <p:nvPicPr>
          <p:cNvPr id="7" name="Picture 6">
            <a:extLst>
              <a:ext uri="{FF2B5EF4-FFF2-40B4-BE49-F238E27FC236}">
                <a16:creationId xmlns:a16="http://schemas.microsoft.com/office/drawing/2014/main" id="{74CF469F-DD57-D6BE-0118-F775B3350501}"/>
              </a:ext>
            </a:extLst>
          </p:cNvPr>
          <p:cNvPicPr>
            <a:picLocks noChangeAspect="1"/>
          </p:cNvPicPr>
          <p:nvPr/>
        </p:nvPicPr>
        <p:blipFill>
          <a:blip r:embed="rId2"/>
          <a:stretch>
            <a:fillRect/>
          </a:stretch>
        </p:blipFill>
        <p:spPr>
          <a:xfrm>
            <a:off x="132805" y="1371420"/>
            <a:ext cx="11977915" cy="4876979"/>
          </a:xfrm>
          <a:prstGeom prst="rect">
            <a:avLst/>
          </a:prstGeom>
        </p:spPr>
      </p:pic>
    </p:spTree>
    <p:extLst>
      <p:ext uri="{BB962C8B-B14F-4D97-AF65-F5344CB8AC3E}">
        <p14:creationId xmlns:p14="http://schemas.microsoft.com/office/powerpoint/2010/main" val="3837497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4C1FB-C2E9-08C7-CEF6-4451CDF3241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C23E40B-0E69-DEE5-59FE-6C4AB7997228}"/>
              </a:ext>
            </a:extLst>
          </p:cNvPr>
          <p:cNvSpPr>
            <a:spLocks noGrp="1"/>
          </p:cNvSpPr>
          <p:nvPr>
            <p:ph type="title"/>
          </p:nvPr>
        </p:nvSpPr>
        <p:spPr>
          <a:xfrm>
            <a:off x="838200" y="365760"/>
            <a:ext cx="10515600" cy="1325563"/>
          </a:xfrm>
        </p:spPr>
        <p:txBody>
          <a:bodyPr anchor="ctr">
            <a:normAutofit/>
          </a:bodyPr>
          <a:lstStyle/>
          <a:p>
            <a:r>
              <a:rPr lang="en-US" dirty="0" err="1"/>
              <a:t>Programacion</a:t>
            </a:r>
            <a:r>
              <a:rPr lang="en-US" dirty="0"/>
              <a:t> </a:t>
            </a:r>
            <a:r>
              <a:rPr lang="en-US" dirty="0" err="1"/>
              <a:t>dinámica</a:t>
            </a:r>
            <a:endParaRPr lang="en-US" dirty="0"/>
          </a:p>
        </p:txBody>
      </p:sp>
      <p:pic>
        <p:nvPicPr>
          <p:cNvPr id="4" name="Picture 3">
            <a:extLst>
              <a:ext uri="{FF2B5EF4-FFF2-40B4-BE49-F238E27FC236}">
                <a16:creationId xmlns:a16="http://schemas.microsoft.com/office/drawing/2014/main" id="{0C34DF0E-72F0-A996-8C00-C340103C5BBC}"/>
              </a:ext>
            </a:extLst>
          </p:cNvPr>
          <p:cNvPicPr>
            <a:picLocks noChangeAspect="1"/>
          </p:cNvPicPr>
          <p:nvPr/>
        </p:nvPicPr>
        <p:blipFill>
          <a:blip r:embed="rId2"/>
          <a:stretch>
            <a:fillRect/>
          </a:stretch>
        </p:blipFill>
        <p:spPr>
          <a:xfrm>
            <a:off x="838200" y="1400851"/>
            <a:ext cx="8335538" cy="4610743"/>
          </a:xfrm>
          <a:prstGeom prst="rect">
            <a:avLst/>
          </a:prstGeom>
        </p:spPr>
      </p:pic>
    </p:spTree>
    <p:extLst>
      <p:ext uri="{BB962C8B-B14F-4D97-AF65-F5344CB8AC3E}">
        <p14:creationId xmlns:p14="http://schemas.microsoft.com/office/powerpoint/2010/main" val="1217760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84F5B-AD74-C70D-591F-80450E600F1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9A2C406-E5CC-E263-D385-6A80B3DDD76F}"/>
              </a:ext>
            </a:extLst>
          </p:cNvPr>
          <p:cNvSpPr>
            <a:spLocks noGrp="1"/>
          </p:cNvSpPr>
          <p:nvPr>
            <p:ph type="title"/>
          </p:nvPr>
        </p:nvSpPr>
        <p:spPr>
          <a:xfrm>
            <a:off x="838200" y="365760"/>
            <a:ext cx="10515600" cy="1325563"/>
          </a:xfrm>
        </p:spPr>
        <p:txBody>
          <a:bodyPr anchor="ctr">
            <a:normAutofit/>
          </a:bodyPr>
          <a:lstStyle/>
          <a:p>
            <a:r>
              <a:rPr lang="en-US" dirty="0" err="1"/>
              <a:t>Programacion</a:t>
            </a:r>
            <a:r>
              <a:rPr lang="en-US" dirty="0"/>
              <a:t> </a:t>
            </a:r>
            <a:r>
              <a:rPr lang="en-US" dirty="0" err="1"/>
              <a:t>dinámica</a:t>
            </a:r>
            <a:endParaRPr lang="en-US" dirty="0"/>
          </a:p>
        </p:txBody>
      </p:sp>
      <p:pic>
        <p:nvPicPr>
          <p:cNvPr id="5" name="Picture 4">
            <a:extLst>
              <a:ext uri="{FF2B5EF4-FFF2-40B4-BE49-F238E27FC236}">
                <a16:creationId xmlns:a16="http://schemas.microsoft.com/office/drawing/2014/main" id="{2266A734-D86D-EF4C-1F04-42CF88021005}"/>
              </a:ext>
            </a:extLst>
          </p:cNvPr>
          <p:cNvPicPr>
            <a:picLocks noChangeAspect="1"/>
          </p:cNvPicPr>
          <p:nvPr/>
        </p:nvPicPr>
        <p:blipFill>
          <a:blip r:embed="rId2"/>
          <a:stretch>
            <a:fillRect/>
          </a:stretch>
        </p:blipFill>
        <p:spPr>
          <a:xfrm>
            <a:off x="440955" y="1479560"/>
            <a:ext cx="8545118" cy="3115110"/>
          </a:xfrm>
          <a:prstGeom prst="rect">
            <a:avLst/>
          </a:prstGeom>
        </p:spPr>
      </p:pic>
    </p:spTree>
    <p:extLst>
      <p:ext uri="{BB962C8B-B14F-4D97-AF65-F5344CB8AC3E}">
        <p14:creationId xmlns:p14="http://schemas.microsoft.com/office/powerpoint/2010/main" val="1069953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B8B84-5CE7-B7CB-55FA-EF6458906EA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6536A01-8FDD-8510-A8F5-3F506BE59391}"/>
              </a:ext>
            </a:extLst>
          </p:cNvPr>
          <p:cNvSpPr>
            <a:spLocks noGrp="1"/>
          </p:cNvSpPr>
          <p:nvPr>
            <p:ph type="title"/>
          </p:nvPr>
        </p:nvSpPr>
        <p:spPr>
          <a:xfrm>
            <a:off x="838200" y="365760"/>
            <a:ext cx="10515600" cy="1325563"/>
          </a:xfrm>
        </p:spPr>
        <p:txBody>
          <a:bodyPr anchor="ctr">
            <a:normAutofit/>
          </a:bodyPr>
          <a:lstStyle/>
          <a:p>
            <a:r>
              <a:rPr lang="en-US" dirty="0" err="1"/>
              <a:t>Programacion</a:t>
            </a:r>
            <a:r>
              <a:rPr lang="en-US" dirty="0"/>
              <a:t> </a:t>
            </a:r>
            <a:r>
              <a:rPr lang="en-US" dirty="0" err="1"/>
              <a:t>dinámica</a:t>
            </a:r>
            <a:endParaRPr lang="en-US" dirty="0"/>
          </a:p>
        </p:txBody>
      </p:sp>
      <p:pic>
        <p:nvPicPr>
          <p:cNvPr id="4" name="Picture 3">
            <a:extLst>
              <a:ext uri="{FF2B5EF4-FFF2-40B4-BE49-F238E27FC236}">
                <a16:creationId xmlns:a16="http://schemas.microsoft.com/office/drawing/2014/main" id="{E096999F-D550-CF13-9455-58BFA2DC5188}"/>
              </a:ext>
            </a:extLst>
          </p:cNvPr>
          <p:cNvPicPr>
            <a:picLocks noChangeAspect="1"/>
          </p:cNvPicPr>
          <p:nvPr/>
        </p:nvPicPr>
        <p:blipFill>
          <a:blip r:embed="rId2"/>
          <a:stretch>
            <a:fillRect/>
          </a:stretch>
        </p:blipFill>
        <p:spPr>
          <a:xfrm>
            <a:off x="838200" y="1285098"/>
            <a:ext cx="8512629" cy="4810568"/>
          </a:xfrm>
          <a:prstGeom prst="rect">
            <a:avLst/>
          </a:prstGeom>
        </p:spPr>
      </p:pic>
    </p:spTree>
    <p:extLst>
      <p:ext uri="{BB962C8B-B14F-4D97-AF65-F5344CB8AC3E}">
        <p14:creationId xmlns:p14="http://schemas.microsoft.com/office/powerpoint/2010/main" val="2880468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5CFC2-9B58-362A-9719-1AC9D0029AA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074AF10-72AD-7CE5-7EBD-A1C13053E894}"/>
              </a:ext>
            </a:extLst>
          </p:cNvPr>
          <p:cNvSpPr>
            <a:spLocks noGrp="1"/>
          </p:cNvSpPr>
          <p:nvPr>
            <p:ph type="title"/>
          </p:nvPr>
        </p:nvSpPr>
        <p:spPr>
          <a:xfrm>
            <a:off x="838200" y="365760"/>
            <a:ext cx="10515600" cy="1325563"/>
          </a:xfrm>
        </p:spPr>
        <p:txBody>
          <a:bodyPr anchor="ctr">
            <a:normAutofit/>
          </a:bodyPr>
          <a:lstStyle/>
          <a:p>
            <a:r>
              <a:rPr lang="en-US" dirty="0" err="1"/>
              <a:t>Programacion</a:t>
            </a:r>
            <a:r>
              <a:rPr lang="en-US" dirty="0"/>
              <a:t> </a:t>
            </a:r>
            <a:r>
              <a:rPr lang="en-US" dirty="0" err="1"/>
              <a:t>dinámica</a:t>
            </a:r>
            <a:endParaRPr lang="en-US" dirty="0"/>
          </a:p>
        </p:txBody>
      </p:sp>
      <p:pic>
        <p:nvPicPr>
          <p:cNvPr id="5" name="Picture 4">
            <a:extLst>
              <a:ext uri="{FF2B5EF4-FFF2-40B4-BE49-F238E27FC236}">
                <a16:creationId xmlns:a16="http://schemas.microsoft.com/office/drawing/2014/main" id="{35BA7E71-94D2-75F7-1E74-7AF1EC6B7DD8}"/>
              </a:ext>
            </a:extLst>
          </p:cNvPr>
          <p:cNvPicPr>
            <a:picLocks noChangeAspect="1"/>
          </p:cNvPicPr>
          <p:nvPr/>
        </p:nvPicPr>
        <p:blipFill>
          <a:blip r:embed="rId2"/>
          <a:stretch>
            <a:fillRect/>
          </a:stretch>
        </p:blipFill>
        <p:spPr>
          <a:xfrm>
            <a:off x="838200" y="1322513"/>
            <a:ext cx="5182323" cy="1448002"/>
          </a:xfrm>
          <a:prstGeom prst="rect">
            <a:avLst/>
          </a:prstGeom>
        </p:spPr>
      </p:pic>
      <p:pic>
        <p:nvPicPr>
          <p:cNvPr id="7" name="Picture 6">
            <a:extLst>
              <a:ext uri="{FF2B5EF4-FFF2-40B4-BE49-F238E27FC236}">
                <a16:creationId xmlns:a16="http://schemas.microsoft.com/office/drawing/2014/main" id="{42F096D6-BAFE-2D7F-65A2-C603E07C783F}"/>
              </a:ext>
            </a:extLst>
          </p:cNvPr>
          <p:cNvPicPr>
            <a:picLocks noChangeAspect="1"/>
          </p:cNvPicPr>
          <p:nvPr/>
        </p:nvPicPr>
        <p:blipFill>
          <a:blip r:embed="rId3"/>
          <a:stretch>
            <a:fillRect/>
          </a:stretch>
        </p:blipFill>
        <p:spPr>
          <a:xfrm>
            <a:off x="1120373" y="2937014"/>
            <a:ext cx="2505425" cy="1267002"/>
          </a:xfrm>
          <a:prstGeom prst="rect">
            <a:avLst/>
          </a:prstGeom>
        </p:spPr>
      </p:pic>
      <p:pic>
        <p:nvPicPr>
          <p:cNvPr id="9" name="Picture 8">
            <a:extLst>
              <a:ext uri="{FF2B5EF4-FFF2-40B4-BE49-F238E27FC236}">
                <a16:creationId xmlns:a16="http://schemas.microsoft.com/office/drawing/2014/main" id="{84B97374-0E21-906E-7DA1-E0D19772C8B4}"/>
              </a:ext>
            </a:extLst>
          </p:cNvPr>
          <p:cNvPicPr>
            <a:picLocks noChangeAspect="1"/>
          </p:cNvPicPr>
          <p:nvPr/>
        </p:nvPicPr>
        <p:blipFill>
          <a:blip r:embed="rId4"/>
          <a:stretch>
            <a:fillRect/>
          </a:stretch>
        </p:blipFill>
        <p:spPr>
          <a:xfrm>
            <a:off x="6250725" y="1220432"/>
            <a:ext cx="5677692" cy="1848108"/>
          </a:xfrm>
          <a:prstGeom prst="rect">
            <a:avLst/>
          </a:prstGeom>
        </p:spPr>
      </p:pic>
      <p:pic>
        <p:nvPicPr>
          <p:cNvPr id="11" name="Picture 10">
            <a:extLst>
              <a:ext uri="{FF2B5EF4-FFF2-40B4-BE49-F238E27FC236}">
                <a16:creationId xmlns:a16="http://schemas.microsoft.com/office/drawing/2014/main" id="{05560E00-F0FF-185B-FBF4-5F7C84640511}"/>
              </a:ext>
            </a:extLst>
          </p:cNvPr>
          <p:cNvPicPr>
            <a:picLocks noChangeAspect="1"/>
          </p:cNvPicPr>
          <p:nvPr/>
        </p:nvPicPr>
        <p:blipFill>
          <a:blip r:embed="rId5"/>
          <a:stretch>
            <a:fillRect/>
          </a:stretch>
        </p:blipFill>
        <p:spPr>
          <a:xfrm>
            <a:off x="6285707" y="3002329"/>
            <a:ext cx="2495898" cy="1505160"/>
          </a:xfrm>
          <a:prstGeom prst="rect">
            <a:avLst/>
          </a:prstGeom>
        </p:spPr>
      </p:pic>
    </p:spTree>
    <p:extLst>
      <p:ext uri="{BB962C8B-B14F-4D97-AF65-F5344CB8AC3E}">
        <p14:creationId xmlns:p14="http://schemas.microsoft.com/office/powerpoint/2010/main" val="4111097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355107"/>
            <a:ext cx="4837174" cy="5841507"/>
          </a:xfrm>
          <a:noFill/>
        </p:spPr>
        <p:txBody>
          <a:bodyPr anchor="t">
            <a:normAutofit/>
          </a:bodyPr>
          <a:lstStyle/>
          <a:p>
            <a:r>
              <a:rPr lang="en-US" sz="1400" b="1" kern="0" dirty="0">
                <a:latin typeface="Times New Roman" panose="02020603050405020304" pitchFamily="18" charset="0"/>
                <a:ea typeface="Calibri" panose="020F0502020204030204" pitchFamily="34" charset="0"/>
                <a:cs typeface="Times New Roman" panose="02020603050405020304" pitchFamily="18" charset="0"/>
              </a:rPr>
              <a:t>11. </a:t>
            </a:r>
            <a:r>
              <a:rPr lang="en-US" sz="1400" b="1" kern="0" dirty="0" err="1">
                <a:latin typeface="Times New Roman" panose="02020603050405020304" pitchFamily="18" charset="0"/>
                <a:ea typeface="Calibri" panose="020F0502020204030204" pitchFamily="34" charset="0"/>
                <a:cs typeface="Times New Roman" panose="02020603050405020304" pitchFamily="18" charset="0"/>
              </a:rPr>
              <a:t>Aplicacion</a:t>
            </a:r>
            <a:r>
              <a:rPr lang="en-US" sz="1400" b="1" kern="0" dirty="0">
                <a:latin typeface="Times New Roman" panose="02020603050405020304" pitchFamily="18" charset="0"/>
                <a:ea typeface="Calibri" panose="020F0502020204030204" pitchFamily="34" charset="0"/>
                <a:cs typeface="Times New Roman" panose="02020603050405020304" pitchFamily="18" charset="0"/>
              </a:rPr>
              <a:t> de IA </a:t>
            </a:r>
            <a:r>
              <a:rPr lang="en-US" sz="1400" b="1" kern="0" dirty="0" err="1">
                <a:latin typeface="Times New Roman" panose="02020603050405020304" pitchFamily="18" charset="0"/>
                <a:ea typeface="Calibri" panose="020F0502020204030204" pitchFamily="34" charset="0"/>
                <a:cs typeface="Times New Roman" panose="02020603050405020304" pitchFamily="18" charset="0"/>
              </a:rPr>
              <a:t>en</a:t>
            </a:r>
            <a:r>
              <a:rPr lang="en-US" sz="14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400" b="1" kern="0" dirty="0" err="1">
                <a:latin typeface="Times New Roman" panose="02020603050405020304" pitchFamily="18" charset="0"/>
                <a:ea typeface="Calibri" panose="020F0502020204030204" pitchFamily="34" charset="0"/>
                <a:cs typeface="Times New Roman" panose="02020603050405020304" pitchFamily="18" charset="0"/>
              </a:rPr>
              <a:t>programacion</a:t>
            </a:r>
            <a:r>
              <a:rPr lang="en-US" sz="1400" b="1" kern="0" dirty="0">
                <a:latin typeface="Times New Roman" panose="02020603050405020304" pitchFamily="18" charset="0"/>
                <a:ea typeface="Calibri" panose="020F0502020204030204" pitchFamily="34" charset="0"/>
                <a:cs typeface="Times New Roman" panose="02020603050405020304" pitchFamily="18" charset="0"/>
              </a:rPr>
              <a:t> </a:t>
            </a:r>
            <a:r>
              <a:rPr lang="en-US" sz="1400" b="1" kern="0" dirty="0" err="1">
                <a:latin typeface="Times New Roman" panose="02020603050405020304" pitchFamily="18" charset="0"/>
                <a:ea typeface="Calibri" panose="020F0502020204030204" pitchFamily="34" charset="0"/>
                <a:cs typeface="Times New Roman" panose="02020603050405020304" pitchFamily="18" charset="0"/>
              </a:rPr>
              <a:t>eficiente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3167693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2D31E-5AA8-5D96-F1D5-0E16C8AA1F6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FD628A4-7102-A9C2-9185-FE8D75E0C2C7}"/>
              </a:ext>
            </a:extLst>
          </p:cNvPr>
          <p:cNvSpPr>
            <a:spLocks noGrp="1"/>
          </p:cNvSpPr>
          <p:nvPr>
            <p:ph type="title"/>
          </p:nvPr>
        </p:nvSpPr>
        <p:spPr>
          <a:xfrm>
            <a:off x="838200" y="365760"/>
            <a:ext cx="10515600" cy="1325563"/>
          </a:xfrm>
        </p:spPr>
        <p:txBody>
          <a:bodyPr anchor="ctr">
            <a:normAutofit/>
          </a:bodyPr>
          <a:lstStyle/>
          <a:p>
            <a:r>
              <a:rPr lang="en-US" dirty="0" err="1"/>
              <a:t>Programacion</a:t>
            </a:r>
            <a:r>
              <a:rPr lang="en-US" dirty="0"/>
              <a:t> </a:t>
            </a:r>
            <a:r>
              <a:rPr lang="en-US" dirty="0" err="1"/>
              <a:t>dinámica</a:t>
            </a:r>
            <a:endParaRPr lang="en-US" dirty="0"/>
          </a:p>
        </p:txBody>
      </p:sp>
      <p:pic>
        <p:nvPicPr>
          <p:cNvPr id="4" name="Picture 3">
            <a:extLst>
              <a:ext uri="{FF2B5EF4-FFF2-40B4-BE49-F238E27FC236}">
                <a16:creationId xmlns:a16="http://schemas.microsoft.com/office/drawing/2014/main" id="{30B1B69C-C406-F1B2-F7BB-3792007DAEE0}"/>
              </a:ext>
            </a:extLst>
          </p:cNvPr>
          <p:cNvPicPr>
            <a:picLocks noChangeAspect="1"/>
          </p:cNvPicPr>
          <p:nvPr/>
        </p:nvPicPr>
        <p:blipFill>
          <a:blip r:embed="rId2"/>
          <a:stretch>
            <a:fillRect/>
          </a:stretch>
        </p:blipFill>
        <p:spPr>
          <a:xfrm>
            <a:off x="926316" y="1257809"/>
            <a:ext cx="4744112" cy="2448267"/>
          </a:xfrm>
          <a:prstGeom prst="rect">
            <a:avLst/>
          </a:prstGeom>
        </p:spPr>
      </p:pic>
      <p:pic>
        <p:nvPicPr>
          <p:cNvPr id="8" name="Picture 7">
            <a:extLst>
              <a:ext uri="{FF2B5EF4-FFF2-40B4-BE49-F238E27FC236}">
                <a16:creationId xmlns:a16="http://schemas.microsoft.com/office/drawing/2014/main" id="{943F2599-B6D1-FFE0-6910-6FADB4EA2BE3}"/>
              </a:ext>
            </a:extLst>
          </p:cNvPr>
          <p:cNvPicPr>
            <a:picLocks noChangeAspect="1"/>
          </p:cNvPicPr>
          <p:nvPr/>
        </p:nvPicPr>
        <p:blipFill>
          <a:blip r:embed="rId3"/>
          <a:stretch>
            <a:fillRect/>
          </a:stretch>
        </p:blipFill>
        <p:spPr>
          <a:xfrm>
            <a:off x="851148" y="3934368"/>
            <a:ext cx="5734710" cy="1971950"/>
          </a:xfrm>
          <a:prstGeom prst="rect">
            <a:avLst/>
          </a:prstGeom>
        </p:spPr>
      </p:pic>
      <p:pic>
        <p:nvPicPr>
          <p:cNvPr id="12" name="Picture 11">
            <a:extLst>
              <a:ext uri="{FF2B5EF4-FFF2-40B4-BE49-F238E27FC236}">
                <a16:creationId xmlns:a16="http://schemas.microsoft.com/office/drawing/2014/main" id="{DBD5D5B9-A289-6C21-2599-54B0B7DACDD2}"/>
              </a:ext>
            </a:extLst>
          </p:cNvPr>
          <p:cNvPicPr>
            <a:picLocks noChangeAspect="1"/>
          </p:cNvPicPr>
          <p:nvPr/>
        </p:nvPicPr>
        <p:blipFill>
          <a:blip r:embed="rId4"/>
          <a:stretch>
            <a:fillRect/>
          </a:stretch>
        </p:blipFill>
        <p:spPr>
          <a:xfrm>
            <a:off x="6745433" y="1324494"/>
            <a:ext cx="5172248" cy="2381582"/>
          </a:xfrm>
          <a:prstGeom prst="rect">
            <a:avLst/>
          </a:prstGeom>
        </p:spPr>
      </p:pic>
      <p:pic>
        <p:nvPicPr>
          <p:cNvPr id="14" name="Picture 13">
            <a:extLst>
              <a:ext uri="{FF2B5EF4-FFF2-40B4-BE49-F238E27FC236}">
                <a16:creationId xmlns:a16="http://schemas.microsoft.com/office/drawing/2014/main" id="{5FC27C0E-8EFB-CE65-E4EF-45FFC9D178E2}"/>
              </a:ext>
            </a:extLst>
          </p:cNvPr>
          <p:cNvPicPr>
            <a:picLocks noChangeAspect="1"/>
          </p:cNvPicPr>
          <p:nvPr/>
        </p:nvPicPr>
        <p:blipFill>
          <a:blip r:embed="rId5"/>
          <a:stretch>
            <a:fillRect/>
          </a:stretch>
        </p:blipFill>
        <p:spPr>
          <a:xfrm>
            <a:off x="7151948" y="3934368"/>
            <a:ext cx="2534004" cy="1419423"/>
          </a:xfrm>
          <a:prstGeom prst="rect">
            <a:avLst/>
          </a:prstGeom>
        </p:spPr>
      </p:pic>
    </p:spTree>
    <p:extLst>
      <p:ext uri="{BB962C8B-B14F-4D97-AF65-F5344CB8AC3E}">
        <p14:creationId xmlns:p14="http://schemas.microsoft.com/office/powerpoint/2010/main" val="392773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78BC0-D4C1-9C6D-16C4-952E113FB64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297CC15-BC2A-CC4C-73F6-A43F2F1E2195}"/>
              </a:ext>
            </a:extLst>
          </p:cNvPr>
          <p:cNvSpPr>
            <a:spLocks noGrp="1"/>
          </p:cNvSpPr>
          <p:nvPr>
            <p:ph type="title"/>
          </p:nvPr>
        </p:nvSpPr>
        <p:spPr>
          <a:xfrm>
            <a:off x="838200" y="365760"/>
            <a:ext cx="10515600" cy="1325563"/>
          </a:xfrm>
        </p:spPr>
        <p:txBody>
          <a:bodyPr anchor="ctr">
            <a:normAutofit/>
          </a:bodyPr>
          <a:lstStyle/>
          <a:p>
            <a:r>
              <a:rPr lang="en-US" dirty="0" err="1"/>
              <a:t>Programacion</a:t>
            </a:r>
            <a:r>
              <a:rPr lang="en-US" dirty="0"/>
              <a:t> </a:t>
            </a:r>
            <a:r>
              <a:rPr lang="en-US" dirty="0" err="1"/>
              <a:t>dinámica</a:t>
            </a:r>
            <a:endParaRPr lang="en-US" dirty="0"/>
          </a:p>
        </p:txBody>
      </p:sp>
      <p:pic>
        <p:nvPicPr>
          <p:cNvPr id="5" name="Picture 4">
            <a:extLst>
              <a:ext uri="{FF2B5EF4-FFF2-40B4-BE49-F238E27FC236}">
                <a16:creationId xmlns:a16="http://schemas.microsoft.com/office/drawing/2014/main" id="{880E0549-9FD5-A8B4-7BCB-E1E885AC374D}"/>
              </a:ext>
            </a:extLst>
          </p:cNvPr>
          <p:cNvPicPr>
            <a:picLocks noChangeAspect="1"/>
          </p:cNvPicPr>
          <p:nvPr/>
        </p:nvPicPr>
        <p:blipFill>
          <a:blip r:embed="rId2"/>
          <a:stretch>
            <a:fillRect/>
          </a:stretch>
        </p:blipFill>
        <p:spPr>
          <a:xfrm>
            <a:off x="838200" y="1421073"/>
            <a:ext cx="6106377" cy="2753109"/>
          </a:xfrm>
          <a:prstGeom prst="rect">
            <a:avLst/>
          </a:prstGeom>
        </p:spPr>
      </p:pic>
    </p:spTree>
    <p:extLst>
      <p:ext uri="{BB962C8B-B14F-4D97-AF65-F5344CB8AC3E}">
        <p14:creationId xmlns:p14="http://schemas.microsoft.com/office/powerpoint/2010/main" val="218990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AEAF8-F68E-AC13-F58B-57CE44BEB41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30D02CF-4D7B-E078-95F9-3B06EE2A7877}"/>
              </a:ext>
            </a:extLst>
          </p:cNvPr>
          <p:cNvSpPr>
            <a:spLocks noGrp="1"/>
          </p:cNvSpPr>
          <p:nvPr>
            <p:ph type="title"/>
          </p:nvPr>
        </p:nvSpPr>
        <p:spPr>
          <a:xfrm>
            <a:off x="838200" y="365760"/>
            <a:ext cx="10515600" cy="1325563"/>
          </a:xfrm>
        </p:spPr>
        <p:txBody>
          <a:bodyPr anchor="ctr">
            <a:normAutofit fontScale="90000"/>
          </a:bodyPr>
          <a:lstStyle/>
          <a:p>
            <a:r>
              <a:rPr lang="en-US" dirty="0" err="1"/>
              <a:t>Programacion</a:t>
            </a:r>
            <a:r>
              <a:rPr lang="en-US" dirty="0"/>
              <a:t> </a:t>
            </a:r>
            <a:r>
              <a:rPr lang="en-US" dirty="0" err="1"/>
              <a:t>dinámica</a:t>
            </a:r>
            <a:br>
              <a:rPr lang="en-US" dirty="0"/>
            </a:br>
            <a:r>
              <a:rPr lang="en-US" dirty="0" err="1"/>
              <a:t>Ejemplo</a:t>
            </a:r>
            <a:r>
              <a:rPr lang="en-US" dirty="0"/>
              <a:t> </a:t>
            </a:r>
            <a:r>
              <a:rPr lang="en-US" dirty="0" err="1"/>
              <a:t>tabulado</a:t>
            </a:r>
            <a:r>
              <a:rPr lang="en-US" dirty="0"/>
              <a:t>: </a:t>
            </a:r>
            <a:r>
              <a:rPr lang="en-US" b="1" dirty="0"/>
              <a:t>Mochila 0/1 (Knapsack)</a:t>
            </a:r>
            <a:br>
              <a:rPr lang="en-US" b="1" dirty="0"/>
            </a:br>
            <a:r>
              <a:rPr lang="en-US" b="1" dirty="0"/>
              <a:t>Python</a:t>
            </a:r>
            <a:endParaRPr lang="en-US" dirty="0"/>
          </a:p>
        </p:txBody>
      </p:sp>
      <p:pic>
        <p:nvPicPr>
          <p:cNvPr id="4" name="Picture 3">
            <a:extLst>
              <a:ext uri="{FF2B5EF4-FFF2-40B4-BE49-F238E27FC236}">
                <a16:creationId xmlns:a16="http://schemas.microsoft.com/office/drawing/2014/main" id="{26876413-6882-CBBB-714F-4FBFC8F221DE}"/>
              </a:ext>
            </a:extLst>
          </p:cNvPr>
          <p:cNvPicPr>
            <a:picLocks noChangeAspect="1"/>
          </p:cNvPicPr>
          <p:nvPr/>
        </p:nvPicPr>
        <p:blipFill>
          <a:blip r:embed="rId2"/>
          <a:stretch>
            <a:fillRect/>
          </a:stretch>
        </p:blipFill>
        <p:spPr>
          <a:xfrm>
            <a:off x="838200" y="1829504"/>
            <a:ext cx="6830378" cy="4210638"/>
          </a:xfrm>
          <a:prstGeom prst="rect">
            <a:avLst/>
          </a:prstGeom>
        </p:spPr>
      </p:pic>
    </p:spTree>
    <p:extLst>
      <p:ext uri="{BB962C8B-B14F-4D97-AF65-F5344CB8AC3E}">
        <p14:creationId xmlns:p14="http://schemas.microsoft.com/office/powerpoint/2010/main" val="1553819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E6B00-4B32-14AA-23E0-C6A4A3E8B82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7F7F533-E943-5AF5-2A2D-DAB7B5F21658}"/>
              </a:ext>
            </a:extLst>
          </p:cNvPr>
          <p:cNvSpPr>
            <a:spLocks noGrp="1"/>
          </p:cNvSpPr>
          <p:nvPr>
            <p:ph type="title"/>
          </p:nvPr>
        </p:nvSpPr>
        <p:spPr>
          <a:xfrm>
            <a:off x="838200" y="365760"/>
            <a:ext cx="10515600" cy="1325563"/>
          </a:xfrm>
        </p:spPr>
        <p:txBody>
          <a:bodyPr anchor="ctr">
            <a:normAutofit fontScale="90000"/>
          </a:bodyPr>
          <a:lstStyle/>
          <a:p>
            <a:r>
              <a:rPr lang="en-US" dirty="0" err="1"/>
              <a:t>Programacion</a:t>
            </a:r>
            <a:r>
              <a:rPr lang="en-US" dirty="0"/>
              <a:t> </a:t>
            </a:r>
            <a:r>
              <a:rPr lang="en-US" dirty="0" err="1"/>
              <a:t>dinámica</a:t>
            </a:r>
            <a:br>
              <a:rPr lang="en-US" dirty="0"/>
            </a:br>
            <a:r>
              <a:rPr lang="en-US" dirty="0" err="1"/>
              <a:t>Ejemplo</a:t>
            </a:r>
            <a:r>
              <a:rPr lang="en-US" dirty="0"/>
              <a:t> </a:t>
            </a:r>
            <a:r>
              <a:rPr lang="en-US" dirty="0" err="1"/>
              <a:t>tabulado</a:t>
            </a:r>
            <a:r>
              <a:rPr lang="en-US" dirty="0"/>
              <a:t>: </a:t>
            </a:r>
            <a:r>
              <a:rPr lang="en-US" b="1" dirty="0"/>
              <a:t>Mochila 0/1 (Knapsack)</a:t>
            </a:r>
            <a:br>
              <a:rPr lang="en-US" b="1" dirty="0"/>
            </a:br>
            <a:r>
              <a:rPr lang="en-US" b="1" dirty="0"/>
              <a:t>Java</a:t>
            </a:r>
            <a:endParaRPr lang="en-US" dirty="0"/>
          </a:p>
        </p:txBody>
      </p:sp>
      <p:pic>
        <p:nvPicPr>
          <p:cNvPr id="5" name="Picture 4">
            <a:extLst>
              <a:ext uri="{FF2B5EF4-FFF2-40B4-BE49-F238E27FC236}">
                <a16:creationId xmlns:a16="http://schemas.microsoft.com/office/drawing/2014/main" id="{7689B8F0-DFB9-170E-9332-02F44B61B32D}"/>
              </a:ext>
            </a:extLst>
          </p:cNvPr>
          <p:cNvPicPr>
            <a:picLocks noChangeAspect="1"/>
          </p:cNvPicPr>
          <p:nvPr/>
        </p:nvPicPr>
        <p:blipFill>
          <a:blip r:embed="rId2"/>
          <a:stretch>
            <a:fillRect/>
          </a:stretch>
        </p:blipFill>
        <p:spPr>
          <a:xfrm>
            <a:off x="359229" y="1586161"/>
            <a:ext cx="11571513" cy="4629581"/>
          </a:xfrm>
          <a:prstGeom prst="rect">
            <a:avLst/>
          </a:prstGeom>
        </p:spPr>
      </p:pic>
    </p:spTree>
    <p:extLst>
      <p:ext uri="{BB962C8B-B14F-4D97-AF65-F5344CB8AC3E}">
        <p14:creationId xmlns:p14="http://schemas.microsoft.com/office/powerpoint/2010/main" val="1003926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38F59-3380-A7A0-288B-CD3945D5958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1453480-902B-FFD4-520C-0900ED3A6766}"/>
              </a:ext>
            </a:extLst>
          </p:cNvPr>
          <p:cNvSpPr>
            <a:spLocks noGrp="1"/>
          </p:cNvSpPr>
          <p:nvPr>
            <p:ph type="title"/>
          </p:nvPr>
        </p:nvSpPr>
        <p:spPr>
          <a:xfrm>
            <a:off x="838200" y="365760"/>
            <a:ext cx="10515600" cy="1325563"/>
          </a:xfrm>
        </p:spPr>
        <p:txBody>
          <a:bodyPr anchor="ctr">
            <a:normAutofit/>
          </a:bodyPr>
          <a:lstStyle/>
          <a:p>
            <a:r>
              <a:rPr lang="en-US" dirty="0"/>
              <a:t>Caching </a:t>
            </a:r>
            <a:r>
              <a:rPr lang="en-US" dirty="0" err="1"/>
              <a:t>inteligente</a:t>
            </a:r>
            <a:endParaRPr lang="en-US" dirty="0"/>
          </a:p>
        </p:txBody>
      </p:sp>
      <p:sp>
        <p:nvSpPr>
          <p:cNvPr id="4" name="TextBox 3">
            <a:extLst>
              <a:ext uri="{FF2B5EF4-FFF2-40B4-BE49-F238E27FC236}">
                <a16:creationId xmlns:a16="http://schemas.microsoft.com/office/drawing/2014/main" id="{F749E11D-2351-7873-F448-44AE415FD554}"/>
              </a:ext>
            </a:extLst>
          </p:cNvPr>
          <p:cNvSpPr txBox="1"/>
          <p:nvPr/>
        </p:nvSpPr>
        <p:spPr>
          <a:xfrm>
            <a:off x="1249680" y="2274838"/>
            <a:ext cx="9723120" cy="2308324"/>
          </a:xfrm>
          <a:prstGeom prst="rect">
            <a:avLst/>
          </a:prstGeom>
          <a:noFill/>
        </p:spPr>
        <p:txBody>
          <a:bodyPr wrap="square">
            <a:spAutoFit/>
          </a:bodyPr>
          <a:lstStyle/>
          <a:p>
            <a:pPr>
              <a:buNone/>
            </a:pPr>
            <a:r>
              <a:rPr lang="es-ES" b="1" dirty="0"/>
              <a:t>¿Qué es el </a:t>
            </a:r>
            <a:r>
              <a:rPr lang="es-ES" b="1" i="1" dirty="0" err="1"/>
              <a:t>Caching</a:t>
            </a:r>
            <a:r>
              <a:rPr lang="es-ES" b="1" i="1" dirty="0"/>
              <a:t> inteligente</a:t>
            </a:r>
            <a:r>
              <a:rPr lang="es-ES" b="1" dirty="0"/>
              <a:t>?</a:t>
            </a:r>
          </a:p>
          <a:p>
            <a:pPr>
              <a:buNone/>
            </a:pPr>
            <a:r>
              <a:rPr lang="es-ES" dirty="0"/>
              <a:t>Es una estrategia para </a:t>
            </a:r>
            <a:r>
              <a:rPr lang="es-ES" b="1" dirty="0"/>
              <a:t>guardar resultados computacionales costosos</a:t>
            </a:r>
            <a:r>
              <a:rPr lang="es-ES" dirty="0"/>
              <a:t> y </a:t>
            </a:r>
            <a:r>
              <a:rPr lang="es-ES" b="1" dirty="0"/>
              <a:t>reutilizarlos</a:t>
            </a:r>
            <a:r>
              <a:rPr lang="es-ES" dirty="0"/>
              <a:t> más adelante cuando se detecta que los datos de entrada no han cambiado. Se diferencia de un simple cache en que:</a:t>
            </a:r>
          </a:p>
          <a:p>
            <a:pPr>
              <a:buNone/>
            </a:pPr>
            <a:endParaRPr lang="es-ES" dirty="0"/>
          </a:p>
          <a:p>
            <a:pPr>
              <a:buFont typeface="Arial" panose="020B0604020202020204" pitchFamily="34" charset="0"/>
              <a:buChar char="•"/>
            </a:pPr>
            <a:r>
              <a:rPr lang="es-ES" dirty="0"/>
              <a:t>Se puede invalidar automáticamente si los datos cambian.</a:t>
            </a:r>
          </a:p>
          <a:p>
            <a:pPr>
              <a:buFont typeface="Arial" panose="020B0604020202020204" pitchFamily="34" charset="0"/>
              <a:buChar char="•"/>
            </a:pPr>
            <a:r>
              <a:rPr lang="es-ES" dirty="0"/>
              <a:t>Se pueden aplicar políticas como LRU, TTL, etc.</a:t>
            </a:r>
          </a:p>
          <a:p>
            <a:pPr>
              <a:buFont typeface="Arial" panose="020B0604020202020204" pitchFamily="34" charset="0"/>
              <a:buChar char="•"/>
            </a:pPr>
            <a:r>
              <a:rPr lang="es-ES" dirty="0"/>
              <a:t>Se integra con la lógica del negocio de forma estratégica.</a:t>
            </a:r>
          </a:p>
        </p:txBody>
      </p:sp>
    </p:spTree>
    <p:extLst>
      <p:ext uri="{BB962C8B-B14F-4D97-AF65-F5344CB8AC3E}">
        <p14:creationId xmlns:p14="http://schemas.microsoft.com/office/powerpoint/2010/main" val="90387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2F878-D288-BA6B-C8DB-143EC3B5ED0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D5BD2DE-CC68-FF28-AE2B-C454BD0C1CBA}"/>
              </a:ext>
            </a:extLst>
          </p:cNvPr>
          <p:cNvSpPr>
            <a:spLocks noGrp="1"/>
          </p:cNvSpPr>
          <p:nvPr>
            <p:ph type="title"/>
          </p:nvPr>
        </p:nvSpPr>
        <p:spPr>
          <a:xfrm>
            <a:off x="838200" y="365760"/>
            <a:ext cx="10515600" cy="1325563"/>
          </a:xfrm>
        </p:spPr>
        <p:txBody>
          <a:bodyPr anchor="ctr">
            <a:normAutofit/>
          </a:bodyPr>
          <a:lstStyle/>
          <a:p>
            <a:r>
              <a:rPr lang="en-US" dirty="0"/>
              <a:t>Caching </a:t>
            </a:r>
            <a:r>
              <a:rPr lang="en-US" dirty="0" err="1"/>
              <a:t>inteligente</a:t>
            </a:r>
            <a:endParaRPr lang="en-US" dirty="0"/>
          </a:p>
        </p:txBody>
      </p:sp>
      <p:pic>
        <p:nvPicPr>
          <p:cNvPr id="4" name="Picture 3">
            <a:extLst>
              <a:ext uri="{FF2B5EF4-FFF2-40B4-BE49-F238E27FC236}">
                <a16:creationId xmlns:a16="http://schemas.microsoft.com/office/drawing/2014/main" id="{F86DE7EA-E63D-7142-9883-D137B5E48C25}"/>
              </a:ext>
            </a:extLst>
          </p:cNvPr>
          <p:cNvPicPr>
            <a:picLocks noChangeAspect="1"/>
          </p:cNvPicPr>
          <p:nvPr/>
        </p:nvPicPr>
        <p:blipFill>
          <a:blip r:embed="rId2"/>
          <a:stretch>
            <a:fillRect/>
          </a:stretch>
        </p:blipFill>
        <p:spPr>
          <a:xfrm>
            <a:off x="1650209" y="1295400"/>
            <a:ext cx="6329020" cy="4833257"/>
          </a:xfrm>
          <a:prstGeom prst="rect">
            <a:avLst/>
          </a:prstGeom>
        </p:spPr>
      </p:pic>
    </p:spTree>
    <p:extLst>
      <p:ext uri="{BB962C8B-B14F-4D97-AF65-F5344CB8AC3E}">
        <p14:creationId xmlns:p14="http://schemas.microsoft.com/office/powerpoint/2010/main" val="2521518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47532-CC8E-4870-0AE1-23D2580A895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2BD513A-BABD-1142-19BB-C0605B55CCAA}"/>
              </a:ext>
            </a:extLst>
          </p:cNvPr>
          <p:cNvSpPr>
            <a:spLocks noGrp="1"/>
          </p:cNvSpPr>
          <p:nvPr>
            <p:ph type="title"/>
          </p:nvPr>
        </p:nvSpPr>
        <p:spPr>
          <a:xfrm>
            <a:off x="838200" y="365760"/>
            <a:ext cx="10515600" cy="1325563"/>
          </a:xfrm>
        </p:spPr>
        <p:txBody>
          <a:bodyPr anchor="ctr">
            <a:normAutofit/>
          </a:bodyPr>
          <a:lstStyle/>
          <a:p>
            <a:r>
              <a:rPr lang="en-US" dirty="0"/>
              <a:t>Caching </a:t>
            </a:r>
            <a:r>
              <a:rPr lang="en-US" dirty="0" err="1"/>
              <a:t>inteligente</a:t>
            </a:r>
            <a:endParaRPr lang="en-US" dirty="0"/>
          </a:p>
        </p:txBody>
      </p:sp>
      <p:pic>
        <p:nvPicPr>
          <p:cNvPr id="5" name="Picture 4">
            <a:extLst>
              <a:ext uri="{FF2B5EF4-FFF2-40B4-BE49-F238E27FC236}">
                <a16:creationId xmlns:a16="http://schemas.microsoft.com/office/drawing/2014/main" id="{50E9ABF0-84F8-3FCB-8F4D-F197D25CCEB6}"/>
              </a:ext>
            </a:extLst>
          </p:cNvPr>
          <p:cNvPicPr>
            <a:picLocks noChangeAspect="1"/>
          </p:cNvPicPr>
          <p:nvPr/>
        </p:nvPicPr>
        <p:blipFill>
          <a:blip r:embed="rId2"/>
          <a:stretch>
            <a:fillRect/>
          </a:stretch>
        </p:blipFill>
        <p:spPr>
          <a:xfrm>
            <a:off x="1195442" y="1326367"/>
            <a:ext cx="8973802" cy="4706007"/>
          </a:xfrm>
          <a:prstGeom prst="rect">
            <a:avLst/>
          </a:prstGeom>
        </p:spPr>
      </p:pic>
    </p:spTree>
    <p:extLst>
      <p:ext uri="{BB962C8B-B14F-4D97-AF65-F5344CB8AC3E}">
        <p14:creationId xmlns:p14="http://schemas.microsoft.com/office/powerpoint/2010/main" val="3054337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C1BFF-01B0-3E71-FEAD-78C1A1AFC5B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0FF5A8E-5213-6C19-C715-A7A6D2D6F197}"/>
              </a:ext>
            </a:extLst>
          </p:cNvPr>
          <p:cNvSpPr>
            <a:spLocks noGrp="1"/>
          </p:cNvSpPr>
          <p:nvPr>
            <p:ph type="title"/>
          </p:nvPr>
        </p:nvSpPr>
        <p:spPr>
          <a:xfrm>
            <a:off x="838200" y="365760"/>
            <a:ext cx="10515600" cy="1325563"/>
          </a:xfrm>
        </p:spPr>
        <p:txBody>
          <a:bodyPr anchor="ctr">
            <a:normAutofit/>
          </a:bodyPr>
          <a:lstStyle/>
          <a:p>
            <a:r>
              <a:rPr lang="en-US" dirty="0"/>
              <a:t>Caching </a:t>
            </a:r>
            <a:r>
              <a:rPr lang="en-US" dirty="0" err="1"/>
              <a:t>inteligente</a:t>
            </a:r>
            <a:endParaRPr lang="en-US" dirty="0"/>
          </a:p>
        </p:txBody>
      </p:sp>
      <p:pic>
        <p:nvPicPr>
          <p:cNvPr id="4" name="Picture 3">
            <a:extLst>
              <a:ext uri="{FF2B5EF4-FFF2-40B4-BE49-F238E27FC236}">
                <a16:creationId xmlns:a16="http://schemas.microsoft.com/office/drawing/2014/main" id="{ED3E08D2-A07E-51F1-E403-BA2286E20904}"/>
              </a:ext>
            </a:extLst>
          </p:cNvPr>
          <p:cNvPicPr>
            <a:picLocks noChangeAspect="1"/>
          </p:cNvPicPr>
          <p:nvPr/>
        </p:nvPicPr>
        <p:blipFill>
          <a:blip r:embed="rId2"/>
          <a:stretch>
            <a:fillRect/>
          </a:stretch>
        </p:blipFill>
        <p:spPr>
          <a:xfrm>
            <a:off x="2386886" y="1303869"/>
            <a:ext cx="6982799" cy="4890102"/>
          </a:xfrm>
          <a:prstGeom prst="rect">
            <a:avLst/>
          </a:prstGeom>
        </p:spPr>
      </p:pic>
    </p:spTree>
    <p:extLst>
      <p:ext uri="{BB962C8B-B14F-4D97-AF65-F5344CB8AC3E}">
        <p14:creationId xmlns:p14="http://schemas.microsoft.com/office/powerpoint/2010/main" val="1700858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FA33E-0EFD-E5D4-E612-887DD7D4460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A3619B1-3726-82FA-27E9-698451E99FE6}"/>
              </a:ext>
            </a:extLst>
          </p:cNvPr>
          <p:cNvSpPr>
            <a:spLocks noGrp="1"/>
          </p:cNvSpPr>
          <p:nvPr>
            <p:ph type="title"/>
          </p:nvPr>
        </p:nvSpPr>
        <p:spPr>
          <a:xfrm>
            <a:off x="838200" y="365760"/>
            <a:ext cx="10515600" cy="1325563"/>
          </a:xfrm>
        </p:spPr>
        <p:txBody>
          <a:bodyPr anchor="ctr">
            <a:normAutofit/>
          </a:bodyPr>
          <a:lstStyle/>
          <a:p>
            <a:pPr algn="l"/>
            <a:r>
              <a:rPr lang="en-US" dirty="0"/>
              <a:t>Caching </a:t>
            </a:r>
            <a:r>
              <a:rPr lang="en-US" dirty="0" err="1"/>
              <a:t>inteligente</a:t>
            </a:r>
            <a:endParaRPr lang="en-US" dirty="0"/>
          </a:p>
        </p:txBody>
      </p:sp>
      <p:pic>
        <p:nvPicPr>
          <p:cNvPr id="5" name="Picture 4">
            <a:extLst>
              <a:ext uri="{FF2B5EF4-FFF2-40B4-BE49-F238E27FC236}">
                <a16:creationId xmlns:a16="http://schemas.microsoft.com/office/drawing/2014/main" id="{7829943B-FD95-6D40-7017-B647BB2F20A0}"/>
              </a:ext>
            </a:extLst>
          </p:cNvPr>
          <p:cNvPicPr>
            <a:picLocks noChangeAspect="1"/>
          </p:cNvPicPr>
          <p:nvPr/>
        </p:nvPicPr>
        <p:blipFill>
          <a:blip r:embed="rId2"/>
          <a:stretch>
            <a:fillRect/>
          </a:stretch>
        </p:blipFill>
        <p:spPr>
          <a:xfrm>
            <a:off x="5892800" y="233680"/>
            <a:ext cx="5882640" cy="5963920"/>
          </a:xfrm>
          <a:prstGeom prst="rect">
            <a:avLst/>
          </a:prstGeom>
          <a:noFill/>
        </p:spPr>
      </p:pic>
    </p:spTree>
    <p:extLst>
      <p:ext uri="{BB962C8B-B14F-4D97-AF65-F5344CB8AC3E}">
        <p14:creationId xmlns:p14="http://schemas.microsoft.com/office/powerpoint/2010/main" val="3015263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59FA2-829E-4F5A-AA5D-53FDF84E443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648A622-B6FE-1898-4767-C10E453F3F6B}"/>
              </a:ext>
            </a:extLst>
          </p:cNvPr>
          <p:cNvSpPr>
            <a:spLocks noGrp="1"/>
          </p:cNvSpPr>
          <p:nvPr>
            <p:ph type="title"/>
          </p:nvPr>
        </p:nvSpPr>
        <p:spPr>
          <a:xfrm>
            <a:off x="838200" y="365760"/>
            <a:ext cx="10515600" cy="1325563"/>
          </a:xfrm>
        </p:spPr>
        <p:txBody>
          <a:bodyPr anchor="ctr">
            <a:normAutofit/>
          </a:bodyPr>
          <a:lstStyle/>
          <a:p>
            <a:r>
              <a:rPr lang="en-US" dirty="0"/>
              <a:t>Caching </a:t>
            </a:r>
            <a:r>
              <a:rPr lang="en-US" dirty="0" err="1"/>
              <a:t>inteligente</a:t>
            </a:r>
            <a:endParaRPr lang="en-US" dirty="0"/>
          </a:p>
        </p:txBody>
      </p:sp>
      <p:pic>
        <p:nvPicPr>
          <p:cNvPr id="7" name="Picture 6">
            <a:extLst>
              <a:ext uri="{FF2B5EF4-FFF2-40B4-BE49-F238E27FC236}">
                <a16:creationId xmlns:a16="http://schemas.microsoft.com/office/drawing/2014/main" id="{767CE97E-D331-9D54-5E7B-4BDDBAC75E61}"/>
              </a:ext>
            </a:extLst>
          </p:cNvPr>
          <p:cNvPicPr>
            <a:picLocks noChangeAspect="1"/>
          </p:cNvPicPr>
          <p:nvPr/>
        </p:nvPicPr>
        <p:blipFill>
          <a:blip r:embed="rId2"/>
          <a:stretch>
            <a:fillRect/>
          </a:stretch>
        </p:blipFill>
        <p:spPr>
          <a:xfrm>
            <a:off x="751952" y="1774170"/>
            <a:ext cx="7487695" cy="2896004"/>
          </a:xfrm>
          <a:prstGeom prst="rect">
            <a:avLst/>
          </a:prstGeom>
        </p:spPr>
      </p:pic>
    </p:spTree>
    <p:extLst>
      <p:ext uri="{BB962C8B-B14F-4D97-AF65-F5344CB8AC3E}">
        <p14:creationId xmlns:p14="http://schemas.microsoft.com/office/powerpoint/2010/main" val="4079000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Algorítmica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Elegir algoritmos adecuados</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El rendimiento de un programa depende en gran medida del algoritmo utilizado. Por ejemplo, una búsqueda binaria es mucho más rápida que una búsqueda lineal en listas grandes.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Complejidad temporal y espacial</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Considera la complejidad en tiempo (cuánto tarda en ejecutarse) y en espacio (cuánta memoria utiliza).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Buscar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un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equilibrio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entre ambos.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D7DB5-D55B-F48A-5A85-93A15DA3E2A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1C71A03-F459-F742-444A-5F0E621E1B6E}"/>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Algorítmica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conclusion</a:t>
            </a:r>
            <a:endParaRPr lang="en-US" dirty="0"/>
          </a:p>
        </p:txBody>
      </p:sp>
      <p:sp>
        <p:nvSpPr>
          <p:cNvPr id="10" name="Content Placeholder 3">
            <a:extLst>
              <a:ext uri="{FF2B5EF4-FFF2-40B4-BE49-F238E27FC236}">
                <a16:creationId xmlns:a16="http://schemas.microsoft.com/office/drawing/2014/main" id="{416BCD36-9EA8-6C18-94C2-FFF60451EDCF}"/>
              </a:ext>
            </a:extLst>
          </p:cNvPr>
          <p:cNvSpPr>
            <a:spLocks noGrp="1"/>
          </p:cNvSpPr>
          <p:nvPr>
            <p:ph sz="quarter" idx="16"/>
          </p:nvPr>
        </p:nvSpPr>
        <p:spPr>
          <a:xfrm>
            <a:off x="838200" y="1790329"/>
            <a:ext cx="10515599" cy="4113054"/>
          </a:xfrm>
        </p:spPr>
        <p:txBody>
          <a:bodyPr>
            <a:normAutofit/>
          </a:bodyPr>
          <a:lstStyle/>
          <a:p>
            <a:r>
              <a:rPr lang="es-AR" sz="1800" dirty="0">
                <a:effectLst/>
                <a:latin typeface="Times New Roman" panose="02020603050405020304" pitchFamily="18" charset="0"/>
                <a:ea typeface="Times New Roman" panose="02020603050405020304" pitchFamily="18" charset="0"/>
              </a:rPr>
              <a:t>Estos ejemplos muestran cómo la elección del algoritmo correcto y la consideración de la complejidad temporal y espacial son cruciales para la programación eficiente. Al seleccionar el algoritmo más adecuado para un problema específico, se puede mejorar significativamente el rendimiento de un programa.</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43820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8F84-8143-686F-3FC7-8D68A0F2C94D}"/>
              </a:ext>
            </a:extLst>
          </p:cNvPr>
          <p:cNvSpPr>
            <a:spLocks noGrp="1"/>
          </p:cNvSpPr>
          <p:nvPr>
            <p:ph type="title"/>
          </p:nvPr>
        </p:nvSpPr>
        <p:spPr/>
        <p:txBody>
          <a:bodyPr/>
          <a:lstStyle/>
          <a:p>
            <a:r>
              <a:rPr lang="es-AR" dirty="0" err="1"/>
              <a:t>EjercicioS</a:t>
            </a:r>
            <a:r>
              <a:rPr lang="es-AR" dirty="0"/>
              <a:t> de </a:t>
            </a:r>
            <a:r>
              <a:rPr lang="es-AR" dirty="0" err="1"/>
              <a:t>memoizacion</a:t>
            </a:r>
            <a:endParaRPr lang="en-US" dirty="0"/>
          </a:p>
        </p:txBody>
      </p:sp>
      <p:sp>
        <p:nvSpPr>
          <p:cNvPr id="4" name="Content Placeholder 3">
            <a:extLst>
              <a:ext uri="{FF2B5EF4-FFF2-40B4-BE49-F238E27FC236}">
                <a16:creationId xmlns:a16="http://schemas.microsoft.com/office/drawing/2014/main" id="{A1397869-8E0E-62C3-3366-F1572F1AAEB3}"/>
              </a:ext>
            </a:extLst>
          </p:cNvPr>
          <p:cNvSpPr>
            <a:spLocks noGrp="1"/>
          </p:cNvSpPr>
          <p:nvPr>
            <p:ph sz="quarter" idx="16"/>
          </p:nvPr>
        </p:nvSpPr>
        <p:spPr>
          <a:xfrm>
            <a:off x="736848" y="1790329"/>
            <a:ext cx="10616952" cy="4113054"/>
          </a:xfrm>
        </p:spPr>
        <p:txBody>
          <a:bodyPr/>
          <a:lstStyle/>
          <a:p>
            <a:r>
              <a:rPr lang="en-US" dirty="0"/>
              <a:t>1 -</a:t>
            </a:r>
            <a:r>
              <a:rPr lang="es-ES" dirty="0"/>
              <a:t>Dada una cuadrícula de tamaño m x n, escribí una función que devuelva la cantidad de formas de llegar desde la esquina superior izquierda (0,0) a la inferior derecha (m-1,n-1), moviendo solo hacia la derecha o hacia abajo.</a:t>
            </a:r>
          </a:p>
          <a:p>
            <a:r>
              <a:rPr lang="en-US" dirty="0"/>
              <a:t>2-</a:t>
            </a:r>
            <a:r>
              <a:rPr lang="es-ES" dirty="0"/>
              <a:t>Dada una lista de enteros positivos y un número objetivo, escribí una función que determine si existe un subconjunto cuya suma sea exactamente el objetivo.</a:t>
            </a:r>
          </a:p>
          <a:p>
            <a:r>
              <a:rPr lang="en-US" dirty="0"/>
              <a:t>3-</a:t>
            </a:r>
            <a:r>
              <a:rPr lang="es-ES" dirty="0"/>
              <a:t>Dado un </a:t>
            </a:r>
            <a:r>
              <a:rPr lang="es-ES" dirty="0" err="1"/>
              <a:t>string</a:t>
            </a:r>
            <a:r>
              <a:rPr lang="es-ES" dirty="0"/>
              <a:t> s y una lista de palabras válidas, </a:t>
            </a:r>
            <a:r>
              <a:rPr lang="es-ES" dirty="0" err="1"/>
              <a:t>determiná</a:t>
            </a:r>
            <a:r>
              <a:rPr lang="es-ES" dirty="0"/>
              <a:t> si s se puede formar usando solo palabras de la lista, reutilizándolas si es necesario.</a:t>
            </a:r>
          </a:p>
          <a:p>
            <a:r>
              <a:rPr lang="es-ES" dirty="0"/>
              <a:t>4-Dado un valor total y una lista de monedas, escribí una función que devuelva cuántas combinaciones distintas de monedas suman ese total.</a:t>
            </a:r>
            <a:endParaRPr lang="en-US" dirty="0"/>
          </a:p>
        </p:txBody>
      </p:sp>
    </p:spTree>
    <p:extLst>
      <p:ext uri="{BB962C8B-B14F-4D97-AF65-F5344CB8AC3E}">
        <p14:creationId xmlns:p14="http://schemas.microsoft.com/office/powerpoint/2010/main" val="14918569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Uso</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Eficiente</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Recursos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Manejo de memoria</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Minimizar el uso de memoria innecesaria, liberando recursos cuando ya no se necesitan (especialmente en lenguajes que no tienen recolección de basura automática).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Paralelismo y concurrencia</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Utilizar técnicas como </a:t>
            </a:r>
            <a:r>
              <a:rPr lang="es-AR"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multi-threading</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o procesamiento en paralelo para aprovechar mejor los procesadores multinúcleo.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2733143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8F84-8143-686F-3FC7-8D68A0F2C94D}"/>
              </a:ext>
            </a:extLst>
          </p:cNvPr>
          <p:cNvSpPr>
            <a:spLocks noGrp="1"/>
          </p:cNvSpPr>
          <p:nvPr>
            <p:ph type="title"/>
          </p:nvPr>
        </p:nvSpPr>
        <p:spPr/>
        <p:txBody>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Uso</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Eficiente</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Recursos</a:t>
            </a:r>
            <a:endParaRPr lang="en-US" dirty="0"/>
          </a:p>
        </p:txBody>
      </p:sp>
      <p:sp>
        <p:nvSpPr>
          <p:cNvPr id="4" name="Content Placeholder 3">
            <a:extLst>
              <a:ext uri="{FF2B5EF4-FFF2-40B4-BE49-F238E27FC236}">
                <a16:creationId xmlns:a16="http://schemas.microsoft.com/office/drawing/2014/main" id="{A1397869-8E0E-62C3-3366-F1572F1AAEB3}"/>
              </a:ext>
            </a:extLst>
          </p:cNvPr>
          <p:cNvSpPr>
            <a:spLocks noGrp="1"/>
          </p:cNvSpPr>
          <p:nvPr>
            <p:ph sz="quarter" idx="16"/>
          </p:nvPr>
        </p:nvSpPr>
        <p:spPr>
          <a:xfrm>
            <a:off x="736848" y="1790329"/>
            <a:ext cx="10616952" cy="4113054"/>
          </a:xfrm>
        </p:spPr>
        <p:txBody>
          <a:bodyPr/>
          <a:lstStyle/>
          <a:p>
            <a:r>
              <a:rPr lang="es-AR" sz="1800" dirty="0">
                <a:effectLst/>
                <a:latin typeface="Calibri" panose="020F0502020204030204" pitchFamily="34" charset="0"/>
                <a:ea typeface="Calibri" panose="020F0502020204030204" pitchFamily="34" charset="0"/>
                <a:cs typeface="Times New Roman" panose="02020603050405020304" pitchFamily="18" charset="0"/>
              </a:rPr>
              <a:t>El </a:t>
            </a:r>
            <a:r>
              <a:rPr lang="es-AR" sz="1800" b="1" dirty="0">
                <a:effectLst/>
                <a:latin typeface="Calibri" panose="020F0502020204030204" pitchFamily="34" charset="0"/>
                <a:ea typeface="Calibri" panose="020F0502020204030204" pitchFamily="34" charset="0"/>
                <a:cs typeface="Times New Roman" panose="02020603050405020304" pitchFamily="18" charset="0"/>
              </a:rPr>
              <a:t>uso eficiente de recursos</a:t>
            </a:r>
            <a:r>
              <a:rPr lang="es-AR" sz="1800" dirty="0">
                <a:effectLst/>
                <a:latin typeface="Calibri" panose="020F0502020204030204" pitchFamily="34" charset="0"/>
                <a:ea typeface="Calibri" panose="020F0502020204030204" pitchFamily="34" charset="0"/>
                <a:cs typeface="Times New Roman" panose="02020603050405020304" pitchFamily="18" charset="0"/>
              </a:rPr>
              <a:t> es esencial para desarrollar aplicaciones que aprovechen al máximo las capacidades del sistema sin incurrir en sobrecargas innecesarias. En Python, aunque muchos aspectos de la gestión de recursos están automatizados (como la recolección de basura), es importante que los desarrolladores sean conscientes de cómo optimizar el uso de memoria y cómo implementar paralelismo y concurrencia de manera efectiva.</a:t>
            </a:r>
            <a:endParaRPr lang="en-US" dirty="0"/>
          </a:p>
        </p:txBody>
      </p:sp>
    </p:spTree>
    <p:extLst>
      <p:ext uri="{BB962C8B-B14F-4D97-AF65-F5344CB8AC3E}">
        <p14:creationId xmlns:p14="http://schemas.microsoft.com/office/powerpoint/2010/main" val="4383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Manejo</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memoria</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113054"/>
          </a:xfrm>
        </p:spPr>
        <p:txBody>
          <a:bodyPr>
            <a:normAutofit/>
          </a:bodyPr>
          <a:lstStyle/>
          <a:p>
            <a:r>
              <a:rPr lang="es-AR" sz="1800" dirty="0">
                <a:effectLst/>
                <a:latin typeface="Times New Roman" panose="02020603050405020304" pitchFamily="18" charset="0"/>
                <a:ea typeface="Times New Roman" panose="02020603050405020304" pitchFamily="18" charset="0"/>
              </a:rPr>
              <a:t>Aunque Python cuenta con un recolector de basura que gestiona automáticamente la memoria, existen prácticas que ayudan a utilizar la memoria de manera más eficiente:</a:t>
            </a:r>
          </a:p>
          <a:p>
            <a:endParaRPr lang="es-AR" sz="1800" dirty="0">
              <a:effectLst/>
              <a:latin typeface="Times New Roman" panose="02020603050405020304" pitchFamily="18" charset="0"/>
              <a:ea typeface="Times New Roman" panose="02020603050405020304" pitchFamily="18" charset="0"/>
            </a:endParaRPr>
          </a:p>
          <a:p>
            <a:pPr marL="342900" indent="-342900">
              <a:lnSpc>
                <a:spcPct val="107000"/>
              </a:lnSpc>
              <a:spcBef>
                <a:spcPts val="200"/>
              </a:spcBef>
              <a:buFont typeface="Arial" panose="020B0604020202020204" pitchFamily="34" charset="0"/>
              <a:buChar char="•"/>
            </a:pPr>
            <a:r>
              <a:rPr lang="es-AR" sz="1800" b="1" kern="100" dirty="0">
                <a:ea typeface="Times New Roman" panose="02020603050405020304" pitchFamily="18" charset="0"/>
                <a:cs typeface="Times New Roman" panose="02020603050405020304" pitchFamily="18" charset="0"/>
              </a:rPr>
              <a:t>Uso de Generadores en Lugar de Listas</a:t>
            </a:r>
          </a:p>
          <a:p>
            <a:pPr marL="285750" indent="-285750">
              <a:lnSpc>
                <a:spcPct val="107000"/>
              </a:lnSpc>
              <a:spcBef>
                <a:spcPts val="200"/>
              </a:spcBef>
              <a:buFont typeface="Arial" panose="020B0604020202020204" pitchFamily="34" charset="0"/>
              <a:buChar char="•"/>
            </a:pPr>
            <a:r>
              <a:rPr lang="es-AR" sz="1800" b="1" kern="100" dirty="0">
                <a:ea typeface="Times New Roman" panose="02020603050405020304" pitchFamily="18" charset="0"/>
                <a:cs typeface="Times New Roman" panose="02020603050405020304" pitchFamily="18" charset="0"/>
              </a:rPr>
              <a:t> Liberación Explícita de Memoria</a:t>
            </a:r>
            <a:endParaRPr lang="en-US" sz="1800" b="1" kern="100" dirty="0">
              <a:ea typeface="Times New Roman" panose="02020603050405020304" pitchFamily="18" charset="0"/>
              <a:cs typeface="Times New Roman" panose="02020603050405020304" pitchFamily="18" charset="0"/>
            </a:endParaRPr>
          </a:p>
          <a:p>
            <a:pPr marL="285750" indent="-285750">
              <a:lnSpc>
                <a:spcPct val="107000"/>
              </a:lnSpc>
              <a:spcBef>
                <a:spcPts val="200"/>
              </a:spcBef>
              <a:buFont typeface="Arial" panose="020B0604020202020204" pitchFamily="34" charset="0"/>
              <a:buChar char="•"/>
            </a:pPr>
            <a:r>
              <a:rPr lang="es-AR" sz="1800" b="1" kern="100" dirty="0">
                <a:ea typeface="Times New Roman" panose="02020603050405020304" pitchFamily="18" charset="0"/>
                <a:cs typeface="Times New Roman" panose="02020603050405020304" pitchFamily="18" charset="0"/>
              </a:rPr>
              <a:t> Uso de </a:t>
            </a:r>
            <a:r>
              <a:rPr lang="es-AR" sz="1800" b="1" kern="100" dirty="0" err="1">
                <a:ea typeface="Times New Roman" panose="02020603050405020304" pitchFamily="18" charset="0"/>
                <a:cs typeface="Times New Roman" panose="02020603050405020304" pitchFamily="18" charset="0"/>
              </a:rPr>
              <a:t>Context</a:t>
            </a:r>
            <a:r>
              <a:rPr lang="es-AR" sz="1800" b="1" kern="100" dirty="0">
                <a:ea typeface="Times New Roman" panose="02020603050405020304" pitchFamily="18" charset="0"/>
                <a:cs typeface="Times New Roman" panose="02020603050405020304" pitchFamily="18" charset="0"/>
              </a:rPr>
              <a:t> Managers para Manejar Recursos Externos</a:t>
            </a:r>
            <a:endParaRPr lang="en-US" sz="1800" b="1" kern="100" dirty="0">
              <a:ea typeface="Times New Roman" panose="02020603050405020304" pitchFamily="18" charset="0"/>
              <a:cs typeface="Times New Roman" panose="02020603050405020304" pitchFamily="18" charset="0"/>
            </a:endParaRPr>
          </a:p>
          <a:p>
            <a:pPr marL="285750" indent="-285750">
              <a:lnSpc>
                <a:spcPct val="107000"/>
              </a:lnSpc>
              <a:spcBef>
                <a:spcPts val="200"/>
              </a:spcBef>
              <a:buFont typeface="Arial" panose="020B0604020202020204" pitchFamily="34" charset="0"/>
              <a:buChar char="•"/>
            </a:pPr>
            <a:r>
              <a:rPr lang="es-AR" sz="1800" b="1" dirty="0">
                <a:ea typeface="Calibri" panose="020F0502020204030204" pitchFamily="34" charset="0"/>
                <a:cs typeface="Times New Roman" panose="02020603050405020304" pitchFamily="18" charset="0"/>
              </a:rPr>
              <a:t> Uso de Estructuras de Datos Adecuadas</a:t>
            </a:r>
            <a:endParaRPr lang="en-US" sz="1800" b="1" kern="100" dirty="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683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Manejo</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memoria</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113054"/>
          </a:xfrm>
        </p:spPr>
        <p:txBody>
          <a:bodyPr>
            <a:normAutofit/>
          </a:bodyPr>
          <a:lstStyle/>
          <a:p>
            <a:endParaRPr lang="en-US" sz="1800" dirty="0">
              <a:effectLst/>
              <a:latin typeface="Times New Roman" panose="02020603050405020304" pitchFamily="18" charset="0"/>
              <a:ea typeface="Times New Roman" panose="02020603050405020304" pitchFamily="18" charset="0"/>
            </a:endParaRPr>
          </a:p>
          <a:p>
            <a:pPr marL="342900" indent="-342900">
              <a:lnSpc>
                <a:spcPct val="107000"/>
              </a:lnSpc>
              <a:spcBef>
                <a:spcPts val="200"/>
              </a:spcBef>
              <a:buAutoNum type="alphaLcPeriod"/>
            </a:pPr>
            <a:r>
              <a:rPr lang="es-AR" sz="1800" b="0"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Uso de Generadores en Lugar de Listas</a:t>
            </a:r>
          </a:p>
          <a:p>
            <a:pPr>
              <a:lnSpc>
                <a:spcPct val="107000"/>
              </a:lnSpc>
              <a:spcBef>
                <a:spcPts val="200"/>
              </a:spcBef>
            </a:pPr>
            <a:endParaRPr lang="en-US" sz="1800" b="1"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Los generadores permiten producir elementos sobre la marcha, en lugar de almacenarlos todos en memoria. Esto es especialmente útil cuando se trabaja con grandes conjuntos de datos.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68943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018E-1627-AF0D-2B7C-2DA975CEF723}"/>
              </a:ext>
            </a:extLst>
          </p:cNvPr>
          <p:cNvSpPr>
            <a:spLocks noGrp="1"/>
          </p:cNvSpPr>
          <p:nvPr>
            <p:ph type="title"/>
          </p:nvPr>
        </p:nvSpPr>
        <p:spPr/>
        <p:txBody>
          <a:bodyPr/>
          <a:lstStyle/>
          <a:p>
            <a:r>
              <a:rPr lang="es-AR" sz="3200" b="0" i="1" kern="100" dirty="0">
                <a:effectLst/>
                <a:latin typeface="Calibri Light" panose="020F0302020204030204" pitchFamily="34" charset="0"/>
                <a:ea typeface="Times New Roman" panose="02020603050405020304" pitchFamily="18" charset="0"/>
                <a:cs typeface="Times New Roman" panose="02020603050405020304" pitchFamily="18" charset="0"/>
              </a:rPr>
              <a:t>Uso de Generadores</a:t>
            </a:r>
            <a:br>
              <a:rPr lang="es-AR" sz="3200" b="0"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s-AR" sz="1800" b="1" dirty="0">
                <a:effectLst/>
                <a:latin typeface="Calibri" panose="020F0502020204030204" pitchFamily="34" charset="0"/>
                <a:ea typeface="Calibri" panose="020F0502020204030204" pitchFamily="34" charset="0"/>
                <a:cs typeface="Times New Roman" panose="02020603050405020304" pitchFamily="18" charset="0"/>
              </a:rPr>
              <a:t>Ejemplo</a:t>
            </a:r>
            <a:r>
              <a:rPr lang="es-AR" sz="1800" dirty="0">
                <a:effectLst/>
                <a:latin typeface="Calibri" panose="020F0502020204030204" pitchFamily="34" charset="0"/>
                <a:ea typeface="Calibri" panose="020F0502020204030204" pitchFamily="34" charset="0"/>
                <a:cs typeface="Times New Roman" panose="02020603050405020304" pitchFamily="18" charset="0"/>
              </a:rPr>
              <a:t>: Generar los primeros 10 millones de números cuadrados</a:t>
            </a:r>
            <a:endParaRPr lang="en-US" dirty="0"/>
          </a:p>
        </p:txBody>
      </p:sp>
      <p:sp>
        <p:nvSpPr>
          <p:cNvPr id="3" name="Content Placeholder 2">
            <a:extLst>
              <a:ext uri="{FF2B5EF4-FFF2-40B4-BE49-F238E27FC236}">
                <a16:creationId xmlns:a16="http://schemas.microsoft.com/office/drawing/2014/main" id="{5BD112AF-B1B5-B4EB-C14B-0FAFAD5135AD}"/>
              </a:ext>
            </a:extLst>
          </p:cNvPr>
          <p:cNvSpPr>
            <a:spLocks noGrp="1"/>
          </p:cNvSpPr>
          <p:nvPr>
            <p:ph sz="quarter" idx="15"/>
          </p:nvPr>
        </p:nvSpPr>
        <p:spPr/>
        <p:txBody>
          <a:bodyPr/>
          <a:lstStyle/>
          <a:p>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Usando una lista (alto consumo de memoria)</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s-AR" sz="1800" dirty="0">
                <a:effectLst/>
                <a:latin typeface="Calibri" panose="020F0502020204030204" pitchFamily="34" charset="0"/>
                <a:ea typeface="Calibri" panose="020F0502020204030204" pitchFamily="34" charset="0"/>
                <a:cs typeface="Times New Roman" panose="02020603050405020304" pitchFamily="18" charset="0"/>
              </a:rPr>
              <a:t> Este enfoque crea una lista en memoria con 10 millones</a:t>
            </a:r>
          </a:p>
          <a:p>
            <a:r>
              <a:rPr lang="es-AR" sz="1800" dirty="0">
                <a:effectLst/>
                <a:latin typeface="Calibri" panose="020F0502020204030204" pitchFamily="34" charset="0"/>
                <a:ea typeface="Calibri" panose="020F0502020204030204" pitchFamily="34" charset="0"/>
                <a:cs typeface="Times New Roman" panose="02020603050405020304" pitchFamily="18" charset="0"/>
              </a:rPr>
              <a:t> de elementos, lo que puede consumir una cantidad significativa de memoria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Content Placeholder 3">
            <a:extLst>
              <a:ext uri="{FF2B5EF4-FFF2-40B4-BE49-F238E27FC236}">
                <a16:creationId xmlns:a16="http://schemas.microsoft.com/office/drawing/2014/main" id="{E136426C-0E26-CEF6-2471-E6EB7572F5D9}"/>
              </a:ext>
            </a:extLst>
          </p:cNvPr>
          <p:cNvSpPr>
            <a:spLocks noGrp="1"/>
          </p:cNvSpPr>
          <p:nvPr>
            <p:ph sz="quarter" idx="16"/>
          </p:nvPr>
        </p:nvSpPr>
        <p:spPr/>
        <p:txBody>
          <a:bodyPr/>
          <a:lstStyle/>
          <a:p>
            <a:r>
              <a:rPr lang="es-AR" sz="1800" b="1" kern="100" dirty="0">
                <a:effectLst/>
                <a:latin typeface="Calibri" panose="020F0502020204030204" pitchFamily="34" charset="0"/>
                <a:ea typeface="Calibri" panose="020F0502020204030204" pitchFamily="34" charset="0"/>
                <a:cs typeface="Times New Roman" panose="02020603050405020304" pitchFamily="18" charset="0"/>
              </a:rPr>
              <a:t>Usando un generador (bajo consumo de memoria)</a:t>
            </a:r>
            <a:r>
              <a:rPr lang="es-AR"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s-AR" sz="1800" dirty="0">
                <a:effectLst/>
                <a:latin typeface="Times New Roman" panose="02020603050405020304" pitchFamily="18" charset="0"/>
                <a:ea typeface="Times New Roman" panose="02020603050405020304" pitchFamily="18" charset="0"/>
              </a:rPr>
              <a:t>Aquí, los valores se generan bajo demanda, lo que reduce drásticamente el uso de memoria.</a:t>
            </a: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2F34AE28-F57C-0496-E16F-358F00C3ACE2}"/>
              </a:ext>
            </a:extLst>
          </p:cNvPr>
          <p:cNvPicPr>
            <a:picLocks noChangeAspect="1"/>
          </p:cNvPicPr>
          <p:nvPr/>
        </p:nvPicPr>
        <p:blipFill>
          <a:blip r:embed="rId2"/>
          <a:stretch>
            <a:fillRect/>
          </a:stretch>
        </p:blipFill>
        <p:spPr>
          <a:xfrm>
            <a:off x="714928" y="3636071"/>
            <a:ext cx="5257607" cy="2267312"/>
          </a:xfrm>
          <a:prstGeom prst="rect">
            <a:avLst/>
          </a:prstGeom>
        </p:spPr>
      </p:pic>
      <p:pic>
        <p:nvPicPr>
          <p:cNvPr id="8" name="Picture 7">
            <a:extLst>
              <a:ext uri="{FF2B5EF4-FFF2-40B4-BE49-F238E27FC236}">
                <a16:creationId xmlns:a16="http://schemas.microsoft.com/office/drawing/2014/main" id="{C2F289EB-F822-CEBF-6B62-20D750BBE192}"/>
              </a:ext>
            </a:extLst>
          </p:cNvPr>
          <p:cNvPicPr>
            <a:picLocks noChangeAspect="1"/>
          </p:cNvPicPr>
          <p:nvPr/>
        </p:nvPicPr>
        <p:blipFill>
          <a:blip r:embed="rId3"/>
          <a:stretch>
            <a:fillRect/>
          </a:stretch>
        </p:blipFill>
        <p:spPr>
          <a:xfrm>
            <a:off x="6219464" y="3317358"/>
            <a:ext cx="5257607" cy="2351925"/>
          </a:xfrm>
          <a:prstGeom prst="rect">
            <a:avLst/>
          </a:prstGeom>
        </p:spPr>
      </p:pic>
    </p:spTree>
    <p:extLst>
      <p:ext uri="{BB962C8B-B14F-4D97-AF65-F5344CB8AC3E}">
        <p14:creationId xmlns:p14="http://schemas.microsoft.com/office/powerpoint/2010/main" val="4052034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Uso</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generador</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Explicacion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del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codigo</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113054"/>
          </a:xfrm>
        </p:spPr>
        <p:txBody>
          <a:bodyPr>
            <a:normAutofit lnSpcReduction="10000"/>
          </a:bodyPr>
          <a:lstStyle/>
          <a:p>
            <a:r>
              <a:rPr lang="es-ES" sz="1800" dirty="0">
                <a:effectLst/>
                <a:latin typeface="Times New Roman" panose="02020603050405020304" pitchFamily="18" charset="0"/>
                <a:ea typeface="Times New Roman" panose="02020603050405020304" pitchFamily="18" charset="0"/>
              </a:rPr>
              <a:t>Función </a:t>
            </a:r>
            <a:r>
              <a:rPr lang="es-ES" sz="1800" dirty="0" err="1">
                <a:effectLst/>
                <a:latin typeface="Times New Roman" panose="02020603050405020304" pitchFamily="18" charset="0"/>
                <a:ea typeface="Times New Roman" panose="02020603050405020304" pitchFamily="18" charset="0"/>
              </a:rPr>
              <a:t>generar_cuadrados_generador</a:t>
            </a:r>
            <a:r>
              <a:rPr lang="es-ES" sz="1800" dirty="0">
                <a:effectLst/>
                <a:latin typeface="Times New Roman" panose="02020603050405020304" pitchFamily="18" charset="0"/>
                <a:ea typeface="Times New Roman" panose="02020603050405020304" pitchFamily="18" charset="0"/>
              </a:rPr>
              <a:t>: Esta función es un generador que produce los cuadrados de números desde 0 hasta n-1.</a:t>
            </a:r>
          </a:p>
          <a:p>
            <a:r>
              <a:rPr lang="es-ES" sz="1800" dirty="0" err="1">
                <a:effectLst/>
                <a:latin typeface="Times New Roman" panose="02020603050405020304" pitchFamily="18" charset="0"/>
                <a:ea typeface="Times New Roman" panose="02020603050405020304" pitchFamily="18" charset="0"/>
              </a:rPr>
              <a:t>yield</a:t>
            </a:r>
            <a:r>
              <a:rPr lang="es-ES" sz="1800" dirty="0">
                <a:effectLst/>
                <a:latin typeface="Times New Roman" panose="02020603050405020304" pitchFamily="18" charset="0"/>
                <a:ea typeface="Times New Roman" panose="02020603050405020304" pitchFamily="18" charset="0"/>
              </a:rPr>
              <a:t> en lugar de </a:t>
            </a:r>
            <a:r>
              <a:rPr lang="es-ES" sz="1800" dirty="0" err="1">
                <a:effectLst/>
                <a:latin typeface="Times New Roman" panose="02020603050405020304" pitchFamily="18" charset="0"/>
                <a:ea typeface="Times New Roman" panose="02020603050405020304" pitchFamily="18" charset="0"/>
              </a:rPr>
              <a:t>return</a:t>
            </a:r>
            <a:r>
              <a:rPr lang="es-ES" sz="1800" dirty="0">
                <a:effectLst/>
                <a:latin typeface="Times New Roman" panose="02020603050405020304" pitchFamily="18" charset="0"/>
                <a:ea typeface="Times New Roman" panose="02020603050405020304" pitchFamily="18" charset="0"/>
              </a:rPr>
              <a:t>: La palabra clave </a:t>
            </a:r>
            <a:r>
              <a:rPr lang="es-ES" sz="1800" dirty="0" err="1">
                <a:effectLst/>
                <a:latin typeface="Times New Roman" panose="02020603050405020304" pitchFamily="18" charset="0"/>
                <a:ea typeface="Times New Roman" panose="02020603050405020304" pitchFamily="18" charset="0"/>
              </a:rPr>
              <a:t>yield</a:t>
            </a:r>
            <a:r>
              <a:rPr lang="es-ES" sz="1800" dirty="0">
                <a:effectLst/>
                <a:latin typeface="Times New Roman" panose="02020603050405020304" pitchFamily="18" charset="0"/>
                <a:ea typeface="Times New Roman" panose="02020603050405020304" pitchFamily="18" charset="0"/>
              </a:rPr>
              <a:t> permite que la función devuelva un valor sin finalizar la ejecución de la función. En lugar de devolver una lista completa de resultados, la función "recuerda" su estado y reanuda la ejecución en la siguiente iteración del ciclo.</a:t>
            </a:r>
          </a:p>
          <a:p>
            <a:r>
              <a:rPr lang="es-ES" sz="1800" dirty="0">
                <a:effectLst/>
                <a:latin typeface="Times New Roman" panose="02020603050405020304" pitchFamily="18" charset="0"/>
                <a:ea typeface="Times New Roman" panose="02020603050405020304" pitchFamily="18" charset="0"/>
              </a:rPr>
              <a:t>Iteración sobre el generador: En este bucle, estás iterando sobre los valores producidos por el generador </a:t>
            </a:r>
            <a:r>
              <a:rPr lang="es-ES" sz="1800" dirty="0" err="1">
                <a:effectLst/>
                <a:latin typeface="Times New Roman" panose="02020603050405020304" pitchFamily="18" charset="0"/>
                <a:ea typeface="Times New Roman" panose="02020603050405020304" pitchFamily="18" charset="0"/>
              </a:rPr>
              <a:t>generar_cuadrados_generador</a:t>
            </a:r>
            <a:r>
              <a:rPr lang="es-ES" sz="1800" dirty="0">
                <a:effectLst/>
                <a:latin typeface="Times New Roman" panose="02020603050405020304" pitchFamily="18" charset="0"/>
                <a:ea typeface="Times New Roman" panose="02020603050405020304" pitchFamily="18" charset="0"/>
              </a:rPr>
              <a:t>(10_000_000).</a:t>
            </a:r>
          </a:p>
          <a:p>
            <a:r>
              <a:rPr lang="es-ES" sz="1800" dirty="0">
                <a:effectLst/>
                <a:latin typeface="Times New Roman" panose="02020603050405020304" pitchFamily="18" charset="0"/>
                <a:ea typeface="Times New Roman" panose="02020603050405020304" pitchFamily="18" charset="0"/>
              </a:rPr>
              <a:t>Condición de parada: El ciclo se detiene cuando </a:t>
            </a:r>
            <a:r>
              <a:rPr lang="es-ES" sz="1800" dirty="0" err="1">
                <a:effectLst/>
                <a:latin typeface="Times New Roman" panose="02020603050405020304" pitchFamily="18" charset="0"/>
                <a:ea typeface="Times New Roman" panose="02020603050405020304" pitchFamily="18" charset="0"/>
              </a:rPr>
              <a:t>idx</a:t>
            </a:r>
            <a:r>
              <a:rPr lang="es-ES" sz="1800" dirty="0">
                <a:effectLst/>
                <a:latin typeface="Times New Roman" panose="02020603050405020304" pitchFamily="18" charset="0"/>
                <a:ea typeface="Times New Roman" panose="02020603050405020304" pitchFamily="18" charset="0"/>
              </a:rPr>
              <a:t> alcanza 100, lo que significa que se imprimirá el cuadrado de 100.</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41603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Uso</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generador</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Explicacion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del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codigo</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ES" sz="1600" dirty="0">
                <a:effectLst/>
                <a:latin typeface="Times New Roman" panose="02020603050405020304" pitchFamily="18" charset="0"/>
                <a:ea typeface="Times New Roman" panose="02020603050405020304" pitchFamily="18" charset="0"/>
              </a:rPr>
              <a:t>¿Por qué los generadores ayudan a reducir el uso de memoria?</a:t>
            </a:r>
          </a:p>
          <a:p>
            <a:r>
              <a:rPr lang="es-ES" sz="1600" dirty="0">
                <a:effectLst/>
                <a:latin typeface="Times New Roman" panose="02020603050405020304" pitchFamily="18" charset="0"/>
                <a:ea typeface="Times New Roman" panose="02020603050405020304" pitchFamily="18" charset="0"/>
              </a:rPr>
              <a:t>Generación de elementos bajo demanda: A diferencia de una lista o un array, un generador no crea todos los elementos en memoria al mismo tiempo. En lugar de eso, genera cada valor "bajo demanda", es decir, solo cuando se necesita. Esto reduce drásticamente el uso de memoria, especialmente cuando se trabaja con secuencias largas como en el ejemplo.</a:t>
            </a:r>
          </a:p>
          <a:p>
            <a:r>
              <a:rPr lang="es-ES" sz="1600" dirty="0">
                <a:effectLst/>
                <a:latin typeface="Times New Roman" panose="02020603050405020304" pitchFamily="18" charset="0"/>
                <a:ea typeface="Times New Roman" panose="02020603050405020304" pitchFamily="18" charset="0"/>
              </a:rPr>
              <a:t>Menor carga en la memoria: En lugar de almacenar todos los cuadrados de los números en una lista (lo que podría requerir mucho espacio), el generador mantiene solo un valor en la memoria en cualquier momento. Esto es crucial cuando n es muy grande.</a:t>
            </a:r>
          </a:p>
          <a:p>
            <a:r>
              <a:rPr lang="es-ES" sz="1600" dirty="0">
                <a:effectLst/>
                <a:latin typeface="Times New Roman" panose="02020603050405020304" pitchFamily="18" charset="0"/>
                <a:ea typeface="Times New Roman" panose="02020603050405020304" pitchFamily="18" charset="0"/>
              </a:rPr>
              <a:t>Eficiencia en tiempo y espacio: Los generadores permiten trabajar con secuencias de datos grandes de manera eficiente, ya que no necesitan calcular todos los elementos de la secuencia de inmediato. En el ejemplo proporcionado, se podrían generar hasta 10 millones de valores, pero solo se procesan los primeros 100, ahorrando tanto tiempo como espacio.</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47709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dirty="0" err="1">
                <a:effectLst/>
              </a:rPr>
              <a:t>Liberacion</a:t>
            </a:r>
            <a:r>
              <a:rPr lang="en-US" b="1" kern="0" dirty="0">
                <a:effectLst/>
              </a:rPr>
              <a:t> </a:t>
            </a:r>
            <a:r>
              <a:rPr lang="en-US" b="1" kern="0" dirty="0" err="1">
                <a:effectLst/>
              </a:rPr>
              <a:t>explicita</a:t>
            </a:r>
            <a:r>
              <a:rPr lang="en-US" b="1" kern="0" dirty="0">
                <a:effectLst/>
              </a:rPr>
              <a:t> de </a:t>
            </a:r>
            <a:r>
              <a:rPr lang="en-US" b="1" kern="0" dirty="0" err="1">
                <a:effectLst/>
              </a:rPr>
              <a:t>memoria</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5"/>
          </p:nvPr>
        </p:nvSpPr>
        <p:spPr>
          <a:xfrm>
            <a:off x="838200" y="1790329"/>
            <a:ext cx="5134335" cy="4113054"/>
          </a:xfrm>
        </p:spPr>
        <p:txBody>
          <a:bodyPr>
            <a:normAutofit/>
          </a:bodyPr>
          <a:lstStyle/>
          <a:p>
            <a:r>
              <a:rPr lang="es-AR" dirty="0">
                <a:effectLst/>
              </a:rPr>
              <a:t>Aunque Python maneja la mayoría de las liberaciones de memoria automáticamente, en casos de estructuras de datos grandes o cuando se manejan recursos externos, es útil liberar recursos explícitamente.</a:t>
            </a:r>
            <a:endParaRPr lang="en-US" dirty="0">
              <a:effectLst/>
            </a:endParaRPr>
          </a:p>
        </p:txBody>
      </p:sp>
      <p:pic>
        <p:nvPicPr>
          <p:cNvPr id="4" name="Picture 3">
            <a:extLst>
              <a:ext uri="{FF2B5EF4-FFF2-40B4-BE49-F238E27FC236}">
                <a16:creationId xmlns:a16="http://schemas.microsoft.com/office/drawing/2014/main" id="{BBFF3BED-096C-B622-1ECF-6543565C69D4}"/>
              </a:ext>
            </a:extLst>
          </p:cNvPr>
          <p:cNvPicPr>
            <a:picLocks noChangeAspect="1"/>
          </p:cNvPicPr>
          <p:nvPr/>
        </p:nvPicPr>
        <p:blipFill>
          <a:blip r:embed="rId2"/>
          <a:stretch>
            <a:fillRect/>
          </a:stretch>
        </p:blipFill>
        <p:spPr>
          <a:xfrm>
            <a:off x="6219464" y="1458410"/>
            <a:ext cx="5598288" cy="4676172"/>
          </a:xfrm>
          <a:prstGeom prst="rect">
            <a:avLst/>
          </a:prstGeom>
          <a:noFill/>
        </p:spPr>
      </p:pic>
    </p:spTree>
    <p:extLst>
      <p:ext uri="{BB962C8B-B14F-4D97-AF65-F5344CB8AC3E}">
        <p14:creationId xmlns:p14="http://schemas.microsoft.com/office/powerpoint/2010/main" val="2784541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AFA2C-0804-1060-FEB6-89AB9A58B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2261F-7469-E8DE-29E7-6345AC8CF33C}"/>
              </a:ext>
            </a:extLst>
          </p:cNvPr>
          <p:cNvSpPr>
            <a:spLocks noGrp="1"/>
          </p:cNvSpPr>
          <p:nvPr>
            <p:ph type="title"/>
          </p:nvPr>
        </p:nvSpPr>
        <p:spPr>
          <a:xfrm>
            <a:off x="838201" y="448056"/>
            <a:ext cx="6172200" cy="1581912"/>
          </a:xfrm>
          <a:noFill/>
        </p:spPr>
        <p:txBody>
          <a:bodyPr anchor="b"/>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Algorítmica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EC0BC39-6A85-4A98-9B18-C635136E0DE5}"/>
              </a:ext>
            </a:extLst>
          </p:cNvPr>
          <p:cNvSpPr>
            <a:spLocks noGrp="1"/>
          </p:cNvSpPr>
          <p:nvPr>
            <p:ph sz="quarter" idx="14"/>
          </p:nvPr>
        </p:nvSpPr>
        <p:spPr>
          <a:xfrm>
            <a:off x="838200" y="2257063"/>
            <a:ext cx="5450840" cy="3904906"/>
          </a:xfrm>
          <a:noFill/>
        </p:spPr>
        <p:txBody>
          <a:bodyPr vert="horz" lIns="91440" tIns="45720" rIns="91440" bIns="45720" rtlCol="0" anchor="t">
            <a:normAutofit/>
          </a:bodyPr>
          <a:lstStyle/>
          <a:p>
            <a:r>
              <a:rPr lang="es-ES" dirty="0"/>
              <a:t>La </a:t>
            </a:r>
            <a:r>
              <a:rPr lang="es-ES" b="1" dirty="0"/>
              <a:t>optimización algorítmica</a:t>
            </a:r>
            <a:r>
              <a:rPr lang="es-ES" dirty="0"/>
              <a:t> es el proceso de </a:t>
            </a:r>
            <a:r>
              <a:rPr lang="es-ES" b="1" dirty="0"/>
              <a:t>mejorar un algoritmo para que sea más eficiente</a:t>
            </a:r>
            <a:r>
              <a:rPr lang="es-ES" dirty="0"/>
              <a:t> en cuanto a:</a:t>
            </a:r>
          </a:p>
          <a:p>
            <a:r>
              <a:rPr lang="es-ES" b="1" dirty="0"/>
              <a:t>Tiempo de ejecución (eficiencia temporal)</a:t>
            </a:r>
            <a:endParaRPr lang="es-ES" dirty="0"/>
          </a:p>
          <a:p>
            <a:r>
              <a:rPr lang="es-ES" b="1" dirty="0"/>
              <a:t>Uso de memoria (eficiencia espacial)</a:t>
            </a:r>
            <a:endParaRPr lang="es-ES" dirty="0"/>
          </a:p>
          <a:p>
            <a:r>
              <a:rPr lang="es-ES" b="1" dirty="0"/>
              <a:t>Costo computacional (uso de CPU, disco, red, etc.)</a:t>
            </a:r>
            <a:endParaRPr lang="es-ES" dirty="0"/>
          </a:p>
          <a:p>
            <a:r>
              <a:rPr lang="es-ES" dirty="0"/>
              <a:t>El objetivo es lograr soluciones que sean correctas </a:t>
            </a:r>
            <a:r>
              <a:rPr lang="es-ES" b="1" dirty="0"/>
              <a:t>y eficientes</a:t>
            </a:r>
            <a:r>
              <a:rPr lang="es-ES" dirty="0"/>
              <a:t>, especialmente cuando se trabaja con </a:t>
            </a:r>
            <a:r>
              <a:rPr lang="es-ES" b="1" dirty="0"/>
              <a:t>grandes volúmenes de datos</a:t>
            </a:r>
            <a:r>
              <a:rPr lang="es-ES" dirty="0"/>
              <a:t> o </a:t>
            </a:r>
            <a:r>
              <a:rPr lang="es-ES" b="1" dirty="0"/>
              <a:t>restricciones de recursos</a:t>
            </a:r>
            <a:r>
              <a:rPr lang="es-ES" dirty="0"/>
              <a:t>.</a:t>
            </a:r>
          </a:p>
        </p:txBody>
      </p:sp>
      <p:pic>
        <p:nvPicPr>
          <p:cNvPr id="15" name="Picture Placeholder 5" descr="A person looking at blueprints on a brick wall">
            <a:extLst>
              <a:ext uri="{FF2B5EF4-FFF2-40B4-BE49-F238E27FC236}">
                <a16:creationId xmlns:a16="http://schemas.microsoft.com/office/drawing/2014/main" id="{A6F1FB64-FA83-A4A7-2D13-65CCD1A76D3B}"/>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2793645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4E7D-DEE5-8816-B306-B6991F0C201D}"/>
              </a:ext>
            </a:extLst>
          </p:cNvPr>
          <p:cNvSpPr>
            <a:spLocks noGrp="1"/>
          </p:cNvSpPr>
          <p:nvPr>
            <p:ph type="title"/>
          </p:nvPr>
        </p:nvSpPr>
        <p:spPr>
          <a:xfrm>
            <a:off x="838200" y="127322"/>
            <a:ext cx="10515600" cy="1747777"/>
          </a:xfrm>
        </p:spPr>
        <p:txBody>
          <a:bodyPr anchor="ctr">
            <a:normAutofit/>
          </a:bodyPr>
          <a:lstStyle/>
          <a:p>
            <a:pPr>
              <a:spcBef>
                <a:spcPts val="200"/>
              </a:spcBef>
            </a:pPr>
            <a:br>
              <a:rPr lang="en-US" sz="1500" b="1" kern="0" dirty="0">
                <a:effectLst/>
              </a:rPr>
            </a:br>
            <a:r>
              <a:rPr lang="es-AR" sz="1800" b="1" kern="100" dirty="0">
                <a:effectLst/>
              </a:rPr>
              <a:t>Uso de </a:t>
            </a:r>
            <a:r>
              <a:rPr lang="es-AR" sz="1800" b="1" kern="100" dirty="0" err="1">
                <a:effectLst/>
              </a:rPr>
              <a:t>Context</a:t>
            </a:r>
            <a:r>
              <a:rPr lang="es-AR" sz="1800" b="1" kern="100" dirty="0">
                <a:effectLst/>
              </a:rPr>
              <a:t> Managers para Manejar Recursos Externos</a:t>
            </a:r>
            <a:br>
              <a:rPr lang="es-AR" sz="1500" b="1" kern="100" dirty="0">
                <a:effectLst/>
              </a:rPr>
            </a:br>
            <a:br>
              <a:rPr lang="en-US" sz="1500" b="1" i="1" kern="100" dirty="0">
                <a:effectLst/>
              </a:rPr>
            </a:br>
            <a:r>
              <a:rPr lang="es-AR" sz="1500" dirty="0">
                <a:effectLst/>
              </a:rPr>
              <a:t>Los </a:t>
            </a:r>
            <a:r>
              <a:rPr lang="es-AR" sz="1500" dirty="0" err="1">
                <a:effectLst/>
              </a:rPr>
              <a:t>context</a:t>
            </a:r>
            <a:r>
              <a:rPr lang="es-AR" sz="1500" dirty="0">
                <a:effectLst/>
              </a:rPr>
              <a:t> managers (administradores de contexto) aseguran que los recursos externos (como archivos o conexiones) se abran y cierren correctamente, evitando fugas de memoria o bloqueos.</a:t>
            </a:r>
            <a:br>
              <a:rPr lang="en-US" sz="1500" dirty="0">
                <a:effectLst/>
              </a:rPr>
            </a:br>
            <a:endParaRPr lang="en-US" sz="1500" dirty="0"/>
          </a:p>
        </p:txBody>
      </p:sp>
      <p:pic>
        <p:nvPicPr>
          <p:cNvPr id="6" name="Content Placeholder 5">
            <a:extLst>
              <a:ext uri="{FF2B5EF4-FFF2-40B4-BE49-F238E27FC236}">
                <a16:creationId xmlns:a16="http://schemas.microsoft.com/office/drawing/2014/main" id="{023313A9-1198-CB8E-1E85-F3C17598C32F}"/>
              </a:ext>
            </a:extLst>
          </p:cNvPr>
          <p:cNvPicPr>
            <a:picLocks noGrp="1" noChangeAspect="1"/>
          </p:cNvPicPr>
          <p:nvPr>
            <p:ph sz="quarter" idx="13"/>
          </p:nvPr>
        </p:nvPicPr>
        <p:blipFill>
          <a:blip r:embed="rId2"/>
          <a:stretch>
            <a:fillRect/>
          </a:stretch>
        </p:blipFill>
        <p:spPr>
          <a:xfrm>
            <a:off x="375920" y="1875099"/>
            <a:ext cx="5674043" cy="2412421"/>
          </a:xfrm>
        </p:spPr>
      </p:pic>
      <p:pic>
        <p:nvPicPr>
          <p:cNvPr id="8" name="Picture 7">
            <a:extLst>
              <a:ext uri="{FF2B5EF4-FFF2-40B4-BE49-F238E27FC236}">
                <a16:creationId xmlns:a16="http://schemas.microsoft.com/office/drawing/2014/main" id="{E971F5C8-43FE-8B6C-A687-401837F152FD}"/>
              </a:ext>
            </a:extLst>
          </p:cNvPr>
          <p:cNvPicPr>
            <a:picLocks noChangeAspect="1"/>
          </p:cNvPicPr>
          <p:nvPr/>
        </p:nvPicPr>
        <p:blipFill>
          <a:blip r:embed="rId3"/>
          <a:stretch>
            <a:fillRect/>
          </a:stretch>
        </p:blipFill>
        <p:spPr>
          <a:xfrm>
            <a:off x="5856790" y="1747777"/>
            <a:ext cx="6134582" cy="2539743"/>
          </a:xfrm>
          <a:prstGeom prst="rect">
            <a:avLst/>
          </a:prstGeom>
        </p:spPr>
      </p:pic>
    </p:spTree>
    <p:extLst>
      <p:ext uri="{BB962C8B-B14F-4D97-AF65-F5344CB8AC3E}">
        <p14:creationId xmlns:p14="http://schemas.microsoft.com/office/powerpoint/2010/main" val="1819051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365760"/>
            <a:ext cx="10515600" cy="1325563"/>
          </a:xfrm>
        </p:spPr>
        <p:txBody>
          <a:bodyPr anchor="ctr">
            <a:normAutofit/>
          </a:bodyPr>
          <a:lstStyle/>
          <a:p>
            <a:pPr>
              <a:spcAft>
                <a:spcPts val="800"/>
              </a:spcAft>
            </a:pPr>
            <a:r>
              <a:rPr lang="en-US" b="1" kern="0" err="1">
                <a:effectLst/>
              </a:rPr>
              <a:t>Estructuras</a:t>
            </a:r>
            <a:r>
              <a:rPr lang="en-US" b="1" kern="0">
                <a:effectLst/>
              </a:rPr>
              <a:t> de </a:t>
            </a:r>
            <a:r>
              <a:rPr lang="en-US" b="1" kern="0" err="1">
                <a:effectLst/>
              </a:rPr>
              <a:t>Datos</a:t>
            </a:r>
            <a:r>
              <a:rPr lang="en-US" b="1" kern="0">
                <a:effectLst/>
              </a:rPr>
              <a:t> </a:t>
            </a:r>
            <a:r>
              <a:rPr lang="en-US" b="1" kern="0" err="1">
                <a:effectLst/>
              </a:rPr>
              <a:t>Adecuadas</a:t>
            </a:r>
            <a:endParaRPr lang="en-US" kern="100">
              <a:effectLst/>
            </a:endParaRPr>
          </a:p>
        </p:txBody>
      </p:sp>
      <p:sp>
        <p:nvSpPr>
          <p:cNvPr id="8" name="Content Placeholder 7">
            <a:extLst>
              <a:ext uri="{FF2B5EF4-FFF2-40B4-BE49-F238E27FC236}">
                <a16:creationId xmlns:a16="http://schemas.microsoft.com/office/drawing/2014/main" id="{FE161012-926B-75DE-97CE-32F82E64B5D0}"/>
              </a:ext>
            </a:extLst>
          </p:cNvPr>
          <p:cNvSpPr>
            <a:spLocks noGrp="1"/>
          </p:cNvSpPr>
          <p:nvPr>
            <p:ph sz="quarter" idx="16"/>
          </p:nvPr>
        </p:nvSpPr>
        <p:spPr>
          <a:xfrm>
            <a:off x="1275908" y="1509823"/>
            <a:ext cx="10077892" cy="4710224"/>
          </a:xfrm>
        </p:spPr>
        <p:txBody>
          <a:bodyPr>
            <a:normAutofit fontScale="47500" lnSpcReduction="20000"/>
          </a:bodyPr>
          <a:lstStyle/>
          <a:p>
            <a:r>
              <a:rPr lang="en-US" sz="2500" dirty="0" err="1"/>
              <a:t>Elegir</a:t>
            </a:r>
            <a:r>
              <a:rPr lang="en-US" sz="2500" dirty="0"/>
              <a:t> la </a:t>
            </a:r>
            <a:r>
              <a:rPr lang="en-US" sz="2500" dirty="0" err="1"/>
              <a:t>estructura</a:t>
            </a:r>
            <a:r>
              <a:rPr lang="en-US" sz="2500" dirty="0"/>
              <a:t> de </a:t>
            </a:r>
            <a:r>
              <a:rPr lang="en-US" sz="2500" dirty="0" err="1"/>
              <a:t>datos</a:t>
            </a:r>
            <a:r>
              <a:rPr lang="en-US" sz="2500" dirty="0"/>
              <a:t> </a:t>
            </a:r>
            <a:r>
              <a:rPr lang="en-US" sz="2500" dirty="0" err="1"/>
              <a:t>correcta</a:t>
            </a:r>
            <a:r>
              <a:rPr lang="en-US" sz="2500" dirty="0"/>
              <a:t> </a:t>
            </a:r>
            <a:r>
              <a:rPr lang="en-US" sz="2500" dirty="0" err="1"/>
              <a:t>puede</a:t>
            </a:r>
            <a:r>
              <a:rPr lang="en-US" sz="2500" dirty="0"/>
              <a:t> </a:t>
            </a:r>
            <a:r>
              <a:rPr lang="en-US" sz="2500" dirty="0" err="1"/>
              <a:t>influir</a:t>
            </a:r>
            <a:r>
              <a:rPr lang="en-US" sz="2500" dirty="0"/>
              <a:t> </a:t>
            </a:r>
            <a:r>
              <a:rPr lang="en-US" sz="2500" dirty="0" err="1"/>
              <a:t>en</a:t>
            </a:r>
            <a:r>
              <a:rPr lang="en-US" sz="2500" dirty="0"/>
              <a:t> </a:t>
            </a:r>
            <a:r>
              <a:rPr lang="en-US" sz="2500" dirty="0" err="1"/>
              <a:t>el</a:t>
            </a:r>
            <a:r>
              <a:rPr lang="en-US" sz="2500" dirty="0"/>
              <a:t> </a:t>
            </a:r>
            <a:r>
              <a:rPr lang="en-US" sz="2500" dirty="0" err="1"/>
              <a:t>uso</a:t>
            </a:r>
            <a:r>
              <a:rPr lang="en-US" sz="2500" dirty="0"/>
              <a:t> de </a:t>
            </a:r>
            <a:r>
              <a:rPr lang="en-US" sz="2500" dirty="0" err="1"/>
              <a:t>memoria</a:t>
            </a:r>
            <a:r>
              <a:rPr lang="en-US" sz="2500" dirty="0"/>
              <a:t> y </a:t>
            </a:r>
            <a:r>
              <a:rPr lang="en-US" sz="2500" dirty="0" err="1"/>
              <a:t>en</a:t>
            </a:r>
            <a:r>
              <a:rPr lang="en-US" sz="2500" dirty="0"/>
              <a:t> la </a:t>
            </a:r>
            <a:r>
              <a:rPr lang="en-US" sz="2500" dirty="0" err="1"/>
              <a:t>eficiencia</a:t>
            </a:r>
            <a:r>
              <a:rPr lang="en-US" sz="2500" dirty="0"/>
              <a:t>.</a:t>
            </a:r>
          </a:p>
          <a:p>
            <a:r>
              <a:rPr lang="en-US" sz="2500" dirty="0" err="1"/>
              <a:t>Ejemplo</a:t>
            </a:r>
            <a:r>
              <a:rPr lang="en-US" sz="2500" dirty="0"/>
              <a:t>: </a:t>
            </a:r>
            <a:r>
              <a:rPr lang="en-US" sz="2500" dirty="0" err="1"/>
              <a:t>Uso</a:t>
            </a:r>
            <a:r>
              <a:rPr lang="en-US" sz="2500" dirty="0"/>
              <a:t> de </a:t>
            </a:r>
            <a:r>
              <a:rPr lang="en-US" sz="2500" dirty="0" err="1"/>
              <a:t>array.array</a:t>
            </a:r>
            <a:r>
              <a:rPr lang="en-US" sz="2500" dirty="0"/>
              <a:t> </a:t>
            </a:r>
            <a:r>
              <a:rPr lang="en-US" sz="2500" dirty="0" err="1"/>
              <a:t>en</a:t>
            </a:r>
            <a:r>
              <a:rPr lang="en-US" sz="2500" dirty="0"/>
              <a:t> </a:t>
            </a:r>
            <a:r>
              <a:rPr lang="en-US" sz="2500" dirty="0" err="1"/>
              <a:t>lugar</a:t>
            </a:r>
            <a:r>
              <a:rPr lang="en-US" sz="2500" dirty="0"/>
              <a:t> de </a:t>
            </a:r>
            <a:r>
              <a:rPr lang="en-US" sz="2500" dirty="0" err="1"/>
              <a:t>listas</a:t>
            </a:r>
            <a:r>
              <a:rPr lang="en-US" sz="2500" dirty="0"/>
              <a:t> para </a:t>
            </a:r>
            <a:r>
              <a:rPr lang="en-US" sz="2500" dirty="0" err="1"/>
              <a:t>datos</a:t>
            </a:r>
            <a:r>
              <a:rPr lang="en-US" sz="2500" dirty="0"/>
              <a:t> </a:t>
            </a:r>
            <a:r>
              <a:rPr lang="en-US" sz="2500" dirty="0" err="1"/>
              <a:t>numéricos</a:t>
            </a:r>
            <a:r>
              <a:rPr lang="en-US" sz="2500" dirty="0"/>
              <a:t>.</a:t>
            </a:r>
          </a:p>
          <a:p>
            <a:r>
              <a:rPr lang="en-US" sz="2500" dirty="0"/>
              <a:t>import array</a:t>
            </a:r>
          </a:p>
          <a:p>
            <a:r>
              <a:rPr lang="en-US" sz="2500" dirty="0"/>
              <a:t>import sys</a:t>
            </a:r>
          </a:p>
          <a:p>
            <a:r>
              <a:rPr lang="en-US" sz="2500" dirty="0"/>
              <a:t># </a:t>
            </a:r>
            <a:r>
              <a:rPr lang="en-US" sz="2500" dirty="0" err="1"/>
              <a:t>Usando</a:t>
            </a:r>
            <a:r>
              <a:rPr lang="en-US" sz="2500" dirty="0"/>
              <a:t> </a:t>
            </a:r>
            <a:r>
              <a:rPr lang="en-US" sz="2500" dirty="0" err="1"/>
              <a:t>una</a:t>
            </a:r>
            <a:r>
              <a:rPr lang="en-US" sz="2500" dirty="0"/>
              <a:t> </a:t>
            </a:r>
            <a:r>
              <a:rPr lang="en-US" sz="2500" dirty="0" err="1"/>
              <a:t>lista</a:t>
            </a:r>
            <a:endParaRPr lang="en-US" sz="2500" dirty="0"/>
          </a:p>
          <a:p>
            <a:r>
              <a:rPr lang="en-US" sz="2500" dirty="0" err="1"/>
              <a:t>lista_numeros</a:t>
            </a:r>
            <a:r>
              <a:rPr lang="en-US" sz="2500" dirty="0"/>
              <a:t> = [i for i in range(10_000_000)]</a:t>
            </a:r>
          </a:p>
          <a:p>
            <a:r>
              <a:rPr lang="en-US" sz="2500" dirty="0"/>
              <a:t>print(</a:t>
            </a:r>
            <a:r>
              <a:rPr lang="en-US" sz="2500" dirty="0" err="1"/>
              <a:t>f"Lista</a:t>
            </a:r>
            <a:r>
              <a:rPr lang="en-US" sz="2500" dirty="0"/>
              <a:t>: {</a:t>
            </a:r>
            <a:r>
              <a:rPr lang="en-US" sz="2500" dirty="0" err="1"/>
              <a:t>sys.getsizeof</a:t>
            </a:r>
            <a:r>
              <a:rPr lang="en-US" sz="2500" dirty="0"/>
              <a:t>(</a:t>
            </a:r>
            <a:r>
              <a:rPr lang="en-US" sz="2500" dirty="0" err="1"/>
              <a:t>lista_numeros</a:t>
            </a:r>
            <a:r>
              <a:rPr lang="en-US" sz="2500" dirty="0"/>
              <a:t>)} bytes")</a:t>
            </a:r>
          </a:p>
          <a:p>
            <a:r>
              <a:rPr lang="en-US" sz="2500" dirty="0"/>
              <a:t># </a:t>
            </a:r>
            <a:r>
              <a:rPr lang="en-US" sz="2500" dirty="0" err="1"/>
              <a:t>Usando</a:t>
            </a:r>
            <a:r>
              <a:rPr lang="en-US" sz="2500" dirty="0"/>
              <a:t> </a:t>
            </a:r>
            <a:r>
              <a:rPr lang="en-US" sz="2500" dirty="0" err="1"/>
              <a:t>array.array</a:t>
            </a:r>
            <a:endParaRPr lang="en-US" sz="2500" dirty="0"/>
          </a:p>
          <a:p>
            <a:r>
              <a:rPr lang="en-US" sz="2500" dirty="0" err="1"/>
              <a:t>array_numeros</a:t>
            </a:r>
            <a:r>
              <a:rPr lang="en-US" sz="2500" dirty="0"/>
              <a:t> = </a:t>
            </a:r>
            <a:r>
              <a:rPr lang="en-US" sz="2500" dirty="0" err="1"/>
              <a:t>array.array</a:t>
            </a:r>
            <a:r>
              <a:rPr lang="en-US" sz="2500" dirty="0"/>
              <a:t>('i', range(10_000_000))</a:t>
            </a:r>
          </a:p>
          <a:p>
            <a:r>
              <a:rPr lang="en-US" sz="2500" dirty="0"/>
              <a:t>print(</a:t>
            </a:r>
            <a:r>
              <a:rPr lang="en-US" sz="2500" dirty="0" err="1"/>
              <a:t>f"Array</a:t>
            </a:r>
            <a:r>
              <a:rPr lang="en-US" sz="2500" dirty="0"/>
              <a:t>: {</a:t>
            </a:r>
            <a:r>
              <a:rPr lang="en-US" sz="2500" dirty="0" err="1"/>
              <a:t>sys.getsizeof</a:t>
            </a:r>
            <a:r>
              <a:rPr lang="en-US" sz="2500" dirty="0"/>
              <a:t>(</a:t>
            </a:r>
            <a:r>
              <a:rPr lang="en-US" sz="2500" dirty="0" err="1"/>
              <a:t>array_numeros</a:t>
            </a:r>
            <a:r>
              <a:rPr lang="en-US" sz="2500" dirty="0"/>
              <a:t>)} bytes")</a:t>
            </a:r>
          </a:p>
          <a:p>
            <a:endParaRPr lang="en-US" sz="2500" dirty="0"/>
          </a:p>
          <a:p>
            <a:r>
              <a:rPr lang="en-US" sz="2500" dirty="0"/>
              <a:t>El </a:t>
            </a:r>
            <a:r>
              <a:rPr lang="en-US" sz="2500" dirty="0" err="1"/>
              <a:t>módulo</a:t>
            </a:r>
            <a:r>
              <a:rPr lang="en-US" sz="2500" dirty="0"/>
              <a:t> array </a:t>
            </a:r>
            <a:r>
              <a:rPr lang="en-US" sz="2500" dirty="0" err="1"/>
              <a:t>almacena</a:t>
            </a:r>
            <a:r>
              <a:rPr lang="en-US" sz="2500" dirty="0"/>
              <a:t> </a:t>
            </a:r>
            <a:r>
              <a:rPr lang="en-US" sz="2500" dirty="0" err="1"/>
              <a:t>los</a:t>
            </a:r>
            <a:r>
              <a:rPr lang="en-US" sz="2500" dirty="0"/>
              <a:t> </a:t>
            </a:r>
            <a:r>
              <a:rPr lang="en-US" sz="2500" dirty="0" err="1"/>
              <a:t>datos</a:t>
            </a:r>
            <a:r>
              <a:rPr lang="en-US" sz="2500" dirty="0"/>
              <a:t> de </a:t>
            </a:r>
            <a:r>
              <a:rPr lang="en-US" sz="2500" dirty="0" err="1"/>
              <a:t>manera</a:t>
            </a:r>
            <a:r>
              <a:rPr lang="en-US" sz="2500" dirty="0"/>
              <a:t> </a:t>
            </a:r>
            <a:r>
              <a:rPr lang="en-US" sz="2500" dirty="0" err="1"/>
              <a:t>más</a:t>
            </a:r>
            <a:r>
              <a:rPr lang="en-US" sz="2500" dirty="0"/>
              <a:t> compacta que </a:t>
            </a:r>
            <a:r>
              <a:rPr lang="en-US" sz="2500" dirty="0" err="1"/>
              <a:t>una</a:t>
            </a:r>
            <a:r>
              <a:rPr lang="en-US" sz="2500" dirty="0"/>
              <a:t> </a:t>
            </a:r>
            <a:r>
              <a:rPr lang="en-US" sz="2500" dirty="0" err="1"/>
              <a:t>lista</a:t>
            </a:r>
            <a:r>
              <a:rPr lang="en-US" sz="2500" dirty="0"/>
              <a:t> </a:t>
            </a:r>
            <a:r>
              <a:rPr lang="en-US" sz="2500" dirty="0" err="1"/>
              <a:t>estándar</a:t>
            </a:r>
            <a:r>
              <a:rPr lang="en-US" sz="2500" dirty="0"/>
              <a:t>.</a:t>
            </a:r>
          </a:p>
          <a:p>
            <a:endParaRPr lang="en-US" dirty="0"/>
          </a:p>
        </p:txBody>
      </p:sp>
    </p:spTree>
    <p:extLst>
      <p:ext uri="{BB962C8B-B14F-4D97-AF65-F5344CB8AC3E}">
        <p14:creationId xmlns:p14="http://schemas.microsoft.com/office/powerpoint/2010/main" val="701968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Aft>
                <a:spcPts val="800"/>
              </a:spcAft>
            </a:pP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La elección de las </a:t>
            </a: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estructuras de datos adecuadas</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es crucial para escribir código eficiente y optimizado en términos de tiempo de ejecución y uso de memoria. Dependiendo del problema que se esta resolviendo, la estructura de datos que se elija puede tener un impacto significativo en la velocidad y eficiencia de tu programa. A continuación, exploraremos algunas estructuras de datos comunes en Python, junto con ejemplos que ilustran cuándo y cómo usarlas.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0919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fontScale="92500" lnSpcReduction="10000"/>
          </a:bodyPr>
          <a:lstStyle/>
          <a:p>
            <a:pPr>
              <a:lnSpc>
                <a:spcPct val="107000"/>
              </a:lnSpc>
              <a:spcAft>
                <a:spcPts val="800"/>
              </a:spcAft>
            </a:pPr>
            <a:r>
              <a:rPr lang="es-AR" sz="1600" b="1" kern="0" dirty="0">
                <a:effectLst/>
                <a:ea typeface="Times New Roman" panose="02020603050405020304" pitchFamily="18" charset="0"/>
                <a:cs typeface="Times New Roman" panose="02020603050405020304" pitchFamily="18" charset="0"/>
              </a:rPr>
              <a:t>Listas (</a:t>
            </a:r>
            <a:r>
              <a:rPr lang="es-AR" sz="1600" b="1" kern="0" dirty="0" err="1">
                <a:effectLst/>
                <a:ea typeface="Times New Roman" panose="02020603050405020304" pitchFamily="18" charset="0"/>
                <a:cs typeface="Times New Roman" panose="02020603050405020304" pitchFamily="18" charset="0"/>
              </a:rPr>
              <a:t>list</a:t>
            </a:r>
            <a:r>
              <a:rPr lang="es-AR" sz="1600" b="1" kern="0" dirty="0">
                <a:effectLst/>
                <a:ea typeface="Times New Roman" panose="02020603050405020304" pitchFamily="18" charset="0"/>
                <a:cs typeface="Times New Roman" panose="02020603050405020304" pitchFamily="18" charset="0"/>
              </a:rPr>
              <a:t>)</a:t>
            </a:r>
          </a:p>
          <a:p>
            <a:pPr>
              <a:lnSpc>
                <a:spcPct val="107000"/>
              </a:lnSpc>
              <a:spcAft>
                <a:spcPts val="800"/>
              </a:spcAft>
            </a:pPr>
            <a:r>
              <a:rPr lang="es-AR" sz="1600" kern="0" dirty="0">
                <a:effectLst/>
                <a:ea typeface="Times New Roman" panose="02020603050405020304" pitchFamily="18" charset="0"/>
                <a:cs typeface="Times New Roman" panose="02020603050405020304" pitchFamily="18" charset="0"/>
              </a:rPr>
              <a:t>Las listas en Python son estructuras de datos ordenadas que pueden almacenar elementos heterogéneos. </a:t>
            </a:r>
            <a:r>
              <a:rPr lang="en-US" sz="1600" kern="0" dirty="0">
                <a:effectLst/>
                <a:ea typeface="Times New Roman" panose="02020603050405020304" pitchFamily="18" charset="0"/>
                <a:cs typeface="Times New Roman" panose="02020603050405020304" pitchFamily="18" charset="0"/>
              </a:rPr>
              <a:t>Se accede a </a:t>
            </a:r>
            <a:r>
              <a:rPr lang="en-US" sz="1600" kern="0" dirty="0" err="1">
                <a:effectLst/>
                <a:ea typeface="Times New Roman" panose="02020603050405020304" pitchFamily="18" charset="0"/>
                <a:cs typeface="Times New Roman" panose="02020603050405020304" pitchFamily="18" charset="0"/>
              </a:rPr>
              <a:t>los</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elementos</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mediante</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índices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Acceso rápido por índice (O(1) para acceso). </a:t>
            </a:r>
            <a:r>
              <a:rPr lang="es-ES" sz="1600" dirty="0"/>
              <a:t>O(1) significa </a:t>
            </a:r>
            <a:r>
              <a:rPr lang="es-ES" sz="1600" b="1" dirty="0"/>
              <a:t>tiempo constante</a:t>
            </a:r>
            <a:r>
              <a:rPr lang="es-ES" sz="1600" dirty="0"/>
              <a:t> en notación Big-O. </a:t>
            </a:r>
            <a:r>
              <a:rPr lang="es-ES" sz="1600" kern="100" dirty="0">
                <a:ea typeface="Calibri" panose="020F0502020204030204" pitchFamily="34" charset="0"/>
                <a:cs typeface="Times New Roman" panose="02020603050405020304" pitchFamily="18" charset="0"/>
              </a:rPr>
              <a:t>Es una forma de decir que el tiempo que tarda un algoritmo no depende del tamaño de la entrada, sino que es siempre el mismo, sin importar si procesas 10 datos o 10 millones.</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Flexibilidad para almacenar diferentes tipos de datos.</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Métodos integrados como </a:t>
            </a:r>
            <a:r>
              <a:rPr lang="es-AR" sz="1600" kern="0" dirty="0" err="1">
                <a:effectLst/>
                <a:ea typeface="Times New Roman" panose="02020603050405020304" pitchFamily="18" charset="0"/>
                <a:cs typeface="Times New Roman" panose="02020603050405020304" pitchFamily="18" charset="0"/>
              </a:rPr>
              <a:t>append</a:t>
            </a:r>
            <a:r>
              <a:rPr lang="es-AR" sz="1600" kern="0" dirty="0">
                <a:effectLst/>
                <a:ea typeface="Times New Roman" panose="02020603050405020304" pitchFamily="18" charset="0"/>
                <a:cs typeface="Times New Roman" panose="02020603050405020304" pitchFamily="18" charset="0"/>
              </a:rPr>
              <a:t>, pop, y </a:t>
            </a:r>
            <a:r>
              <a:rPr lang="es-AR" sz="1600" kern="0" dirty="0" err="1">
                <a:effectLst/>
                <a:ea typeface="Times New Roman" panose="02020603050405020304" pitchFamily="18" charset="0"/>
                <a:cs typeface="Times New Roman" panose="02020603050405020304" pitchFamily="18" charset="0"/>
              </a:rPr>
              <a:t>insert</a:t>
            </a:r>
            <a:r>
              <a:rPr lang="es-AR"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Desventajas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Las operaciones de inserción y eliminación en el medio de la lista son costosas (O(n)).</a:t>
            </a:r>
            <a:endParaRPr lang="en-US"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243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Aft>
                <a:spcPts val="800"/>
              </a:spcAf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Ejemplo</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Almacenar una secuencia de números.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numeros</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 [10, 20, 30, 40, 50]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print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numeros</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[2])  # Salida: 30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numeros.append</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(60)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print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numeros</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 Salida: [10, 20, 30, 40, 50, 60]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019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Aft>
                <a:spcPts val="800"/>
              </a:spcAft>
            </a:pPr>
            <a:r>
              <a:rPr lang="es-AR" sz="1600" b="1" kern="0" dirty="0">
                <a:effectLst/>
                <a:ea typeface="Times New Roman" panose="02020603050405020304" pitchFamily="18" charset="0"/>
                <a:cs typeface="Times New Roman" panose="02020603050405020304" pitchFamily="18" charset="0"/>
              </a:rPr>
              <a:t>Tuplas (</a:t>
            </a:r>
            <a:r>
              <a:rPr lang="es-AR" sz="1600" b="1" kern="0" dirty="0" err="1">
                <a:effectLst/>
                <a:ea typeface="Times New Roman" panose="02020603050405020304" pitchFamily="18" charset="0"/>
                <a:cs typeface="Times New Roman" panose="02020603050405020304" pitchFamily="18" charset="0"/>
              </a:rPr>
              <a:t>tuple</a:t>
            </a:r>
            <a:r>
              <a:rPr lang="es-AR" sz="1600" b="1"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s-AR" sz="1600" kern="0" dirty="0">
                <a:effectLst/>
                <a:ea typeface="Times New Roman" panose="02020603050405020304" pitchFamily="18" charset="0"/>
                <a:cs typeface="Times New Roman" panose="02020603050405020304" pitchFamily="18" charset="0"/>
              </a:rPr>
              <a:t>Las tuplas son similares a las listas, pero son inmutables, lo que significa que una vez creadas, no se pueden modificar.</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Son más ligeras que las listas, ya que su inmutabilidad permite optimizaciones en memoria.</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Ideal para almacenar datos que no necesitan ser modificados.</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Desventajas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No se pueden modificar después de su creación.</a:t>
            </a:r>
            <a:endParaRPr lang="en-US"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8035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Aft>
                <a:spcPts val="800"/>
              </a:spcAf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Ejemplo</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Almacenar coordenadas.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coordenadas = (10.0, 20.0)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print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(coordenadas[0])  # Salida: 10.0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423936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Aft>
                <a:spcPts val="800"/>
              </a:spcAft>
            </a:pPr>
            <a:r>
              <a:rPr lang="es-AR" sz="1600" b="1" kern="0" dirty="0">
                <a:effectLst/>
                <a:ea typeface="Times New Roman" panose="02020603050405020304" pitchFamily="18" charset="0"/>
                <a:cs typeface="Times New Roman" panose="02020603050405020304" pitchFamily="18" charset="0"/>
              </a:rPr>
              <a:t>Conjuntos (set)</a:t>
            </a:r>
            <a:endParaRPr lang="en-US"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s-AR" sz="1600" kern="0" dirty="0">
                <a:effectLst/>
                <a:ea typeface="Times New Roman" panose="02020603050405020304" pitchFamily="18" charset="0"/>
                <a:cs typeface="Times New Roman" panose="02020603050405020304" pitchFamily="18" charset="0"/>
              </a:rPr>
              <a:t>Un conjunto es una colección desordenada de elementos únicos. No permite duplicados y es ideal para operaciones de conjuntos como unión, intersección y diferencia.</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Operaciones como búsqueda, inserción y eliminación tienen una complejidad de O(1) en promedio.</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Eficiente para eliminar duplicados de una colección.</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Desventajas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No mantiene el orden de los elementos.</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No permite el acceso por índice.</a:t>
            </a:r>
            <a:endParaRPr lang="en-US"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7404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955158" y="1535147"/>
            <a:ext cx="10515599" cy="4323392"/>
          </a:xfrm>
        </p:spPr>
        <p:txBody>
          <a:bodyPr>
            <a:normAutofit/>
          </a:bodyPr>
          <a:lstStyle/>
          <a:p>
            <a:pPr>
              <a:lnSpc>
                <a:spcPct val="107000"/>
              </a:lnSpc>
              <a:spcAft>
                <a:spcPts val="800"/>
              </a:spcAf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Ejemplo</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Eliminar duplicados de una lista.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numeros</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 [10, 20, 20, 30, 30, 30]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unicos</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 set(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numeros</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print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unicos</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 Salida: {10, 20, 30}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34906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Aft>
                <a:spcPts val="800"/>
              </a:spcAft>
            </a:pPr>
            <a:r>
              <a:rPr lang="es-AR" sz="1600" b="1" kern="0" dirty="0">
                <a:effectLst/>
                <a:ea typeface="Times New Roman" panose="02020603050405020304" pitchFamily="18" charset="0"/>
                <a:cs typeface="Times New Roman" panose="02020603050405020304" pitchFamily="18" charset="0"/>
              </a:rPr>
              <a:t>Diccionarios (</a:t>
            </a:r>
            <a:r>
              <a:rPr lang="es-AR" sz="1600" b="1" kern="0" dirty="0" err="1">
                <a:effectLst/>
                <a:ea typeface="Times New Roman" panose="02020603050405020304" pitchFamily="18" charset="0"/>
                <a:cs typeface="Times New Roman" panose="02020603050405020304" pitchFamily="18" charset="0"/>
              </a:rPr>
              <a:t>dict</a:t>
            </a:r>
            <a:r>
              <a:rPr lang="es-AR" sz="1600" b="1"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s-AR" sz="1600" kern="0" dirty="0">
                <a:effectLst/>
                <a:ea typeface="Times New Roman" panose="02020603050405020304" pitchFamily="18" charset="0"/>
                <a:cs typeface="Times New Roman" panose="02020603050405020304" pitchFamily="18" charset="0"/>
              </a:rPr>
              <a:t>Los diccionarios son estructuras de datos que almacenan pares clave-valor. Son muy útiles cuando se necesita acceder rápidamente a un valor basado en una clave.</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Acceso rápido a valores mediante claves (O(1) en promedio).</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Claves y valores pueden ser de cualquier tipo de datos inmutable.</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Desventajas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Consumen más memoria que una lista o conjunto.</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No mantienen un orden basado en la inserción (en versiones de Python anteriores a 3.7).</a:t>
            </a:r>
            <a:endParaRPr lang="en-US"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0713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9FE2F-A9C0-7C72-8C20-862265680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516B8-B4B2-5490-7DFD-2C33A4E2D2FD}"/>
              </a:ext>
            </a:extLst>
          </p:cNvPr>
          <p:cNvSpPr>
            <a:spLocks noGrp="1"/>
          </p:cNvSpPr>
          <p:nvPr>
            <p:ph type="title"/>
          </p:nvPr>
        </p:nvSpPr>
        <p:spPr>
          <a:xfrm>
            <a:off x="838200" y="365760"/>
            <a:ext cx="10515600" cy="1325563"/>
          </a:xfrm>
        </p:spPr>
        <p:txBody>
          <a:bodyPr anchor="ctr">
            <a:normAutofit/>
          </a:bodyPr>
          <a:lstStyle/>
          <a:p>
            <a:pPr>
              <a:spcAft>
                <a:spcPts val="800"/>
              </a:spcAft>
            </a:pPr>
            <a:r>
              <a:rPr lang="en-US" err="1"/>
              <a:t>Fundamentos</a:t>
            </a:r>
            <a:r>
              <a:rPr lang="en-US"/>
              <a:t> </a:t>
            </a:r>
            <a:r>
              <a:rPr lang="en-US" err="1"/>
              <a:t>Teóricos</a:t>
            </a:r>
            <a:endParaRPr lang="en-US" kern="100">
              <a:effectLst/>
            </a:endParaRPr>
          </a:p>
        </p:txBody>
      </p:sp>
      <p:pic>
        <p:nvPicPr>
          <p:cNvPr id="15" name="Picture Placeholder 5" descr="A person looking at blueprints on a brick wall">
            <a:extLst>
              <a:ext uri="{FF2B5EF4-FFF2-40B4-BE49-F238E27FC236}">
                <a16:creationId xmlns:a16="http://schemas.microsoft.com/office/drawing/2014/main" id="{FA5C7B59-AACA-888C-68F7-7F5512959360}"/>
              </a:ext>
            </a:extLst>
          </p:cNvPr>
          <p:cNvPicPr>
            <a:picLocks noGrp="1" noChangeAspect="1"/>
          </p:cNvPicPr>
          <p:nvPr>
            <p:ph sz="quarter" idx="15"/>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tretch/>
        </p:blipFill>
        <p:spPr>
          <a:xfrm>
            <a:off x="838200" y="2135411"/>
            <a:ext cx="4082143" cy="3422890"/>
          </a:xfrm>
          <a:noFill/>
        </p:spPr>
      </p:pic>
      <p:sp>
        <p:nvSpPr>
          <p:cNvPr id="3" name="Content Placeholder 2">
            <a:extLst>
              <a:ext uri="{FF2B5EF4-FFF2-40B4-BE49-F238E27FC236}">
                <a16:creationId xmlns:a16="http://schemas.microsoft.com/office/drawing/2014/main" id="{2A1DCDDE-C2C2-B81B-0A41-16284EB5D401}"/>
              </a:ext>
            </a:extLst>
          </p:cNvPr>
          <p:cNvSpPr>
            <a:spLocks noGrp="1"/>
          </p:cNvSpPr>
          <p:nvPr>
            <p:ph sz="quarter" idx="16"/>
          </p:nvPr>
        </p:nvSpPr>
        <p:spPr>
          <a:xfrm>
            <a:off x="5151120" y="1361440"/>
            <a:ext cx="6202679" cy="4815839"/>
          </a:xfrm>
        </p:spPr>
        <p:txBody>
          <a:bodyPr vert="horz" lIns="91440" tIns="45720" rIns="91440" bIns="45720" rtlCol="0">
            <a:normAutofit fontScale="92500" lnSpcReduction="10000"/>
          </a:bodyPr>
          <a:lstStyle/>
          <a:p>
            <a:r>
              <a:rPr lang="es-ES" sz="1600" b="1" dirty="0"/>
              <a:t>Complejidad Algorítmica</a:t>
            </a:r>
          </a:p>
          <a:p>
            <a:r>
              <a:rPr lang="es-ES" sz="1600" dirty="0"/>
              <a:t>La </a:t>
            </a:r>
            <a:r>
              <a:rPr lang="es-ES" sz="1600" b="1" dirty="0"/>
              <a:t>complejidad computacional</a:t>
            </a:r>
            <a:r>
              <a:rPr lang="es-ES" sz="1600" dirty="0"/>
              <a:t> mide el rendimiento de un algoritmo usando </a:t>
            </a:r>
            <a:r>
              <a:rPr lang="es-ES" sz="1600" b="1" dirty="0"/>
              <a:t>notación asintótica</a:t>
            </a:r>
            <a:r>
              <a:rPr lang="es-ES" sz="1600" dirty="0"/>
              <a:t>:</a:t>
            </a:r>
          </a:p>
          <a:p>
            <a:r>
              <a:rPr lang="es-ES" sz="1600" b="1" dirty="0"/>
              <a:t>O(n)</a:t>
            </a:r>
            <a:r>
              <a:rPr lang="es-ES" sz="1600" dirty="0"/>
              <a:t>: Tiempo lineal</a:t>
            </a:r>
          </a:p>
          <a:p>
            <a:r>
              <a:rPr lang="es-ES" sz="1600" b="1" dirty="0"/>
              <a:t>O(n²)</a:t>
            </a:r>
            <a:r>
              <a:rPr lang="es-ES" sz="1600" dirty="0"/>
              <a:t>: Tiempo cuadrático</a:t>
            </a:r>
          </a:p>
          <a:p>
            <a:r>
              <a:rPr lang="es-ES" sz="1600" b="1" dirty="0"/>
              <a:t>O(log n)</a:t>
            </a:r>
            <a:r>
              <a:rPr lang="es-ES" sz="1600" dirty="0"/>
              <a:t>: Tiempo logarítmico</a:t>
            </a:r>
          </a:p>
          <a:p>
            <a:r>
              <a:rPr lang="es-ES" sz="1600" b="1" dirty="0"/>
              <a:t>O(n log n)</a:t>
            </a:r>
            <a:r>
              <a:rPr lang="es-ES" sz="1600" dirty="0"/>
              <a:t>: </a:t>
            </a:r>
            <a:r>
              <a:rPr lang="es-ES" sz="1600" dirty="0" err="1"/>
              <a:t>Subcuadrático</a:t>
            </a:r>
            <a:r>
              <a:rPr lang="es-ES" sz="1600" dirty="0"/>
              <a:t>, típico de algoritmos eficientes de ordenamiento</a:t>
            </a:r>
          </a:p>
          <a:p>
            <a:r>
              <a:rPr lang="es-ES" sz="1600" dirty="0"/>
              <a:t>Se evalúan:</a:t>
            </a:r>
          </a:p>
          <a:p>
            <a:r>
              <a:rPr lang="es-ES" sz="1600" b="1" dirty="0"/>
              <a:t>Tiempo en el peor caso (</a:t>
            </a:r>
            <a:r>
              <a:rPr lang="es-ES" sz="1600" b="1" dirty="0" err="1"/>
              <a:t>worst</a:t>
            </a:r>
            <a:r>
              <a:rPr lang="es-ES" sz="1600" b="1" dirty="0"/>
              <a:t>-case)</a:t>
            </a:r>
            <a:endParaRPr lang="es-ES" sz="1600" dirty="0"/>
          </a:p>
          <a:p>
            <a:r>
              <a:rPr lang="es-ES" sz="1600" b="1" dirty="0"/>
              <a:t>Caso promedio (</a:t>
            </a:r>
            <a:r>
              <a:rPr lang="es-ES" sz="1600" b="1" dirty="0" err="1"/>
              <a:t>average</a:t>
            </a:r>
            <a:r>
              <a:rPr lang="es-ES" sz="1600" b="1" dirty="0"/>
              <a:t>-case)</a:t>
            </a:r>
            <a:endParaRPr lang="es-ES" sz="1600" dirty="0"/>
          </a:p>
          <a:p>
            <a:r>
              <a:rPr lang="es-ES" sz="1600" b="1" dirty="0"/>
              <a:t>Mejor caso (</a:t>
            </a:r>
            <a:r>
              <a:rPr lang="es-ES" sz="1600" b="1" dirty="0" err="1"/>
              <a:t>best</a:t>
            </a:r>
            <a:r>
              <a:rPr lang="es-ES" sz="1600" b="1" dirty="0"/>
              <a:t>-case)</a:t>
            </a:r>
            <a:endParaRPr lang="es-ES" sz="1600" dirty="0"/>
          </a:p>
        </p:txBody>
      </p:sp>
    </p:spTree>
    <p:extLst>
      <p:ext uri="{BB962C8B-B14F-4D97-AF65-F5344CB8AC3E}">
        <p14:creationId xmlns:p14="http://schemas.microsoft.com/office/powerpoint/2010/main" val="5974644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955158" y="1535147"/>
            <a:ext cx="10515599" cy="4323392"/>
          </a:xfrm>
        </p:spPr>
        <p:txBody>
          <a:bodyPr>
            <a:normAutofit/>
          </a:bodyPr>
          <a:lstStyle/>
          <a:p>
            <a:pPr>
              <a:lnSpc>
                <a:spcPct val="107000"/>
              </a:lnSpc>
              <a:spcAft>
                <a:spcPts val="800"/>
              </a:spcAf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Ejemplo</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Almacenar información de un usuario.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usuario = {'nombre': 'Juan', 'edad': 30, 'ciudad': 'Madrid'}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print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(usuario['nombre'])  # Salida: Juan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usuario['edad'] = 31  # Modificar un valor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print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(usuario)  # Salida: {'nombre': 'Juan', 'edad': 31, 'ciudad': 'Madrid'}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9842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Aft>
                <a:spcPts val="800"/>
              </a:spcAft>
            </a:pPr>
            <a:r>
              <a:rPr lang="es-AR" sz="1600" b="1" kern="0" dirty="0" err="1">
                <a:effectLst/>
                <a:ea typeface="Times New Roman" panose="02020603050405020304" pitchFamily="18" charset="0"/>
                <a:cs typeface="Times New Roman" panose="02020603050405020304" pitchFamily="18" charset="0"/>
              </a:rPr>
              <a:t>Deque</a:t>
            </a:r>
            <a:r>
              <a:rPr lang="es-AR" sz="1600" b="1" kern="0" dirty="0">
                <a:effectLst/>
                <a:ea typeface="Times New Roman" panose="02020603050405020304" pitchFamily="18" charset="0"/>
                <a:cs typeface="Times New Roman" panose="02020603050405020304" pitchFamily="18" charset="0"/>
              </a:rPr>
              <a:t> (</a:t>
            </a:r>
            <a:r>
              <a:rPr lang="es-AR" sz="1600" b="1" kern="0" dirty="0" err="1">
                <a:effectLst/>
                <a:ea typeface="Times New Roman" panose="02020603050405020304" pitchFamily="18" charset="0"/>
                <a:cs typeface="Times New Roman" panose="02020603050405020304" pitchFamily="18" charset="0"/>
              </a:rPr>
              <a:t>collections.deque</a:t>
            </a:r>
            <a:r>
              <a:rPr lang="es-AR" sz="1600" b="1"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s-AR" sz="1600" kern="0" dirty="0">
                <a:effectLst/>
                <a:ea typeface="Times New Roman" panose="02020603050405020304" pitchFamily="18" charset="0"/>
                <a:cs typeface="Times New Roman" panose="02020603050405020304" pitchFamily="18" charset="0"/>
              </a:rPr>
              <a:t>El </a:t>
            </a:r>
            <a:r>
              <a:rPr lang="es-AR" sz="1600" kern="0" dirty="0" err="1">
                <a:effectLst/>
                <a:ea typeface="Times New Roman" panose="02020603050405020304" pitchFamily="18" charset="0"/>
                <a:cs typeface="Times New Roman" panose="02020603050405020304" pitchFamily="18" charset="0"/>
              </a:rPr>
              <a:t>deque</a:t>
            </a:r>
            <a:r>
              <a:rPr lang="es-AR" sz="1600" kern="0" dirty="0">
                <a:effectLst/>
                <a:ea typeface="Times New Roman" panose="02020603050405020304" pitchFamily="18" charset="0"/>
                <a:cs typeface="Times New Roman" panose="02020603050405020304" pitchFamily="18" charset="0"/>
              </a:rPr>
              <a:t> (</a:t>
            </a:r>
            <a:r>
              <a:rPr lang="es-AR" sz="1600" kern="0" dirty="0" err="1">
                <a:effectLst/>
                <a:ea typeface="Times New Roman" panose="02020603050405020304" pitchFamily="18" charset="0"/>
                <a:cs typeface="Times New Roman" panose="02020603050405020304" pitchFamily="18" charset="0"/>
              </a:rPr>
              <a:t>double-ended</a:t>
            </a:r>
            <a:r>
              <a:rPr lang="es-AR" sz="1600" kern="0" dirty="0">
                <a:effectLst/>
                <a:ea typeface="Times New Roman" panose="02020603050405020304" pitchFamily="18" charset="0"/>
                <a:cs typeface="Times New Roman" panose="02020603050405020304" pitchFamily="18" charset="0"/>
              </a:rPr>
              <a:t> </a:t>
            </a:r>
            <a:r>
              <a:rPr lang="es-AR" sz="1600" kern="0" dirty="0" err="1">
                <a:effectLst/>
                <a:ea typeface="Times New Roman" panose="02020603050405020304" pitchFamily="18" charset="0"/>
                <a:cs typeface="Times New Roman" panose="02020603050405020304" pitchFamily="18" charset="0"/>
              </a:rPr>
              <a:t>queue</a:t>
            </a:r>
            <a:r>
              <a:rPr lang="es-AR" sz="1600" kern="0" dirty="0">
                <a:effectLst/>
                <a:ea typeface="Times New Roman" panose="02020603050405020304" pitchFamily="18" charset="0"/>
                <a:cs typeface="Times New Roman" panose="02020603050405020304" pitchFamily="18" charset="0"/>
              </a:rPr>
              <a:t>) es una estructura de datos similar a una lista, pero optimizada para inserciones y eliminaciones en ambos extremos.</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Inserción y eliminación rápidas en ambos extremos (O(1)</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Ideal para implementar colas y pilas.</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Desventajas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Acceso por índice es más lento que en una lista (O(n)).</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endParaRPr lang="en-US"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6494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955158" y="1535147"/>
            <a:ext cx="10515599" cy="4323392"/>
          </a:xfrm>
        </p:spPr>
        <p:txBody>
          <a:bodyPr>
            <a:normAutofit/>
          </a:bodyPr>
          <a:lstStyle/>
          <a:p>
            <a:pPr>
              <a:lnSpc>
                <a:spcPct val="107000"/>
              </a:lnSpc>
              <a:spcAft>
                <a:spcPts val="800"/>
              </a:spcAf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Ejemplo</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Implementar una cola.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from</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collections</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import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deque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cola = </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deque</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([10, 20, 30])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cola.append</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(40)  # Añadir al final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print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(cola)  # Salida: </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deque</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([10, 20, 30, 40])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cola.popleft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 Eliminar del principio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print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(cola)  # Salida: </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deque</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([20, 30, 40])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8019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Aft>
                <a:spcPts val="800"/>
              </a:spcAft>
            </a:pPr>
            <a:r>
              <a:rPr lang="es-AR" sz="1600" b="1" kern="0" dirty="0" err="1">
                <a:effectLst/>
                <a:ea typeface="Times New Roman" panose="02020603050405020304" pitchFamily="18" charset="0"/>
                <a:cs typeface="Times New Roman" panose="02020603050405020304" pitchFamily="18" charset="0"/>
              </a:rPr>
              <a:t>Heap</a:t>
            </a:r>
            <a:r>
              <a:rPr lang="es-AR" sz="1600" b="1" kern="0" dirty="0">
                <a:effectLst/>
                <a:ea typeface="Times New Roman" panose="02020603050405020304" pitchFamily="18" charset="0"/>
                <a:cs typeface="Times New Roman" panose="02020603050405020304" pitchFamily="18" charset="0"/>
              </a:rPr>
              <a:t> (Montículo) (</a:t>
            </a:r>
            <a:r>
              <a:rPr lang="es-AR" sz="1600" b="1" kern="0" dirty="0" err="1">
                <a:effectLst/>
                <a:ea typeface="Times New Roman" panose="02020603050405020304" pitchFamily="18" charset="0"/>
                <a:cs typeface="Times New Roman" panose="02020603050405020304" pitchFamily="18" charset="0"/>
              </a:rPr>
              <a:t>heapq</a:t>
            </a:r>
            <a:r>
              <a:rPr lang="es-AR" sz="1600" b="1"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s-AR" sz="1600" kern="0" dirty="0">
                <a:effectLst/>
                <a:ea typeface="Times New Roman" panose="02020603050405020304" pitchFamily="18" charset="0"/>
                <a:cs typeface="Times New Roman" panose="02020603050405020304" pitchFamily="18" charset="0"/>
              </a:rPr>
              <a:t>Un </a:t>
            </a:r>
            <a:r>
              <a:rPr lang="es-AR" sz="1600" kern="0" dirty="0" err="1">
                <a:effectLst/>
                <a:ea typeface="Times New Roman" panose="02020603050405020304" pitchFamily="18" charset="0"/>
                <a:cs typeface="Times New Roman" panose="02020603050405020304" pitchFamily="18" charset="0"/>
              </a:rPr>
              <a:t>heap</a:t>
            </a:r>
            <a:r>
              <a:rPr lang="es-AR" sz="1600" kern="0" dirty="0">
                <a:effectLst/>
                <a:ea typeface="Times New Roman" panose="02020603050405020304" pitchFamily="18" charset="0"/>
                <a:cs typeface="Times New Roman" panose="02020603050405020304" pitchFamily="18" charset="0"/>
              </a:rPr>
              <a:t> es una estructura de datos especializada para mantener un acceso rápido al elemento mínimo (o máximo, dependiendo de la implementación). </a:t>
            </a:r>
            <a:r>
              <a:rPr lang="en-US" sz="1600" kern="0" dirty="0">
                <a:effectLst/>
                <a:ea typeface="Times New Roman" panose="02020603050405020304" pitchFamily="18" charset="0"/>
                <a:cs typeface="Times New Roman" panose="02020603050405020304" pitchFamily="18" charset="0"/>
              </a:rPr>
              <a:t>Python </a:t>
            </a:r>
            <a:r>
              <a:rPr lang="en-US" sz="1600" kern="0" dirty="0" err="1">
                <a:effectLst/>
                <a:ea typeface="Times New Roman" panose="02020603050405020304" pitchFamily="18" charset="0"/>
                <a:cs typeface="Times New Roman" panose="02020603050405020304" pitchFamily="18" charset="0"/>
              </a:rPr>
              <a:t>implementa</a:t>
            </a:r>
            <a:r>
              <a:rPr lang="en-US" sz="1600" kern="0" dirty="0">
                <a:effectLst/>
                <a:ea typeface="Times New Roman" panose="02020603050405020304" pitchFamily="18" charset="0"/>
                <a:cs typeface="Times New Roman" panose="02020603050405020304" pitchFamily="18" charset="0"/>
              </a:rPr>
              <a:t> un heap </a:t>
            </a:r>
            <a:r>
              <a:rPr lang="en-US" sz="1600" kern="0" dirty="0" err="1">
                <a:effectLst/>
                <a:ea typeface="Times New Roman" panose="02020603050405020304" pitchFamily="18" charset="0"/>
                <a:cs typeface="Times New Roman" panose="02020603050405020304" pitchFamily="18" charset="0"/>
              </a:rPr>
              <a:t>binario</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usando</a:t>
            </a:r>
            <a:r>
              <a:rPr lang="en-US" sz="1600" kern="0" dirty="0">
                <a:effectLst/>
                <a:ea typeface="Times New Roman" panose="02020603050405020304" pitchFamily="18" charset="0"/>
                <a:cs typeface="Times New Roman" panose="02020603050405020304" pitchFamily="18" charset="0"/>
              </a:rPr>
              <a:t> la </a:t>
            </a:r>
            <a:r>
              <a:rPr lang="en-US" sz="1600" kern="0" dirty="0" err="1">
                <a:effectLst/>
                <a:ea typeface="Times New Roman" panose="02020603050405020304" pitchFamily="18" charset="0"/>
                <a:cs typeface="Times New Roman" panose="02020603050405020304" pitchFamily="18" charset="0"/>
              </a:rPr>
              <a:t>biblioteca</a:t>
            </a:r>
            <a:r>
              <a:rPr lang="en-US" sz="1600" kern="0" dirty="0">
                <a:effectLst/>
                <a:ea typeface="Times New Roman" panose="02020603050405020304" pitchFamily="18" charset="0"/>
                <a:cs typeface="Times New Roman" panose="02020603050405020304" pitchFamily="18" charset="0"/>
              </a:rPr>
              <a:t> </a:t>
            </a:r>
            <a:r>
              <a:rPr lang="en-US" sz="1600" kern="0" dirty="0" err="1">
                <a:effectLst/>
                <a:ea typeface="Times New Roman" panose="02020603050405020304" pitchFamily="18" charset="0"/>
                <a:cs typeface="Times New Roman" panose="02020603050405020304" pitchFamily="18" charset="0"/>
              </a:rPr>
              <a:t>heapq</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Inserción y eliminación eficientes del elemento mínimo (O(</a:t>
            </a:r>
            <a:r>
              <a:rPr lang="es-AR" sz="1600" kern="0" dirty="0" err="1">
                <a:effectLst/>
                <a:ea typeface="Times New Roman" panose="02020603050405020304" pitchFamily="18" charset="0"/>
                <a:cs typeface="Times New Roman" panose="02020603050405020304" pitchFamily="18" charset="0"/>
              </a:rPr>
              <a:t>log⁡n</a:t>
            </a:r>
            <a:r>
              <a:rPr lang="es-AR"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Útil para implementar colas de prioridad.</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Desventajas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No es eficiente para búsquedas arbitrarias.</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endParaRPr lang="en-US"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7096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955158" y="1535147"/>
            <a:ext cx="10515599" cy="4323392"/>
          </a:xfrm>
        </p:spPr>
        <p:txBody>
          <a:bodyPr>
            <a:normAutofit lnSpcReduction="10000"/>
          </a:bodyPr>
          <a:lstStyle/>
          <a:p>
            <a:pPr>
              <a:lnSpc>
                <a:spcPct val="107000"/>
              </a:lnSpc>
              <a:spcAft>
                <a:spcPts val="800"/>
              </a:spcAf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Ejemplo</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Implementar una cola de prioridad.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import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heapq</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cola_prioridad</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heapq.heappush</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cola_prioridad</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(1, 'tarea urgente'))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heapq.heappush</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cola_prioridad</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(5, 'tarea baja prioridad'))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heapq.heappush</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cola_prioridad</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(3, 'tarea media prioridad'))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print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heapq.heappop</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cola_prioridad</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 Salida: (1, 'tarea urgente')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533226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Aft>
                <a:spcPts val="800"/>
              </a:spcAft>
            </a:pPr>
            <a:r>
              <a:rPr lang="es-AR" sz="1600" b="1" kern="0" dirty="0">
                <a:effectLst/>
                <a:ea typeface="Times New Roman" panose="02020603050405020304" pitchFamily="18" charset="0"/>
                <a:cs typeface="Times New Roman" panose="02020603050405020304" pitchFamily="18" charset="0"/>
              </a:rPr>
              <a:t>Arreglos (</a:t>
            </a:r>
            <a:r>
              <a:rPr lang="es-AR" sz="1600" b="1" kern="0" dirty="0" err="1">
                <a:effectLst/>
                <a:ea typeface="Times New Roman" panose="02020603050405020304" pitchFamily="18" charset="0"/>
                <a:cs typeface="Times New Roman" panose="02020603050405020304" pitchFamily="18" charset="0"/>
              </a:rPr>
              <a:t>array.array</a:t>
            </a:r>
            <a:r>
              <a:rPr lang="es-AR" sz="1600" b="1"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s-AR" sz="1600" kern="0" dirty="0">
                <a:effectLst/>
                <a:ea typeface="Times New Roman" panose="02020603050405020304" pitchFamily="18" charset="0"/>
                <a:cs typeface="Times New Roman" panose="02020603050405020304" pitchFamily="18" charset="0"/>
              </a:rPr>
              <a:t>El módulo array ofrece una estructura de datos más eficiente en memoria para manejar grandes cantidades de datos numéricos de un solo tipo.</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Menor uso de memoria en comparación con listas cuando se manejan datos numéricos homogéneos.</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Métodos similares a las listas.</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Desventajas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Solo puede contener elementos del mismo tipo.</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endParaRPr lang="en-US"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5580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955158" y="1535147"/>
            <a:ext cx="10515599" cy="4323392"/>
          </a:xfrm>
        </p:spPr>
        <p:txBody>
          <a:bodyPr>
            <a:normAutofit/>
          </a:bodyPr>
          <a:lstStyle/>
          <a:p>
            <a:pPr>
              <a:lnSpc>
                <a:spcPct val="107000"/>
              </a:lnSpc>
              <a:spcAft>
                <a:spcPts val="800"/>
              </a:spcAf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Ejemplo</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Trabajar con grandes secuencias de números enteros.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import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array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numeros</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 </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array.array</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('i', [1, 2, 3, 4, 5])  # 'i' indica enteros con signo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numeros.append</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(6)</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print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numeros</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 Salida: array('i', [1, 2, 3, 4, 5, 6])</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556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Aft>
                <a:spcPts val="800"/>
              </a:spcAft>
            </a:pPr>
            <a:r>
              <a:rPr lang="es-AR" sz="1600" b="1" kern="0" dirty="0">
                <a:effectLst/>
                <a:ea typeface="Times New Roman" panose="02020603050405020304" pitchFamily="18" charset="0"/>
                <a:cs typeface="Times New Roman" panose="02020603050405020304" pitchFamily="18" charset="0"/>
              </a:rPr>
              <a:t>Cadenas Inmutables (</a:t>
            </a:r>
            <a:r>
              <a:rPr lang="es-AR" sz="1600" b="1" kern="0" dirty="0" err="1">
                <a:effectLst/>
                <a:ea typeface="Times New Roman" panose="02020603050405020304" pitchFamily="18" charset="0"/>
                <a:cs typeface="Times New Roman" panose="02020603050405020304" pitchFamily="18" charset="0"/>
              </a:rPr>
              <a:t>str</a:t>
            </a:r>
            <a:r>
              <a:rPr lang="es-AR" sz="1600" b="1" kern="0" dirty="0">
                <a:effectLst/>
                <a:ea typeface="Times New Roman" panose="02020603050405020304" pitchFamily="18" charset="0"/>
                <a:cs typeface="Times New Roman" panose="02020603050405020304" pitchFamily="18" charset="0"/>
              </a:rPr>
              <a:t>) y Mutables (</a:t>
            </a:r>
            <a:r>
              <a:rPr lang="es-AR" sz="1600" b="1" kern="0" dirty="0" err="1">
                <a:effectLst/>
                <a:ea typeface="Times New Roman" panose="02020603050405020304" pitchFamily="18" charset="0"/>
                <a:cs typeface="Times New Roman" panose="02020603050405020304" pitchFamily="18" charset="0"/>
              </a:rPr>
              <a:t>bytearray</a:t>
            </a:r>
            <a:r>
              <a:rPr lang="es-AR" sz="1600" b="1"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s-AR" sz="1600" kern="0" dirty="0">
                <a:effectLst/>
                <a:ea typeface="Times New Roman" panose="02020603050405020304" pitchFamily="18" charset="0"/>
                <a:cs typeface="Times New Roman" panose="02020603050405020304" pitchFamily="18" charset="0"/>
              </a:rPr>
              <a:t>Las cadenas en Python son inmutables, lo que significa que no se pueden modificar después de su creación. Sin embargo, para operaciones que requieren modificaciones frecuentes de cadenas, </a:t>
            </a:r>
            <a:r>
              <a:rPr lang="es-AR" sz="1600" kern="0" dirty="0" err="1">
                <a:effectLst/>
                <a:ea typeface="Times New Roman" panose="02020603050405020304" pitchFamily="18" charset="0"/>
                <a:cs typeface="Times New Roman" panose="02020603050405020304" pitchFamily="18" charset="0"/>
              </a:rPr>
              <a:t>bytearray</a:t>
            </a:r>
            <a:r>
              <a:rPr lang="es-AR" sz="1600" kern="0" dirty="0">
                <a:effectLst/>
                <a:ea typeface="Times New Roman" panose="02020603050405020304" pitchFamily="18" charset="0"/>
                <a:cs typeface="Times New Roman" panose="02020603050405020304" pitchFamily="18" charset="0"/>
              </a:rPr>
              <a:t> ofrece una alternativa mutable.</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Las cadenas (</a:t>
            </a:r>
            <a:r>
              <a:rPr lang="es-AR" sz="1600" kern="0" dirty="0" err="1">
                <a:effectLst/>
                <a:ea typeface="Times New Roman" panose="02020603050405020304" pitchFamily="18" charset="0"/>
                <a:cs typeface="Times New Roman" panose="02020603050405020304" pitchFamily="18" charset="0"/>
              </a:rPr>
              <a:t>str</a:t>
            </a:r>
            <a:r>
              <a:rPr lang="es-AR" sz="1600" kern="0" dirty="0">
                <a:effectLst/>
                <a:ea typeface="Times New Roman" panose="02020603050405020304" pitchFamily="18" charset="0"/>
                <a:cs typeface="Times New Roman" panose="02020603050405020304" pitchFamily="18" charset="0"/>
              </a:rPr>
              <a:t>) son rápidas y seguras para datos que no necesitan cambiar.</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err="1">
                <a:effectLst/>
                <a:ea typeface="Times New Roman" panose="02020603050405020304" pitchFamily="18" charset="0"/>
                <a:cs typeface="Times New Roman" panose="02020603050405020304" pitchFamily="18" charset="0"/>
              </a:rPr>
              <a:t>bytearray</a:t>
            </a:r>
            <a:r>
              <a:rPr lang="es-AR" sz="1600" kern="0" dirty="0">
                <a:effectLst/>
                <a:ea typeface="Times New Roman" panose="02020603050405020304" pitchFamily="18" charset="0"/>
                <a:cs typeface="Times New Roman" panose="02020603050405020304" pitchFamily="18" charset="0"/>
              </a:rPr>
              <a:t> permite modificaciones in situ sin crear nuevas copias.</a:t>
            </a:r>
            <a:endParaRPr lang="en-US" sz="1600" kern="1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600" b="1" kern="0" dirty="0" err="1">
                <a:effectLst/>
                <a:ea typeface="Times New Roman" panose="02020603050405020304" pitchFamily="18" charset="0"/>
                <a:cs typeface="Times New Roman" panose="02020603050405020304" pitchFamily="18" charset="0"/>
              </a:rPr>
              <a:t>Desventajas</a:t>
            </a:r>
            <a:r>
              <a:rPr lang="en-US"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AR" sz="1600" kern="0" dirty="0">
                <a:effectLst/>
                <a:ea typeface="Times New Roman" panose="02020603050405020304" pitchFamily="18" charset="0"/>
                <a:cs typeface="Times New Roman" panose="02020603050405020304" pitchFamily="18" charset="0"/>
              </a:rPr>
              <a:t>Las operaciones que involucran cambios frecuentes en cadenas largas pueden ser ineficientes en términos de memoria con </a:t>
            </a:r>
            <a:r>
              <a:rPr lang="es-AR" sz="1600" kern="0" dirty="0" err="1">
                <a:effectLst/>
                <a:ea typeface="Times New Roman" panose="02020603050405020304" pitchFamily="18" charset="0"/>
                <a:cs typeface="Times New Roman" panose="02020603050405020304" pitchFamily="18" charset="0"/>
              </a:rPr>
              <a:t>str</a:t>
            </a:r>
            <a:r>
              <a:rPr lang="es-AR" sz="1600" kern="0" dirty="0">
                <a:effectLst/>
                <a:ea typeface="Times New Roman" panose="02020603050405020304" pitchFamily="18" charset="0"/>
                <a:cs typeface="Times New Roman" panose="02020603050405020304" pitchFamily="18" charset="0"/>
              </a:rPr>
              <a:t>.</a:t>
            </a:r>
            <a:endParaRPr lang="en-US" sz="16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endParaRPr lang="en-US"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4736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955158" y="1535147"/>
            <a:ext cx="10515599" cy="4323392"/>
          </a:xfrm>
        </p:spPr>
        <p:txBody>
          <a:bodyPr>
            <a:normAutofit/>
          </a:bodyPr>
          <a:lstStyle/>
          <a:p>
            <a:pPr>
              <a:lnSpc>
                <a:spcPct val="107000"/>
              </a:lnSpc>
              <a:spcAft>
                <a:spcPts val="800"/>
              </a:spcAf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Ejemplo</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Modificar una secuencia de bytes.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datos = </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bytearray</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b'Hola</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Mundo')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datos[0] = </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ord</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print</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(datos)  # Salida: </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bytearray</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a:t>
            </a:r>
            <a:r>
              <a:rPr lang="es-AR" sz="1800" kern="0" dirty="0" err="1">
                <a:effectLst/>
                <a:latin typeface="Courier New" panose="02070309020205020404" pitchFamily="49" charset="0"/>
                <a:ea typeface="Times New Roman" panose="02020603050405020304" pitchFamily="18" charset="0"/>
                <a:cs typeface="Times New Roman" panose="02020603050405020304" pitchFamily="18" charset="0"/>
              </a:rPr>
              <a:t>b'hola</a:t>
            </a:r>
            <a:r>
              <a:rPr lang="es-AR" sz="1800" kern="0" dirty="0">
                <a:effectLst/>
                <a:latin typeface="Courier New" panose="02070309020205020404" pitchFamily="49" charset="0"/>
                <a:ea typeface="Times New Roman" panose="02020603050405020304" pitchFamily="18" charset="0"/>
                <a:cs typeface="Times New Roman" panose="02020603050405020304" pitchFamily="18" charset="0"/>
              </a:rPr>
              <a:t> Mundo')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4454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pPr>
              <a:lnSpc>
                <a:spcPct val="107000"/>
              </a:lnSpc>
              <a:spcAft>
                <a:spcPts val="800"/>
              </a:spcAft>
            </a:pPr>
            <a:r>
              <a:rPr lang="es-AR" b="1" kern="0" dirty="0">
                <a:latin typeface="Times New Roman" panose="02020603050405020304" pitchFamily="18" charset="0"/>
                <a:ea typeface="Calibri" panose="020F0502020204030204" pitchFamily="34" charset="0"/>
                <a:cs typeface="Times New Roman" panose="02020603050405020304" pitchFamily="18" charset="0"/>
              </a:rPr>
              <a:t>Conclusión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La selección de la estructura de datos correcta en Python puede tener un impacto significativo en el rendimiento y la eficiencia del código.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Al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elegir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una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considerar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Acceso</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¿Se necesita acceso rápido a los elementos?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Modificación</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¿Los elementos serán modificados con frecuencia?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Tamaño</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¿Trabajar con grandes cantidades de datos?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Orden</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¿El orden de los elementos es importante?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Con estas consideraciones en mente, se puede seleccionar la estructura de datos más adecuada para un problema específico, mejorando así tanto la eficiencia como la claridad del código.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endParaRPr lang="en-US" sz="16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7907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494DC-C577-A6DE-3401-1CC44A8F2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6FE0D4-5ABD-17A6-0D54-4032DB3158A6}"/>
              </a:ext>
            </a:extLst>
          </p:cNvPr>
          <p:cNvSpPr>
            <a:spLocks noGrp="1"/>
          </p:cNvSpPr>
          <p:nvPr>
            <p:ph type="title"/>
          </p:nvPr>
        </p:nvSpPr>
        <p:spPr>
          <a:xfrm>
            <a:off x="838200" y="365760"/>
            <a:ext cx="10515600" cy="1325563"/>
          </a:xfrm>
        </p:spPr>
        <p:txBody>
          <a:bodyPr anchor="ctr">
            <a:normAutofit/>
          </a:bodyPr>
          <a:lstStyle/>
          <a:p>
            <a:pPr>
              <a:spcAft>
                <a:spcPts val="800"/>
              </a:spcAft>
            </a:pPr>
            <a:r>
              <a:rPr lang="en-US" err="1"/>
              <a:t>Fundamentos</a:t>
            </a:r>
            <a:r>
              <a:rPr lang="en-US"/>
              <a:t> </a:t>
            </a:r>
            <a:r>
              <a:rPr lang="en-US" err="1"/>
              <a:t>Teóricos</a:t>
            </a:r>
            <a:endParaRPr lang="en-US" kern="100">
              <a:effectLst/>
            </a:endParaRPr>
          </a:p>
        </p:txBody>
      </p:sp>
      <p:pic>
        <p:nvPicPr>
          <p:cNvPr id="15" name="Picture Placeholder 5" descr="A person looking at blueprints on a brick wall">
            <a:extLst>
              <a:ext uri="{FF2B5EF4-FFF2-40B4-BE49-F238E27FC236}">
                <a16:creationId xmlns:a16="http://schemas.microsoft.com/office/drawing/2014/main" id="{51FC425F-72A5-F2DB-4C91-B6439D4611B6}"/>
              </a:ext>
            </a:extLst>
          </p:cNvPr>
          <p:cNvPicPr>
            <a:picLocks noGrp="1" noChangeAspect="1"/>
          </p:cNvPicPr>
          <p:nvPr>
            <p:ph sz="quarter" idx="15"/>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tretch/>
        </p:blipFill>
        <p:spPr>
          <a:xfrm>
            <a:off x="838200" y="2135411"/>
            <a:ext cx="4082143" cy="3422890"/>
          </a:xfrm>
          <a:noFill/>
        </p:spPr>
      </p:pic>
      <p:sp>
        <p:nvSpPr>
          <p:cNvPr id="3" name="Content Placeholder 2">
            <a:extLst>
              <a:ext uri="{FF2B5EF4-FFF2-40B4-BE49-F238E27FC236}">
                <a16:creationId xmlns:a16="http://schemas.microsoft.com/office/drawing/2014/main" id="{1042013D-E518-111C-4DE1-DF7B1DAC9CFA}"/>
              </a:ext>
            </a:extLst>
          </p:cNvPr>
          <p:cNvSpPr>
            <a:spLocks noGrp="1"/>
          </p:cNvSpPr>
          <p:nvPr>
            <p:ph sz="quarter" idx="16"/>
          </p:nvPr>
        </p:nvSpPr>
        <p:spPr>
          <a:xfrm>
            <a:off x="5151120" y="1361440"/>
            <a:ext cx="6202679" cy="4815839"/>
          </a:xfrm>
        </p:spPr>
        <p:txBody>
          <a:bodyPr vert="horz" lIns="91440" tIns="45720" rIns="91440" bIns="45720" rtlCol="0">
            <a:normAutofit/>
          </a:bodyPr>
          <a:lstStyle/>
          <a:p>
            <a:r>
              <a:rPr lang="es-ES" sz="1600" b="1" dirty="0"/>
              <a:t>Modelo de Coste</a:t>
            </a:r>
          </a:p>
          <a:p>
            <a:r>
              <a:rPr lang="es-ES" sz="1600" dirty="0"/>
              <a:t>Considera:</a:t>
            </a:r>
          </a:p>
          <a:p>
            <a:r>
              <a:rPr lang="es-ES" sz="1600" dirty="0"/>
              <a:t>Operaciones elementales como suma, comparación, acceso a memoria</a:t>
            </a:r>
          </a:p>
          <a:p>
            <a:r>
              <a:rPr lang="es-ES" sz="1600" dirty="0"/>
              <a:t>Accesos a disco/red en sistemas distribuidos</a:t>
            </a:r>
          </a:p>
        </p:txBody>
      </p:sp>
    </p:spTree>
    <p:extLst>
      <p:ext uri="{BB962C8B-B14F-4D97-AF65-F5344CB8AC3E}">
        <p14:creationId xmlns:p14="http://schemas.microsoft.com/office/powerpoint/2010/main" val="16458172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Paralelismo</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concurrencia</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AR" sz="1800" dirty="0">
                <a:effectLst/>
                <a:latin typeface="Times New Roman" panose="02020603050405020304" pitchFamily="18" charset="0"/>
                <a:ea typeface="Times New Roman" panose="02020603050405020304" pitchFamily="18" charset="0"/>
              </a:rPr>
              <a:t>Python ofrece varias formas de implementar paralelismo y concurrencia para aprovechar múltiples núcleos de CPU y mejorar el rendimiento de aplicaciones que realizan tareas intensivas o que esperan por operaciones de E/S.</a:t>
            </a:r>
          </a:p>
          <a:p>
            <a:r>
              <a:rPr lang="es-AR" sz="1800" b="1" i="1" kern="100"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Multithreading</a:t>
            </a:r>
            <a:r>
              <a:rPr lang="es-AR" sz="1800" b="1" i="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(Múltiples Hilos)</a:t>
            </a:r>
          </a:p>
          <a:p>
            <a:r>
              <a:rPr lang="es-ES" sz="1800" b="1" kern="100" dirty="0">
                <a:effectLst/>
                <a:latin typeface="Calibri Light" panose="020F0302020204030204" pitchFamily="34" charset="0"/>
                <a:ea typeface="Times New Roman" panose="02020603050405020304" pitchFamily="18" charset="0"/>
                <a:cs typeface="Times New Roman" panose="02020603050405020304" pitchFamily="18" charset="0"/>
              </a:rPr>
              <a:t>El módulo </a:t>
            </a:r>
            <a:r>
              <a:rPr lang="es-ES" sz="1800" b="1" kern="100" dirty="0" err="1">
                <a:effectLst/>
                <a:latin typeface="Calibri Light" panose="020F0302020204030204" pitchFamily="34" charset="0"/>
                <a:ea typeface="Times New Roman" panose="02020603050405020304" pitchFamily="18" charset="0"/>
                <a:cs typeface="Times New Roman" panose="02020603050405020304" pitchFamily="18" charset="0"/>
              </a:rPr>
              <a:t>threading</a:t>
            </a:r>
            <a:r>
              <a:rPr lang="es-ES" sz="1800" b="1" kern="100" dirty="0">
                <a:effectLst/>
                <a:latin typeface="Calibri Light" panose="020F0302020204030204" pitchFamily="34" charset="0"/>
                <a:ea typeface="Times New Roman" panose="02020603050405020304" pitchFamily="18" charset="0"/>
                <a:cs typeface="Times New Roman" panose="02020603050405020304" pitchFamily="18" charset="0"/>
              </a:rPr>
              <a:t> permite ejecutar múltiples hilos de forma concurrente. Sin embargo, debido al Global </a:t>
            </a:r>
            <a:r>
              <a:rPr lang="es-ES" sz="1800" b="1" kern="100" dirty="0" err="1">
                <a:effectLst/>
                <a:latin typeface="Calibri Light" panose="020F0302020204030204" pitchFamily="34" charset="0"/>
                <a:ea typeface="Times New Roman" panose="02020603050405020304" pitchFamily="18" charset="0"/>
                <a:cs typeface="Times New Roman" panose="02020603050405020304" pitchFamily="18" charset="0"/>
              </a:rPr>
              <a:t>Interpreter</a:t>
            </a:r>
            <a:r>
              <a:rPr lang="es-ES" sz="1800" b="1" kern="100" dirty="0">
                <a:effectLst/>
                <a:latin typeface="Calibri Light" panose="020F0302020204030204" pitchFamily="34" charset="0"/>
                <a:ea typeface="Times New Roman" panose="02020603050405020304" pitchFamily="18" charset="0"/>
                <a:cs typeface="Times New Roman" panose="02020603050405020304" pitchFamily="18" charset="0"/>
              </a:rPr>
              <a:t> </a:t>
            </a:r>
            <a:r>
              <a:rPr lang="es-ES" sz="1800" b="1" kern="100" dirty="0" err="1">
                <a:effectLst/>
                <a:latin typeface="Calibri Light" panose="020F0302020204030204" pitchFamily="34" charset="0"/>
                <a:ea typeface="Times New Roman" panose="02020603050405020304" pitchFamily="18" charset="0"/>
                <a:cs typeface="Times New Roman" panose="02020603050405020304" pitchFamily="18" charset="0"/>
              </a:rPr>
              <a:t>Lock</a:t>
            </a:r>
            <a:r>
              <a:rPr lang="es-ES" sz="1800" b="1" kern="100" dirty="0">
                <a:effectLst/>
                <a:latin typeface="Calibri Light" panose="020F0302020204030204" pitchFamily="34" charset="0"/>
                <a:ea typeface="Times New Roman" panose="02020603050405020304" pitchFamily="18" charset="0"/>
                <a:cs typeface="Times New Roman" panose="02020603050405020304" pitchFamily="18" charset="0"/>
              </a:rPr>
              <a:t> (GIL) de Python, el </a:t>
            </a:r>
            <a:r>
              <a:rPr lang="es-ES" sz="1800" b="1" kern="100" dirty="0" err="1">
                <a:effectLst/>
                <a:latin typeface="Calibri Light" panose="020F0302020204030204" pitchFamily="34" charset="0"/>
                <a:ea typeface="Times New Roman" panose="02020603050405020304" pitchFamily="18" charset="0"/>
                <a:cs typeface="Times New Roman" panose="02020603050405020304" pitchFamily="18" charset="0"/>
              </a:rPr>
              <a:t>multithreading</a:t>
            </a:r>
            <a:r>
              <a:rPr lang="es-ES" sz="1800" b="1" kern="100" dirty="0">
                <a:effectLst/>
                <a:latin typeface="Calibri Light" panose="020F0302020204030204" pitchFamily="34" charset="0"/>
                <a:ea typeface="Times New Roman" panose="02020603050405020304" pitchFamily="18" charset="0"/>
                <a:cs typeface="Times New Roman" panose="02020603050405020304" pitchFamily="18" charset="0"/>
              </a:rPr>
              <a:t> es más efectivo en tareas de E/S que en cálculos intensivos.</a:t>
            </a:r>
          </a:p>
          <a:p>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673431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Paralelismo</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concurrencia</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n-US" sz="1800" dirty="0" err="1">
                <a:effectLst/>
                <a:latin typeface="Times New Roman" panose="02020603050405020304" pitchFamily="18" charset="0"/>
                <a:ea typeface="Times New Roman" panose="02020603050405020304" pitchFamily="18" charset="0"/>
              </a:rPr>
              <a:t>Ejemplo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Descarga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concurrente</a:t>
            </a:r>
            <a:r>
              <a:rPr lang="en-US" sz="1800" dirty="0">
                <a:effectLst/>
                <a:latin typeface="Times New Roman" panose="02020603050405020304" pitchFamily="18" charset="0"/>
                <a:ea typeface="Times New Roman" panose="02020603050405020304" pitchFamily="18" charset="0"/>
              </a:rPr>
              <a:t> de </a:t>
            </a:r>
            <a:r>
              <a:rPr lang="en-US" sz="1800" dirty="0" err="1">
                <a:effectLst/>
                <a:latin typeface="Times New Roman" panose="02020603050405020304" pitchFamily="18" charset="0"/>
                <a:ea typeface="Times New Roman" panose="02020603050405020304" pitchFamily="18" charset="0"/>
              </a:rPr>
              <a:t>múltiples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páginas</a:t>
            </a:r>
            <a:r>
              <a:rPr lang="en-US" sz="1800" dirty="0">
                <a:effectLst/>
                <a:latin typeface="Times New Roman" panose="02020603050405020304" pitchFamily="18" charset="0"/>
                <a:ea typeface="Times New Roman" panose="02020603050405020304" pitchFamily="18" charset="0"/>
              </a:rPr>
              <a:t> web: </a:t>
            </a:r>
            <a:r>
              <a:rPr lang="es-AR" sz="1800" dirty="0">
                <a:effectLst/>
                <a:latin typeface="Calibri" panose="020F0502020204030204" pitchFamily="34" charset="0"/>
                <a:ea typeface="Calibri" panose="020F0502020204030204" pitchFamily="34" charset="0"/>
                <a:cs typeface="Times New Roman" panose="02020603050405020304" pitchFamily="18" charset="0"/>
              </a:rPr>
              <a:t>En este ejemplo, cada página web se descarga en un hilo separado, lo que puede acelerar el proceso si hay latencia en la red</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C381EF47-5CEB-94F9-D4E9-27D4E2804D33}"/>
              </a:ext>
            </a:extLst>
          </p:cNvPr>
          <p:cNvPicPr>
            <a:picLocks noChangeAspect="1"/>
          </p:cNvPicPr>
          <p:nvPr/>
        </p:nvPicPr>
        <p:blipFill>
          <a:blip r:embed="rId2"/>
          <a:stretch>
            <a:fillRect/>
          </a:stretch>
        </p:blipFill>
        <p:spPr>
          <a:xfrm>
            <a:off x="586451" y="2675196"/>
            <a:ext cx="6739382" cy="3537531"/>
          </a:xfrm>
          <a:prstGeom prst="rect">
            <a:avLst/>
          </a:prstGeom>
        </p:spPr>
      </p:pic>
    </p:spTree>
    <p:extLst>
      <p:ext uri="{BB962C8B-B14F-4D97-AF65-F5344CB8AC3E}">
        <p14:creationId xmlns:p14="http://schemas.microsoft.com/office/powerpoint/2010/main" val="14782285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Paralelismo</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concurrencia</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AR" sz="1800" b="1" i="1" dirty="0" err="1">
                <a:solidFill>
                  <a:schemeClr val="accent5">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Multiprocessing</a:t>
            </a:r>
            <a:r>
              <a:rPr lang="es-AR" sz="1800" b="1" i="1" dirty="0">
                <a:solidFill>
                  <a:schemeClr val="accent5">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 (Múltiples Procesos)</a:t>
            </a:r>
          </a:p>
          <a:p>
            <a:r>
              <a:rPr lang="es-ES" sz="1800" b="1" kern="100" dirty="0">
                <a:effectLst/>
                <a:latin typeface="Calibri Light" panose="020F0302020204030204" pitchFamily="34" charset="0"/>
                <a:ea typeface="Times New Roman" panose="02020603050405020304" pitchFamily="18" charset="0"/>
                <a:cs typeface="Times New Roman" panose="02020603050405020304" pitchFamily="18" charset="0"/>
              </a:rPr>
              <a:t>El módulo </a:t>
            </a:r>
            <a:r>
              <a:rPr lang="es-ES" sz="1800" b="1" kern="100" dirty="0" err="1">
                <a:effectLst/>
                <a:latin typeface="Calibri Light" panose="020F0302020204030204" pitchFamily="34" charset="0"/>
                <a:ea typeface="Times New Roman" panose="02020603050405020304" pitchFamily="18" charset="0"/>
                <a:cs typeface="Times New Roman" panose="02020603050405020304" pitchFamily="18" charset="0"/>
              </a:rPr>
              <a:t>threading</a:t>
            </a:r>
            <a:r>
              <a:rPr lang="es-ES" sz="1800" b="1" kern="100" dirty="0">
                <a:effectLst/>
                <a:latin typeface="Calibri Light" panose="020F0302020204030204" pitchFamily="34" charset="0"/>
                <a:ea typeface="Times New Roman" panose="02020603050405020304" pitchFamily="18" charset="0"/>
                <a:cs typeface="Times New Roman" panose="02020603050405020304" pitchFamily="18" charset="0"/>
              </a:rPr>
              <a:t> permite ejecutar múltiples hilos de forma concurrente. Sin embargo, debido al Global </a:t>
            </a:r>
            <a:r>
              <a:rPr lang="es-ES" sz="1800" b="1" kern="100" dirty="0" err="1">
                <a:effectLst/>
                <a:latin typeface="Calibri Light" panose="020F0302020204030204" pitchFamily="34" charset="0"/>
                <a:ea typeface="Times New Roman" panose="02020603050405020304" pitchFamily="18" charset="0"/>
                <a:cs typeface="Times New Roman" panose="02020603050405020304" pitchFamily="18" charset="0"/>
              </a:rPr>
              <a:t>Interpreter</a:t>
            </a:r>
            <a:r>
              <a:rPr lang="es-ES" sz="1800" b="1" kern="100" dirty="0">
                <a:effectLst/>
                <a:latin typeface="Calibri Light" panose="020F0302020204030204" pitchFamily="34" charset="0"/>
                <a:ea typeface="Times New Roman" panose="02020603050405020304" pitchFamily="18" charset="0"/>
                <a:cs typeface="Times New Roman" panose="02020603050405020304" pitchFamily="18" charset="0"/>
              </a:rPr>
              <a:t> </a:t>
            </a:r>
            <a:r>
              <a:rPr lang="es-ES" sz="1800" b="1" kern="100" dirty="0" err="1">
                <a:effectLst/>
                <a:latin typeface="Calibri Light" panose="020F0302020204030204" pitchFamily="34" charset="0"/>
                <a:ea typeface="Times New Roman" panose="02020603050405020304" pitchFamily="18" charset="0"/>
                <a:cs typeface="Times New Roman" panose="02020603050405020304" pitchFamily="18" charset="0"/>
              </a:rPr>
              <a:t>Lock</a:t>
            </a:r>
            <a:r>
              <a:rPr lang="es-ES" sz="1800" b="1" kern="100" dirty="0">
                <a:effectLst/>
                <a:latin typeface="Calibri Light" panose="020F0302020204030204" pitchFamily="34" charset="0"/>
                <a:ea typeface="Times New Roman" panose="02020603050405020304" pitchFamily="18" charset="0"/>
                <a:cs typeface="Times New Roman" panose="02020603050405020304" pitchFamily="18" charset="0"/>
              </a:rPr>
              <a:t> (GIL) de Python, el </a:t>
            </a:r>
            <a:r>
              <a:rPr lang="es-ES" sz="1800" b="1" kern="100" dirty="0" err="1">
                <a:effectLst/>
                <a:latin typeface="Calibri Light" panose="020F0302020204030204" pitchFamily="34" charset="0"/>
                <a:ea typeface="Times New Roman" panose="02020603050405020304" pitchFamily="18" charset="0"/>
                <a:cs typeface="Times New Roman" panose="02020603050405020304" pitchFamily="18" charset="0"/>
              </a:rPr>
              <a:t>multithreading</a:t>
            </a:r>
            <a:r>
              <a:rPr lang="es-ES" sz="1800" b="1" kern="100" dirty="0">
                <a:effectLst/>
                <a:latin typeface="Calibri Light" panose="020F0302020204030204" pitchFamily="34" charset="0"/>
                <a:ea typeface="Times New Roman" panose="02020603050405020304" pitchFamily="18" charset="0"/>
                <a:cs typeface="Times New Roman" panose="02020603050405020304" pitchFamily="18" charset="0"/>
              </a:rPr>
              <a:t> es más efectivo en tareas de E/S que en cálculos intensivos.</a:t>
            </a:r>
          </a:p>
          <a:p>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146961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2C04-7001-96BF-71E0-1120B1C3CFB2}"/>
              </a:ext>
            </a:extLst>
          </p:cNvPr>
          <p:cNvSpPr>
            <a:spLocks noGrp="1"/>
          </p:cNvSpPr>
          <p:nvPr>
            <p:ph type="title"/>
          </p:nvPr>
        </p:nvSpPr>
        <p:spPr/>
        <p:txBody>
          <a:bodyPr/>
          <a:lstStyle/>
          <a:p>
            <a:r>
              <a:rPr lang="es-AR" sz="1800" b="1" dirty="0">
                <a:effectLst/>
                <a:latin typeface="Times New Roman" panose="02020603050405020304" pitchFamily="18" charset="0"/>
                <a:ea typeface="Times New Roman" panose="02020603050405020304" pitchFamily="18" charset="0"/>
              </a:rPr>
              <a:t>Ejemplo</a:t>
            </a:r>
            <a:r>
              <a:rPr lang="es-AR" sz="1800" dirty="0">
                <a:effectLst/>
                <a:latin typeface="Times New Roman" panose="02020603050405020304" pitchFamily="18" charset="0"/>
                <a:ea typeface="Times New Roman" panose="02020603050405020304" pitchFamily="18" charset="0"/>
              </a:rPr>
              <a:t>: Cálculo paralelo de números primos.</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0EE2D069-68C0-7707-1C02-58847AC5A0C4}"/>
              </a:ext>
            </a:extLst>
          </p:cNvPr>
          <p:cNvPicPr>
            <a:picLocks noGrp="1" noChangeAspect="1"/>
          </p:cNvPicPr>
          <p:nvPr>
            <p:ph sz="quarter" idx="15"/>
          </p:nvPr>
        </p:nvPicPr>
        <p:blipFill>
          <a:blip r:embed="rId2"/>
          <a:stretch>
            <a:fillRect/>
          </a:stretch>
        </p:blipFill>
        <p:spPr>
          <a:xfrm>
            <a:off x="842962" y="1573619"/>
            <a:ext cx="5124450" cy="4329764"/>
          </a:xfrm>
        </p:spPr>
      </p:pic>
      <p:pic>
        <p:nvPicPr>
          <p:cNvPr id="9" name="Picture 8">
            <a:extLst>
              <a:ext uri="{FF2B5EF4-FFF2-40B4-BE49-F238E27FC236}">
                <a16:creationId xmlns:a16="http://schemas.microsoft.com/office/drawing/2014/main" id="{1E3FFFB8-C53E-0F53-6F03-0BB5B67521D7}"/>
              </a:ext>
            </a:extLst>
          </p:cNvPr>
          <p:cNvPicPr>
            <a:picLocks noChangeAspect="1"/>
          </p:cNvPicPr>
          <p:nvPr/>
        </p:nvPicPr>
        <p:blipFill>
          <a:blip r:embed="rId3"/>
          <a:stretch>
            <a:fillRect/>
          </a:stretch>
        </p:blipFill>
        <p:spPr>
          <a:xfrm>
            <a:off x="6096000" y="1691322"/>
            <a:ext cx="5443958" cy="1862105"/>
          </a:xfrm>
          <a:prstGeom prst="rect">
            <a:avLst/>
          </a:prstGeom>
        </p:spPr>
      </p:pic>
      <p:sp>
        <p:nvSpPr>
          <p:cNvPr id="13" name="TextBox 12">
            <a:extLst>
              <a:ext uri="{FF2B5EF4-FFF2-40B4-BE49-F238E27FC236}">
                <a16:creationId xmlns:a16="http://schemas.microsoft.com/office/drawing/2014/main" id="{ADCE4B21-6ACB-2555-3908-1B4D8A32A14C}"/>
              </a:ext>
            </a:extLst>
          </p:cNvPr>
          <p:cNvSpPr txBox="1"/>
          <p:nvPr/>
        </p:nvSpPr>
        <p:spPr>
          <a:xfrm>
            <a:off x="5854031" y="3652433"/>
            <a:ext cx="5969374" cy="923330"/>
          </a:xfrm>
          <a:prstGeom prst="rect">
            <a:avLst/>
          </a:prstGeom>
          <a:noFill/>
        </p:spPr>
        <p:txBody>
          <a:bodyPr wrap="square">
            <a:spAutoFit/>
          </a:bodyPr>
          <a:lstStyle/>
          <a:p>
            <a:r>
              <a:rPr lang="en-US" dirty="0"/>
              <a:t>Este </a:t>
            </a:r>
            <a:r>
              <a:rPr lang="en-US" dirty="0" err="1"/>
              <a:t>ejemplo</a:t>
            </a:r>
            <a:r>
              <a:rPr lang="en-US" dirty="0"/>
              <a:t> </a:t>
            </a:r>
            <a:r>
              <a:rPr lang="en-US" dirty="0" err="1"/>
              <a:t>verifica</a:t>
            </a:r>
            <a:r>
              <a:rPr lang="en-US" dirty="0"/>
              <a:t> </a:t>
            </a:r>
            <a:r>
              <a:rPr lang="en-US" dirty="0" err="1"/>
              <a:t>si</a:t>
            </a:r>
            <a:r>
              <a:rPr lang="en-US" dirty="0"/>
              <a:t> </a:t>
            </a:r>
            <a:r>
              <a:rPr lang="en-US" dirty="0" err="1"/>
              <a:t>varios</a:t>
            </a:r>
            <a:r>
              <a:rPr lang="en-US" dirty="0"/>
              <a:t> </a:t>
            </a:r>
            <a:r>
              <a:rPr lang="en-US" dirty="0" err="1"/>
              <a:t>números</a:t>
            </a:r>
            <a:r>
              <a:rPr lang="en-US" dirty="0"/>
              <a:t> </a:t>
            </a:r>
            <a:r>
              <a:rPr lang="en-US" dirty="0" err="1"/>
              <a:t>grandes</a:t>
            </a:r>
            <a:r>
              <a:rPr lang="en-US" dirty="0"/>
              <a:t> son </a:t>
            </a:r>
            <a:r>
              <a:rPr lang="en-US" dirty="0" err="1"/>
              <a:t>primos</a:t>
            </a:r>
            <a:r>
              <a:rPr lang="en-US" dirty="0"/>
              <a:t>. El </a:t>
            </a:r>
            <a:r>
              <a:rPr lang="en-US" dirty="0" err="1"/>
              <a:t>uso</a:t>
            </a:r>
            <a:r>
              <a:rPr lang="en-US" dirty="0"/>
              <a:t> de multiprocessing </a:t>
            </a:r>
            <a:r>
              <a:rPr lang="en-US" dirty="0" err="1"/>
              <a:t>puede</a:t>
            </a:r>
            <a:r>
              <a:rPr lang="en-US" dirty="0"/>
              <a:t> </a:t>
            </a:r>
            <a:r>
              <a:rPr lang="en-US" dirty="0" err="1"/>
              <a:t>reducir</a:t>
            </a:r>
            <a:r>
              <a:rPr lang="en-US" dirty="0"/>
              <a:t> </a:t>
            </a:r>
            <a:r>
              <a:rPr lang="en-US" dirty="0" err="1"/>
              <a:t>significativamente</a:t>
            </a:r>
            <a:r>
              <a:rPr lang="en-US" dirty="0"/>
              <a:t> </a:t>
            </a:r>
            <a:r>
              <a:rPr lang="en-US" dirty="0" err="1"/>
              <a:t>el</a:t>
            </a:r>
            <a:r>
              <a:rPr lang="en-US" dirty="0"/>
              <a:t> </a:t>
            </a:r>
            <a:r>
              <a:rPr lang="en-US" dirty="0" err="1"/>
              <a:t>tiempo</a:t>
            </a:r>
            <a:r>
              <a:rPr lang="en-US" dirty="0"/>
              <a:t> de </a:t>
            </a:r>
            <a:r>
              <a:rPr lang="en-US" dirty="0" err="1"/>
              <a:t>ejecución</a:t>
            </a:r>
            <a:r>
              <a:rPr lang="en-US" dirty="0"/>
              <a:t> al </a:t>
            </a:r>
            <a:r>
              <a:rPr lang="en-US" dirty="0" err="1"/>
              <a:t>aprovechar</a:t>
            </a:r>
            <a:r>
              <a:rPr lang="en-US" dirty="0"/>
              <a:t> </a:t>
            </a:r>
            <a:r>
              <a:rPr lang="en-US" dirty="0" err="1"/>
              <a:t>múltiples</a:t>
            </a:r>
            <a:r>
              <a:rPr lang="en-US" dirty="0"/>
              <a:t> </a:t>
            </a:r>
            <a:r>
              <a:rPr lang="en-US" dirty="0" err="1"/>
              <a:t>núcleos</a:t>
            </a:r>
            <a:endParaRPr lang="en-US" dirty="0"/>
          </a:p>
        </p:txBody>
      </p:sp>
    </p:spTree>
    <p:extLst>
      <p:ext uri="{BB962C8B-B14F-4D97-AF65-F5344CB8AC3E}">
        <p14:creationId xmlns:p14="http://schemas.microsoft.com/office/powerpoint/2010/main" val="2068086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Paralelismo</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concurrencia</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n-US" sz="1800" dirty="0" err="1">
                <a:effectLst/>
                <a:latin typeface="Times New Roman" panose="02020603050405020304" pitchFamily="18" charset="0"/>
                <a:ea typeface="Times New Roman" panose="02020603050405020304" pitchFamily="18" charset="0"/>
              </a:rPr>
              <a:t>Programación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Asíncrona</a:t>
            </a:r>
            <a:r>
              <a:rPr lang="en-US" sz="1800" dirty="0">
                <a:effectLst/>
                <a:latin typeface="Times New Roman" panose="02020603050405020304" pitchFamily="18" charset="0"/>
                <a:ea typeface="Times New Roman" panose="02020603050405020304" pitchFamily="18" charset="0"/>
              </a:rPr>
              <a:t> con </a:t>
            </a:r>
            <a:r>
              <a:rPr lang="en-US" sz="1800" dirty="0" err="1">
                <a:effectLst/>
                <a:latin typeface="Times New Roman" panose="02020603050405020304" pitchFamily="18" charset="0"/>
                <a:ea typeface="Times New Roman" panose="02020603050405020304" pitchFamily="18" charset="0"/>
              </a:rPr>
              <a:t>asyncio</a:t>
            </a:r>
            <a:endParaRPr lang="en-US" sz="1800" dirty="0">
              <a:effectLst/>
              <a:latin typeface="Times New Roman" panose="02020603050405020304" pitchFamily="18" charset="0"/>
              <a:ea typeface="Times New Roman" panose="02020603050405020304" pitchFamily="18" charset="0"/>
            </a:endParaRPr>
          </a:p>
          <a:p>
            <a:r>
              <a:rPr lang="es-ES" sz="1800" dirty="0">
                <a:effectLst/>
                <a:latin typeface="Times New Roman" panose="02020603050405020304" pitchFamily="18" charset="0"/>
                <a:ea typeface="Times New Roman" panose="02020603050405020304" pitchFamily="18" charset="0"/>
              </a:rPr>
              <a:t>El módulo </a:t>
            </a:r>
            <a:r>
              <a:rPr lang="es-ES" sz="1800" dirty="0" err="1">
                <a:effectLst/>
                <a:latin typeface="Times New Roman" panose="02020603050405020304" pitchFamily="18" charset="0"/>
                <a:ea typeface="Times New Roman" panose="02020603050405020304" pitchFamily="18" charset="0"/>
              </a:rPr>
              <a:t>asyncio</a:t>
            </a:r>
            <a:r>
              <a:rPr lang="es-ES" sz="1800" dirty="0">
                <a:effectLst/>
                <a:latin typeface="Times New Roman" panose="02020603050405020304" pitchFamily="18" charset="0"/>
                <a:ea typeface="Times New Roman" panose="02020603050405020304" pitchFamily="18" charset="0"/>
              </a:rPr>
              <a:t> permite escribir código asíncrono, lo que es especialmente útil para operaciones de E/S que pueden esperar (como solicitudes de red).</a:t>
            </a:r>
          </a:p>
        </p:txBody>
      </p:sp>
    </p:spTree>
    <p:extLst>
      <p:ext uri="{BB962C8B-B14F-4D97-AF65-F5344CB8AC3E}">
        <p14:creationId xmlns:p14="http://schemas.microsoft.com/office/powerpoint/2010/main" val="26900615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effectLst/>
              </a:rPr>
              <a:t>Paralelismo</a:t>
            </a:r>
            <a:r>
              <a:rPr lang="en-US" b="1" kern="0">
                <a:effectLst/>
              </a:rPr>
              <a:t> y </a:t>
            </a:r>
            <a:r>
              <a:rPr lang="en-US" b="1" kern="0" err="1">
                <a:effectLst/>
              </a:rPr>
              <a:t>concurrencia</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200" y="2024781"/>
            <a:ext cx="4595038" cy="4137189"/>
          </a:xfrm>
        </p:spPr>
        <p:txBody>
          <a:bodyPr>
            <a:normAutofit/>
          </a:bodyPr>
          <a:lstStyle/>
          <a:p>
            <a:r>
              <a:rPr lang="es-ES" dirty="0">
                <a:effectLst/>
              </a:rPr>
              <a:t>Ejemplo: Descarga asíncrona de múltiples páginas web.</a:t>
            </a:r>
          </a:p>
          <a:p>
            <a:r>
              <a:rPr lang="es-AR" sz="1800" dirty="0">
                <a:effectLst/>
                <a:latin typeface="Times New Roman" panose="02020603050405020304" pitchFamily="18" charset="0"/>
                <a:ea typeface="Times New Roman" panose="02020603050405020304" pitchFamily="18" charset="0"/>
              </a:rPr>
              <a:t>Este enfoque asíncrono permite manejar muchas conexiones de red simultáneamente sin bloquear el hilo principal, lo que es eficiente para aplicaciones que realizan muchas operaciones de E/S.</a:t>
            </a:r>
            <a:endParaRPr lang="en-US" sz="1800" dirty="0">
              <a:effectLst/>
              <a:latin typeface="Times New Roman" panose="02020603050405020304" pitchFamily="18" charset="0"/>
              <a:ea typeface="Times New Roman" panose="02020603050405020304" pitchFamily="18" charset="0"/>
            </a:endParaRPr>
          </a:p>
          <a:p>
            <a:endParaRPr lang="es-ES" dirty="0">
              <a:effectLst/>
            </a:endParaRPr>
          </a:p>
          <a:p>
            <a:endParaRPr lang="es-ES" dirty="0">
              <a:effectLst/>
            </a:endParaRPr>
          </a:p>
        </p:txBody>
      </p:sp>
      <p:pic>
        <p:nvPicPr>
          <p:cNvPr id="4" name="Picture 3">
            <a:extLst>
              <a:ext uri="{FF2B5EF4-FFF2-40B4-BE49-F238E27FC236}">
                <a16:creationId xmlns:a16="http://schemas.microsoft.com/office/drawing/2014/main" id="{926A53F6-B3A0-5AB7-5582-65044B51A702}"/>
              </a:ext>
            </a:extLst>
          </p:cNvPr>
          <p:cNvPicPr>
            <a:picLocks noChangeAspect="1"/>
          </p:cNvPicPr>
          <p:nvPr/>
        </p:nvPicPr>
        <p:blipFill>
          <a:blip r:embed="rId2"/>
          <a:stretch>
            <a:fillRect/>
          </a:stretch>
        </p:blipFill>
        <p:spPr>
          <a:xfrm>
            <a:off x="5717894" y="1261641"/>
            <a:ext cx="6261903" cy="4900329"/>
          </a:xfrm>
          <a:prstGeom prst="rect">
            <a:avLst/>
          </a:prstGeom>
          <a:noFill/>
        </p:spPr>
      </p:pic>
    </p:spTree>
    <p:extLst>
      <p:ext uri="{BB962C8B-B14F-4D97-AF65-F5344CB8AC3E}">
        <p14:creationId xmlns:p14="http://schemas.microsoft.com/office/powerpoint/2010/main" val="7466383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Paralelismo</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concurrencia</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a:bodyPr>
          <a:lstStyle/>
          <a:p>
            <a:r>
              <a:rPr lang="es-ES" sz="1800" dirty="0">
                <a:effectLst/>
                <a:latin typeface="Times New Roman" panose="02020603050405020304" pitchFamily="18" charset="0"/>
                <a:ea typeface="Times New Roman" panose="02020603050405020304" pitchFamily="18" charset="0"/>
              </a:rPr>
              <a:t>Limitaciones y Consideraciones</a:t>
            </a:r>
          </a:p>
          <a:p>
            <a:r>
              <a:rPr lang="es-ES" sz="1800" dirty="0">
                <a:effectLst/>
                <a:latin typeface="Times New Roman" panose="02020603050405020304" pitchFamily="18" charset="0"/>
                <a:ea typeface="Times New Roman" panose="02020603050405020304" pitchFamily="18" charset="0"/>
              </a:rPr>
              <a:t>•	GIL (Global </a:t>
            </a:r>
            <a:r>
              <a:rPr lang="es-ES" sz="1800" dirty="0" err="1">
                <a:effectLst/>
                <a:latin typeface="Times New Roman" panose="02020603050405020304" pitchFamily="18" charset="0"/>
                <a:ea typeface="Times New Roman" panose="02020603050405020304" pitchFamily="18" charset="0"/>
              </a:rPr>
              <a:t>Interpreter</a:t>
            </a:r>
            <a:r>
              <a:rPr lang="es-ES" sz="1800" dirty="0">
                <a:effectLst/>
                <a:latin typeface="Times New Roman" panose="02020603050405020304" pitchFamily="18" charset="0"/>
                <a:ea typeface="Times New Roman" panose="02020603050405020304" pitchFamily="18" charset="0"/>
              </a:rPr>
              <a:t> </a:t>
            </a:r>
            <a:r>
              <a:rPr lang="es-ES" sz="1800" dirty="0" err="1">
                <a:effectLst/>
                <a:latin typeface="Times New Roman" panose="02020603050405020304" pitchFamily="18" charset="0"/>
                <a:ea typeface="Times New Roman" panose="02020603050405020304" pitchFamily="18" charset="0"/>
              </a:rPr>
              <a:t>Lock</a:t>
            </a:r>
            <a:r>
              <a:rPr lang="es-ES" sz="1800" dirty="0">
                <a:effectLst/>
                <a:latin typeface="Times New Roman" panose="02020603050405020304" pitchFamily="18" charset="0"/>
                <a:ea typeface="Times New Roman" panose="02020603050405020304" pitchFamily="18" charset="0"/>
              </a:rPr>
              <a:t>): En </a:t>
            </a:r>
            <a:r>
              <a:rPr lang="es-ES" sz="1800" dirty="0" err="1">
                <a:effectLst/>
                <a:latin typeface="Times New Roman" panose="02020603050405020304" pitchFamily="18" charset="0"/>
                <a:ea typeface="Times New Roman" panose="02020603050405020304" pitchFamily="18" charset="0"/>
              </a:rPr>
              <a:t>CPython</a:t>
            </a:r>
            <a:r>
              <a:rPr lang="es-ES" sz="1800" dirty="0">
                <a:effectLst/>
                <a:latin typeface="Times New Roman" panose="02020603050405020304" pitchFamily="18" charset="0"/>
                <a:ea typeface="Times New Roman" panose="02020603050405020304" pitchFamily="18" charset="0"/>
              </a:rPr>
              <a:t>, el GIL impide que múltiples hilos ejecuten </a:t>
            </a:r>
            <a:r>
              <a:rPr lang="es-ES" sz="1800" dirty="0" err="1">
                <a:effectLst/>
                <a:latin typeface="Times New Roman" panose="02020603050405020304" pitchFamily="18" charset="0"/>
                <a:ea typeface="Times New Roman" panose="02020603050405020304" pitchFamily="18" charset="0"/>
              </a:rPr>
              <a:t>bytecodes</a:t>
            </a:r>
            <a:r>
              <a:rPr lang="es-ES" sz="1800" dirty="0">
                <a:effectLst/>
                <a:latin typeface="Times New Roman" panose="02020603050405020304" pitchFamily="18" charset="0"/>
                <a:ea typeface="Times New Roman" panose="02020603050405020304" pitchFamily="18" charset="0"/>
              </a:rPr>
              <a:t> de Python al mismo tiempo. Por lo tanto, para tareas de CPU intensivas, </a:t>
            </a:r>
            <a:r>
              <a:rPr lang="es-ES" sz="1800" dirty="0" err="1">
                <a:effectLst/>
                <a:latin typeface="Times New Roman" panose="02020603050405020304" pitchFamily="18" charset="0"/>
                <a:ea typeface="Times New Roman" panose="02020603050405020304" pitchFamily="18" charset="0"/>
              </a:rPr>
              <a:t>multiprocessing</a:t>
            </a:r>
            <a:r>
              <a:rPr lang="es-ES" sz="1800" dirty="0">
                <a:effectLst/>
                <a:latin typeface="Times New Roman" panose="02020603050405020304" pitchFamily="18" charset="0"/>
                <a:ea typeface="Times New Roman" panose="02020603050405020304" pitchFamily="18" charset="0"/>
              </a:rPr>
              <a:t> suele ser más efectivo que </a:t>
            </a:r>
            <a:r>
              <a:rPr lang="es-ES" sz="1800" dirty="0" err="1">
                <a:effectLst/>
                <a:latin typeface="Times New Roman" panose="02020603050405020304" pitchFamily="18" charset="0"/>
                <a:ea typeface="Times New Roman" panose="02020603050405020304" pitchFamily="18" charset="0"/>
              </a:rPr>
              <a:t>threading</a:t>
            </a:r>
            <a:r>
              <a:rPr lang="es-ES" sz="1800" dirty="0">
                <a:effectLst/>
                <a:latin typeface="Times New Roman" panose="02020603050405020304" pitchFamily="18" charset="0"/>
                <a:ea typeface="Times New Roman" panose="02020603050405020304" pitchFamily="18" charset="0"/>
              </a:rPr>
              <a:t>.</a:t>
            </a:r>
          </a:p>
          <a:p>
            <a:r>
              <a:rPr lang="es-ES" sz="1800" dirty="0">
                <a:effectLst/>
                <a:latin typeface="Times New Roman" panose="02020603050405020304" pitchFamily="18" charset="0"/>
                <a:ea typeface="Times New Roman" panose="02020603050405020304" pitchFamily="18" charset="0"/>
              </a:rPr>
              <a:t>•	Sincronización: Al trabajar con múltiples hilos o procesos, es esencial gestionar el acceso concurrente a recursos compartidos para evitar condiciones de carrera. Python ofrece herramientas como </a:t>
            </a:r>
            <a:r>
              <a:rPr lang="es-ES" sz="1800" dirty="0" err="1">
                <a:effectLst/>
                <a:latin typeface="Times New Roman" panose="02020603050405020304" pitchFamily="18" charset="0"/>
                <a:ea typeface="Times New Roman" panose="02020603050405020304" pitchFamily="18" charset="0"/>
              </a:rPr>
              <a:t>Locks</a:t>
            </a:r>
            <a:r>
              <a:rPr lang="es-ES" sz="1800" dirty="0">
                <a:effectLst/>
                <a:latin typeface="Times New Roman" panose="02020603050405020304" pitchFamily="18" charset="0"/>
                <a:ea typeface="Times New Roman" panose="02020603050405020304" pitchFamily="18" charset="0"/>
              </a:rPr>
              <a:t>, Semáforos y </a:t>
            </a:r>
            <a:r>
              <a:rPr lang="es-ES" sz="1800" dirty="0" err="1">
                <a:effectLst/>
                <a:latin typeface="Times New Roman" panose="02020603050405020304" pitchFamily="18" charset="0"/>
                <a:ea typeface="Times New Roman" panose="02020603050405020304" pitchFamily="18" charset="0"/>
              </a:rPr>
              <a:t>Queues</a:t>
            </a:r>
            <a:r>
              <a:rPr lang="es-ES" sz="1800" dirty="0">
                <a:effectLst/>
                <a:latin typeface="Times New Roman" panose="02020603050405020304" pitchFamily="18" charset="0"/>
                <a:ea typeface="Times New Roman" panose="02020603050405020304" pitchFamily="18" charset="0"/>
              </a:rPr>
              <a:t> para este propósito.</a:t>
            </a:r>
          </a:p>
          <a:p>
            <a:endParaRPr lang="es-ES" sz="1800" dirty="0" err="1">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552131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Paralelismo</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concurrencia</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6"/>
          </p:nvPr>
        </p:nvSpPr>
        <p:spPr>
          <a:xfrm>
            <a:off x="838200" y="1790329"/>
            <a:ext cx="10515599" cy="4323392"/>
          </a:xfrm>
        </p:spPr>
        <p:txBody>
          <a:bodyPr>
            <a:normAutofit fontScale="70000" lnSpcReduction="20000"/>
          </a:bodyPr>
          <a:lstStyle/>
          <a:p>
            <a:r>
              <a:rPr lang="es-ES" b="1" dirty="0" err="1"/>
              <a:t>CPython</a:t>
            </a:r>
            <a:r>
              <a:rPr lang="es-ES" dirty="0"/>
              <a:t> es la implementación de referencia del lenguaje de programación Python. Es la versión más común y utilizada de Python, escrita en el lenguaje de programación C.</a:t>
            </a:r>
          </a:p>
          <a:p>
            <a:r>
              <a:rPr lang="es-ES" dirty="0"/>
              <a:t>Aquí hay algunos puntos clave sobre </a:t>
            </a:r>
            <a:r>
              <a:rPr lang="es-ES" dirty="0" err="1"/>
              <a:t>CPython</a:t>
            </a:r>
            <a:r>
              <a:rPr lang="es-ES" dirty="0"/>
              <a:t>:</a:t>
            </a:r>
          </a:p>
          <a:p>
            <a:pPr>
              <a:buFont typeface="+mj-lt"/>
              <a:buAutoNum type="arabicPeriod"/>
            </a:pPr>
            <a:r>
              <a:rPr lang="es-ES" b="1" dirty="0"/>
              <a:t>Implementación Oficial</a:t>
            </a:r>
            <a:r>
              <a:rPr lang="es-ES" dirty="0"/>
              <a:t>: </a:t>
            </a:r>
            <a:r>
              <a:rPr lang="es-ES" dirty="0" err="1"/>
              <a:t>CPython</a:t>
            </a:r>
            <a:r>
              <a:rPr lang="es-ES" dirty="0"/>
              <a:t> es la implementación oficial de Python mantenida por la Python Software </a:t>
            </a:r>
            <a:r>
              <a:rPr lang="es-ES" dirty="0" err="1"/>
              <a:t>Foundation</a:t>
            </a:r>
            <a:r>
              <a:rPr lang="es-ES" dirty="0"/>
              <a:t>. Cuando se descarga Python desde la página oficial de Python, se está descargando </a:t>
            </a:r>
            <a:r>
              <a:rPr lang="es-ES" dirty="0" err="1"/>
              <a:t>CPython</a:t>
            </a:r>
            <a:r>
              <a:rPr lang="es-ES" dirty="0"/>
              <a:t>.</a:t>
            </a:r>
          </a:p>
          <a:p>
            <a:pPr>
              <a:buFont typeface="+mj-lt"/>
              <a:buAutoNum type="arabicPeriod"/>
            </a:pPr>
            <a:r>
              <a:rPr lang="es-ES" b="1" dirty="0"/>
              <a:t>Compilador e Intérprete</a:t>
            </a:r>
            <a:r>
              <a:rPr lang="es-ES" dirty="0"/>
              <a:t>: </a:t>
            </a:r>
            <a:r>
              <a:rPr lang="es-ES" dirty="0" err="1"/>
              <a:t>CPython</a:t>
            </a:r>
            <a:r>
              <a:rPr lang="es-ES" dirty="0"/>
              <a:t> actúa como un compilador y un intérprete. Primero, compila el código fuente de Python a un </a:t>
            </a:r>
            <a:r>
              <a:rPr lang="es-ES" dirty="0" err="1"/>
              <a:t>bytecode</a:t>
            </a:r>
            <a:r>
              <a:rPr lang="es-ES" dirty="0"/>
              <a:t> intermedio, que luego es interpretado por la máquina virtual de </a:t>
            </a:r>
            <a:r>
              <a:rPr lang="es-ES" dirty="0" err="1"/>
              <a:t>CPython</a:t>
            </a:r>
            <a:r>
              <a:rPr lang="es-ES" dirty="0"/>
              <a:t> (Python Virtual Machine, o PVM).</a:t>
            </a:r>
          </a:p>
          <a:p>
            <a:pPr>
              <a:buFont typeface="+mj-lt"/>
              <a:buAutoNum type="arabicPeriod"/>
            </a:pPr>
            <a:r>
              <a:rPr lang="es-ES" b="1" dirty="0"/>
              <a:t>Portabilidad</a:t>
            </a:r>
            <a:r>
              <a:rPr lang="es-ES" dirty="0"/>
              <a:t>: </a:t>
            </a:r>
            <a:r>
              <a:rPr lang="es-ES" dirty="0" err="1"/>
              <a:t>CPython</a:t>
            </a:r>
            <a:r>
              <a:rPr lang="es-ES" dirty="0"/>
              <a:t> es altamente portátil y puede ejecutarse en múltiples sistemas operativos, incluidos Windows, macOS, Linux y muchos otros.</a:t>
            </a:r>
          </a:p>
          <a:p>
            <a:pPr>
              <a:buFont typeface="+mj-lt"/>
              <a:buAutoNum type="arabicPeriod"/>
            </a:pPr>
            <a:r>
              <a:rPr lang="es-ES" b="1" dirty="0"/>
              <a:t>Compatibilidad</a:t>
            </a:r>
            <a:r>
              <a:rPr lang="es-ES" dirty="0"/>
              <a:t>: Es la implementación más compatible con las librerías y paquetes de Python disponibles, lo que significa que casi todas las librerías de Python funcionarán con </a:t>
            </a:r>
            <a:r>
              <a:rPr lang="es-ES" dirty="0" err="1"/>
              <a:t>CPython</a:t>
            </a:r>
            <a:r>
              <a:rPr lang="es-ES" dirty="0"/>
              <a:t>.</a:t>
            </a:r>
          </a:p>
          <a:p>
            <a:pPr>
              <a:buFont typeface="+mj-lt"/>
              <a:buAutoNum type="arabicPeriod"/>
            </a:pPr>
            <a:r>
              <a:rPr lang="es-ES" b="1" dirty="0"/>
              <a:t>Desempeño</a:t>
            </a:r>
            <a:r>
              <a:rPr lang="es-ES" dirty="0"/>
              <a:t>: Aunque es la implementación más común, </a:t>
            </a:r>
            <a:r>
              <a:rPr lang="es-ES" dirty="0" err="1"/>
              <a:t>CPython</a:t>
            </a:r>
            <a:r>
              <a:rPr lang="es-ES" dirty="0"/>
              <a:t> no es la más rápida debido a la interpretación en tiempo de ejecución del </a:t>
            </a:r>
            <a:r>
              <a:rPr lang="es-ES" dirty="0" err="1"/>
              <a:t>bytecode</a:t>
            </a:r>
            <a:r>
              <a:rPr lang="es-ES" dirty="0"/>
              <a:t>. Sin embargo, se han desarrollado otras implementaciones como </a:t>
            </a:r>
            <a:r>
              <a:rPr lang="es-ES" dirty="0" err="1"/>
              <a:t>PyPy</a:t>
            </a:r>
            <a:r>
              <a:rPr lang="es-ES" dirty="0"/>
              <a:t>, que buscan mejorar la velocidad de ejecución.</a:t>
            </a:r>
          </a:p>
          <a:p>
            <a:endParaRPr lang="es-ES" sz="1800" dirty="0" err="1">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99244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b="1" kern="0" err="1">
                <a:effectLst/>
              </a:rPr>
              <a:t>Paralelismo</a:t>
            </a:r>
            <a:r>
              <a:rPr lang="en-US" b="1" kern="0">
                <a:effectLst/>
              </a:rPr>
              <a:t> y </a:t>
            </a:r>
            <a:r>
              <a:rPr lang="en-US" b="1" kern="0" err="1">
                <a:effectLst/>
              </a:rPr>
              <a:t>concurrencia</a:t>
            </a:r>
            <a:endParaRPr lang="en-US" dirty="0"/>
          </a:p>
        </p:txBody>
      </p:sp>
      <p:sp>
        <p:nvSpPr>
          <p:cNvPr id="10" name="Content Placeholder 3">
            <a:extLst>
              <a:ext uri="{FF2B5EF4-FFF2-40B4-BE49-F238E27FC236}">
                <a16:creationId xmlns:a16="http://schemas.microsoft.com/office/drawing/2014/main" id="{16644651-1516-8EE1-01B5-F64390A72AF2}"/>
              </a:ext>
            </a:extLst>
          </p:cNvPr>
          <p:cNvSpPr>
            <a:spLocks noGrp="1"/>
          </p:cNvSpPr>
          <p:nvPr>
            <p:ph sz="quarter" idx="13"/>
          </p:nvPr>
        </p:nvSpPr>
        <p:spPr>
          <a:xfrm>
            <a:off x="838199" y="2024781"/>
            <a:ext cx="5212079" cy="4137189"/>
          </a:xfrm>
        </p:spPr>
        <p:txBody>
          <a:bodyPr>
            <a:normAutofit/>
          </a:bodyPr>
          <a:lstStyle/>
          <a:p>
            <a:r>
              <a:rPr lang="es-ES" dirty="0">
                <a:effectLst/>
              </a:rPr>
              <a:t>Ejemplo: Uso de </a:t>
            </a:r>
            <a:r>
              <a:rPr lang="es-ES" dirty="0" err="1">
                <a:effectLst/>
              </a:rPr>
              <a:t>Queue</a:t>
            </a:r>
            <a:r>
              <a:rPr lang="es-ES" dirty="0">
                <a:effectLst/>
              </a:rPr>
              <a:t> para compartir datos entre procesos.</a:t>
            </a:r>
          </a:p>
          <a:p>
            <a:r>
              <a:rPr lang="es-AR" sz="1800" dirty="0">
                <a:effectLst/>
                <a:latin typeface="Times New Roman" panose="02020603050405020304" pitchFamily="18" charset="0"/>
                <a:ea typeface="Times New Roman" panose="02020603050405020304" pitchFamily="18" charset="0"/>
              </a:rPr>
              <a:t>En este ejemplo, el productor genera datos y los coloca en una cola compartida, mientras que el consumidor los extrae y procesa.</a:t>
            </a:r>
            <a:endParaRPr lang="en-US" sz="1800" dirty="0">
              <a:effectLst/>
              <a:latin typeface="Times New Roman" panose="02020603050405020304" pitchFamily="18" charset="0"/>
              <a:ea typeface="Times New Roman" panose="02020603050405020304" pitchFamily="18" charset="0"/>
            </a:endParaRPr>
          </a:p>
          <a:p>
            <a:endParaRPr lang="es-ES" dirty="0">
              <a:effectLst/>
            </a:endParaRPr>
          </a:p>
        </p:txBody>
      </p:sp>
      <p:pic>
        <p:nvPicPr>
          <p:cNvPr id="5" name="Picture 4">
            <a:extLst>
              <a:ext uri="{FF2B5EF4-FFF2-40B4-BE49-F238E27FC236}">
                <a16:creationId xmlns:a16="http://schemas.microsoft.com/office/drawing/2014/main" id="{D2938FAC-5010-3603-1629-21BA7690E5B0}"/>
              </a:ext>
            </a:extLst>
          </p:cNvPr>
          <p:cNvPicPr>
            <a:picLocks noChangeAspect="1"/>
          </p:cNvPicPr>
          <p:nvPr/>
        </p:nvPicPr>
        <p:blipFill>
          <a:blip r:embed="rId2"/>
          <a:stretch>
            <a:fillRect/>
          </a:stretch>
        </p:blipFill>
        <p:spPr>
          <a:xfrm>
            <a:off x="6230679" y="1551008"/>
            <a:ext cx="5123122" cy="4610962"/>
          </a:xfrm>
          <a:prstGeom prst="rect">
            <a:avLst/>
          </a:prstGeom>
          <a:noFill/>
        </p:spPr>
      </p:pic>
    </p:spTree>
    <p:extLst>
      <p:ext uri="{BB962C8B-B14F-4D97-AF65-F5344CB8AC3E}">
        <p14:creationId xmlns:p14="http://schemas.microsoft.com/office/powerpoint/2010/main" val="14086158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6D6F0F-1299-0A16-58E8-639547811744}"/>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java</a:t>
            </a:r>
            <a:endParaRPr lang="en-US" dirty="0"/>
          </a:p>
        </p:txBody>
      </p:sp>
      <p:pic>
        <p:nvPicPr>
          <p:cNvPr id="6" name="Picture 5">
            <a:extLst>
              <a:ext uri="{FF2B5EF4-FFF2-40B4-BE49-F238E27FC236}">
                <a16:creationId xmlns:a16="http://schemas.microsoft.com/office/drawing/2014/main" id="{501A2B6E-E714-B791-E460-C8861D7F54A0}"/>
              </a:ext>
            </a:extLst>
          </p:cNvPr>
          <p:cNvPicPr>
            <a:picLocks noChangeAspect="1"/>
          </p:cNvPicPr>
          <p:nvPr/>
        </p:nvPicPr>
        <p:blipFill>
          <a:blip r:embed="rId2"/>
          <a:stretch>
            <a:fillRect/>
          </a:stretch>
        </p:blipFill>
        <p:spPr>
          <a:xfrm>
            <a:off x="1294487" y="1833603"/>
            <a:ext cx="8526065" cy="3962953"/>
          </a:xfrm>
          <a:prstGeom prst="rect">
            <a:avLst/>
          </a:prstGeom>
        </p:spPr>
      </p:pic>
    </p:spTree>
    <p:extLst>
      <p:ext uri="{BB962C8B-B14F-4D97-AF65-F5344CB8AC3E}">
        <p14:creationId xmlns:p14="http://schemas.microsoft.com/office/powerpoint/2010/main" val="4175081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9B566-3BAF-CD47-6861-0662C25BE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956A75-F070-D879-F337-BF0B7F22D22D}"/>
              </a:ext>
            </a:extLst>
          </p:cNvPr>
          <p:cNvSpPr>
            <a:spLocks noGrp="1"/>
          </p:cNvSpPr>
          <p:nvPr>
            <p:ph type="title"/>
          </p:nvPr>
        </p:nvSpPr>
        <p:spPr>
          <a:xfrm>
            <a:off x="838200" y="365760"/>
            <a:ext cx="10515600" cy="1325563"/>
          </a:xfrm>
        </p:spPr>
        <p:txBody>
          <a:bodyPr anchor="ctr">
            <a:normAutofit/>
          </a:bodyPr>
          <a:lstStyle/>
          <a:p>
            <a:r>
              <a:rPr lang="es-ES" b="1" dirty="0"/>
              <a:t>Estrategias Clave de Optimización</a:t>
            </a:r>
          </a:p>
        </p:txBody>
      </p:sp>
      <p:pic>
        <p:nvPicPr>
          <p:cNvPr id="15" name="Picture Placeholder 5" descr="A person looking at blueprints on a brick wall">
            <a:extLst>
              <a:ext uri="{FF2B5EF4-FFF2-40B4-BE49-F238E27FC236}">
                <a16:creationId xmlns:a16="http://schemas.microsoft.com/office/drawing/2014/main" id="{44814932-C29C-74AE-BA15-DCE14FEF5B19}"/>
              </a:ext>
            </a:extLst>
          </p:cNvPr>
          <p:cNvPicPr>
            <a:picLocks noGrp="1" noChangeAspect="1"/>
          </p:cNvPicPr>
          <p:nvPr>
            <p:ph sz="quarter" idx="15"/>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tretch/>
        </p:blipFill>
        <p:spPr>
          <a:xfrm>
            <a:off x="838200" y="2135411"/>
            <a:ext cx="4082143" cy="3422890"/>
          </a:xfrm>
          <a:noFill/>
        </p:spPr>
      </p:pic>
      <p:sp>
        <p:nvSpPr>
          <p:cNvPr id="3" name="Content Placeholder 2">
            <a:extLst>
              <a:ext uri="{FF2B5EF4-FFF2-40B4-BE49-F238E27FC236}">
                <a16:creationId xmlns:a16="http://schemas.microsoft.com/office/drawing/2014/main" id="{DCEBD771-EC80-3D7C-8F59-FC1F35A0236E}"/>
              </a:ext>
            </a:extLst>
          </p:cNvPr>
          <p:cNvSpPr>
            <a:spLocks noGrp="1"/>
          </p:cNvSpPr>
          <p:nvPr>
            <p:ph sz="quarter" idx="16"/>
          </p:nvPr>
        </p:nvSpPr>
        <p:spPr>
          <a:xfrm>
            <a:off x="5151120" y="2135411"/>
            <a:ext cx="6441440" cy="4082508"/>
          </a:xfrm>
        </p:spPr>
        <p:txBody>
          <a:bodyPr vert="horz" lIns="91440" tIns="45720" rIns="91440" bIns="45720" rtlCol="0">
            <a:normAutofit/>
          </a:bodyPr>
          <a:lstStyle/>
          <a:p>
            <a:r>
              <a:rPr lang="es-ES" sz="1600" b="1" dirty="0"/>
              <a:t>A. Elegir la mejor estructura de datos</a:t>
            </a:r>
          </a:p>
          <a:p>
            <a:r>
              <a:rPr lang="es-ES" sz="1600" b="1" dirty="0"/>
              <a:t>La estructura elegida impacta fuertemente la eficiencia.</a:t>
            </a:r>
          </a:p>
          <a:p>
            <a:endParaRPr lang="es-ES" sz="1600" b="1" dirty="0"/>
          </a:p>
          <a:p>
            <a:r>
              <a:rPr lang="es-ES" sz="1600" b="1" dirty="0"/>
              <a:t>Tarea	Estructura recomendada</a:t>
            </a:r>
          </a:p>
          <a:p>
            <a:r>
              <a:rPr lang="es-ES" sz="1600" b="1" dirty="0"/>
              <a:t>Búsqueda rápida	</a:t>
            </a:r>
            <a:r>
              <a:rPr lang="es-ES" sz="1600" b="1" dirty="0" err="1"/>
              <a:t>HashMap</a:t>
            </a:r>
            <a:r>
              <a:rPr lang="es-ES" sz="1600" b="1" dirty="0"/>
              <a:t>, Set</a:t>
            </a:r>
          </a:p>
          <a:p>
            <a:r>
              <a:rPr lang="es-ES" sz="1600" b="1" dirty="0"/>
              <a:t>Acceso ordenado	</a:t>
            </a:r>
            <a:r>
              <a:rPr lang="es-ES" sz="1600" b="1" dirty="0" err="1"/>
              <a:t>TreeMap</a:t>
            </a:r>
            <a:r>
              <a:rPr lang="es-ES" sz="1600" b="1" dirty="0"/>
              <a:t>, </a:t>
            </a:r>
            <a:r>
              <a:rPr lang="es-ES" sz="1600" b="1" dirty="0" err="1"/>
              <a:t>List</a:t>
            </a:r>
            <a:r>
              <a:rPr lang="es-ES" sz="1600" b="1" dirty="0"/>
              <a:t> ordenada</a:t>
            </a:r>
          </a:p>
          <a:p>
            <a:r>
              <a:rPr lang="es-ES" sz="1600" b="1" dirty="0"/>
              <a:t>Inserciones/remociones rápidas	</a:t>
            </a:r>
            <a:r>
              <a:rPr lang="es-ES" sz="1600" b="1" dirty="0" err="1"/>
              <a:t>Deque</a:t>
            </a:r>
            <a:r>
              <a:rPr lang="es-ES" sz="1600" b="1" dirty="0"/>
              <a:t>, </a:t>
            </a:r>
            <a:r>
              <a:rPr lang="es-ES" sz="1600" b="1" dirty="0" err="1"/>
              <a:t>LinkedList</a:t>
            </a:r>
            <a:r>
              <a:rPr lang="es-ES" sz="1600" b="1" dirty="0"/>
              <a:t>, </a:t>
            </a:r>
            <a:r>
              <a:rPr lang="es-ES" sz="1600" b="1" dirty="0" err="1"/>
              <a:t>Heap</a:t>
            </a:r>
            <a:endParaRPr lang="es-ES" sz="1600" dirty="0"/>
          </a:p>
        </p:txBody>
      </p:sp>
    </p:spTree>
    <p:extLst>
      <p:ext uri="{BB962C8B-B14F-4D97-AF65-F5344CB8AC3E}">
        <p14:creationId xmlns:p14="http://schemas.microsoft.com/office/powerpoint/2010/main" val="3979542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72F7-8155-1A4D-C0D2-030CE4ADAAA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1539387-884E-6026-8739-0B8E3D579AEC}"/>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java</a:t>
            </a:r>
            <a:endParaRPr lang="en-US" dirty="0"/>
          </a:p>
        </p:txBody>
      </p:sp>
      <p:pic>
        <p:nvPicPr>
          <p:cNvPr id="4" name="Picture 3">
            <a:extLst>
              <a:ext uri="{FF2B5EF4-FFF2-40B4-BE49-F238E27FC236}">
                <a16:creationId xmlns:a16="http://schemas.microsoft.com/office/drawing/2014/main" id="{513F4A13-7F6D-8839-8D41-8EBFEFEF9A85}"/>
              </a:ext>
            </a:extLst>
          </p:cNvPr>
          <p:cNvPicPr>
            <a:picLocks noChangeAspect="1"/>
          </p:cNvPicPr>
          <p:nvPr/>
        </p:nvPicPr>
        <p:blipFill>
          <a:blip r:embed="rId2"/>
          <a:stretch>
            <a:fillRect/>
          </a:stretch>
        </p:blipFill>
        <p:spPr>
          <a:xfrm>
            <a:off x="582022" y="2850419"/>
            <a:ext cx="7811590" cy="3147609"/>
          </a:xfrm>
          <a:prstGeom prst="rect">
            <a:avLst/>
          </a:prstGeom>
        </p:spPr>
      </p:pic>
      <p:pic>
        <p:nvPicPr>
          <p:cNvPr id="7" name="Picture 6">
            <a:extLst>
              <a:ext uri="{FF2B5EF4-FFF2-40B4-BE49-F238E27FC236}">
                <a16:creationId xmlns:a16="http://schemas.microsoft.com/office/drawing/2014/main" id="{05CF5E7A-3A72-E6CE-82D3-0E3E12548005}"/>
              </a:ext>
            </a:extLst>
          </p:cNvPr>
          <p:cNvPicPr>
            <a:picLocks noChangeAspect="1"/>
          </p:cNvPicPr>
          <p:nvPr/>
        </p:nvPicPr>
        <p:blipFill>
          <a:blip r:embed="rId3"/>
          <a:stretch>
            <a:fillRect/>
          </a:stretch>
        </p:blipFill>
        <p:spPr>
          <a:xfrm>
            <a:off x="5475515" y="1524857"/>
            <a:ext cx="6524424" cy="2502857"/>
          </a:xfrm>
          <a:prstGeom prst="rect">
            <a:avLst/>
          </a:prstGeom>
        </p:spPr>
      </p:pic>
    </p:spTree>
    <p:extLst>
      <p:ext uri="{BB962C8B-B14F-4D97-AF65-F5344CB8AC3E}">
        <p14:creationId xmlns:p14="http://schemas.microsoft.com/office/powerpoint/2010/main" val="21378719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D3D5E-D922-05C0-C98A-8A72A4DA4AC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7293358-72E9-E10D-4F60-4D1A25B05219}"/>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java</a:t>
            </a:r>
            <a:endParaRPr lang="en-US" dirty="0"/>
          </a:p>
        </p:txBody>
      </p:sp>
      <p:pic>
        <p:nvPicPr>
          <p:cNvPr id="5" name="Picture 4">
            <a:extLst>
              <a:ext uri="{FF2B5EF4-FFF2-40B4-BE49-F238E27FC236}">
                <a16:creationId xmlns:a16="http://schemas.microsoft.com/office/drawing/2014/main" id="{853219C4-8987-C3EE-52B6-BE136D29BC74}"/>
              </a:ext>
            </a:extLst>
          </p:cNvPr>
          <p:cNvPicPr>
            <a:picLocks noChangeAspect="1"/>
          </p:cNvPicPr>
          <p:nvPr/>
        </p:nvPicPr>
        <p:blipFill>
          <a:blip r:embed="rId2"/>
          <a:stretch>
            <a:fillRect/>
          </a:stretch>
        </p:blipFill>
        <p:spPr>
          <a:xfrm>
            <a:off x="646435" y="3239340"/>
            <a:ext cx="8373644" cy="2502857"/>
          </a:xfrm>
          <a:prstGeom prst="rect">
            <a:avLst/>
          </a:prstGeom>
        </p:spPr>
      </p:pic>
      <p:pic>
        <p:nvPicPr>
          <p:cNvPr id="8" name="Picture 7">
            <a:extLst>
              <a:ext uri="{FF2B5EF4-FFF2-40B4-BE49-F238E27FC236}">
                <a16:creationId xmlns:a16="http://schemas.microsoft.com/office/drawing/2014/main" id="{96CB3662-AE7A-418D-EF84-B6EC997CC7A8}"/>
              </a:ext>
            </a:extLst>
          </p:cNvPr>
          <p:cNvPicPr>
            <a:picLocks noChangeAspect="1"/>
          </p:cNvPicPr>
          <p:nvPr/>
        </p:nvPicPr>
        <p:blipFill>
          <a:blip r:embed="rId3"/>
          <a:stretch>
            <a:fillRect/>
          </a:stretch>
        </p:blipFill>
        <p:spPr>
          <a:xfrm>
            <a:off x="5788044" y="1691323"/>
            <a:ext cx="6211167" cy="2181529"/>
          </a:xfrm>
          <a:prstGeom prst="rect">
            <a:avLst/>
          </a:prstGeom>
        </p:spPr>
      </p:pic>
    </p:spTree>
    <p:extLst>
      <p:ext uri="{BB962C8B-B14F-4D97-AF65-F5344CB8AC3E}">
        <p14:creationId xmlns:p14="http://schemas.microsoft.com/office/powerpoint/2010/main" val="1553042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EABB1-BEF4-FBFC-9CCA-7D6BF2CB0F3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741490D-04E9-2E06-B517-9363BFB622FC}"/>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java</a:t>
            </a:r>
            <a:endParaRPr lang="en-US" dirty="0"/>
          </a:p>
        </p:txBody>
      </p:sp>
      <p:pic>
        <p:nvPicPr>
          <p:cNvPr id="4" name="Picture 3">
            <a:extLst>
              <a:ext uri="{FF2B5EF4-FFF2-40B4-BE49-F238E27FC236}">
                <a16:creationId xmlns:a16="http://schemas.microsoft.com/office/drawing/2014/main" id="{EC63ACD1-9CA7-2FD8-3C78-82F662778EDB}"/>
              </a:ext>
            </a:extLst>
          </p:cNvPr>
          <p:cNvPicPr>
            <a:picLocks noChangeAspect="1"/>
          </p:cNvPicPr>
          <p:nvPr/>
        </p:nvPicPr>
        <p:blipFill>
          <a:blip r:embed="rId2"/>
          <a:stretch>
            <a:fillRect/>
          </a:stretch>
        </p:blipFill>
        <p:spPr>
          <a:xfrm>
            <a:off x="569582" y="3872852"/>
            <a:ext cx="7983064" cy="1872343"/>
          </a:xfrm>
          <a:prstGeom prst="rect">
            <a:avLst/>
          </a:prstGeom>
        </p:spPr>
      </p:pic>
      <p:pic>
        <p:nvPicPr>
          <p:cNvPr id="7" name="Picture 6">
            <a:extLst>
              <a:ext uri="{FF2B5EF4-FFF2-40B4-BE49-F238E27FC236}">
                <a16:creationId xmlns:a16="http://schemas.microsoft.com/office/drawing/2014/main" id="{1C85E21E-5290-AF84-6B5B-0A8274E4FDB2}"/>
              </a:ext>
            </a:extLst>
          </p:cNvPr>
          <p:cNvPicPr>
            <a:picLocks noChangeAspect="1"/>
          </p:cNvPicPr>
          <p:nvPr/>
        </p:nvPicPr>
        <p:blipFill>
          <a:blip r:embed="rId3"/>
          <a:stretch>
            <a:fillRect/>
          </a:stretch>
        </p:blipFill>
        <p:spPr>
          <a:xfrm>
            <a:off x="6096000" y="1581683"/>
            <a:ext cx="5506218" cy="2105319"/>
          </a:xfrm>
          <a:prstGeom prst="rect">
            <a:avLst/>
          </a:prstGeom>
        </p:spPr>
      </p:pic>
    </p:spTree>
    <p:extLst>
      <p:ext uri="{BB962C8B-B14F-4D97-AF65-F5344CB8AC3E}">
        <p14:creationId xmlns:p14="http://schemas.microsoft.com/office/powerpoint/2010/main" val="23651185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EFC5E-252D-C8D9-EA0C-5BE20D7E70A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35CF6BCB-6756-2090-5284-4E6AF3E5BB28}"/>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java</a:t>
            </a:r>
            <a:endParaRPr lang="en-US" dirty="0"/>
          </a:p>
        </p:txBody>
      </p:sp>
      <p:pic>
        <p:nvPicPr>
          <p:cNvPr id="5" name="Picture 4">
            <a:extLst>
              <a:ext uri="{FF2B5EF4-FFF2-40B4-BE49-F238E27FC236}">
                <a16:creationId xmlns:a16="http://schemas.microsoft.com/office/drawing/2014/main" id="{2350C67F-75FC-9CD0-FAB2-3C789CBF229C}"/>
              </a:ext>
            </a:extLst>
          </p:cNvPr>
          <p:cNvPicPr>
            <a:picLocks noChangeAspect="1"/>
          </p:cNvPicPr>
          <p:nvPr/>
        </p:nvPicPr>
        <p:blipFill>
          <a:blip r:embed="rId2"/>
          <a:stretch>
            <a:fillRect/>
          </a:stretch>
        </p:blipFill>
        <p:spPr>
          <a:xfrm>
            <a:off x="740884" y="3804486"/>
            <a:ext cx="6849431" cy="1667108"/>
          </a:xfrm>
          <a:prstGeom prst="rect">
            <a:avLst/>
          </a:prstGeom>
        </p:spPr>
      </p:pic>
      <p:pic>
        <p:nvPicPr>
          <p:cNvPr id="8" name="Picture 7">
            <a:extLst>
              <a:ext uri="{FF2B5EF4-FFF2-40B4-BE49-F238E27FC236}">
                <a16:creationId xmlns:a16="http://schemas.microsoft.com/office/drawing/2014/main" id="{4F3871C0-E663-7F8C-6E15-3F89EBA62976}"/>
              </a:ext>
            </a:extLst>
          </p:cNvPr>
          <p:cNvPicPr>
            <a:picLocks noChangeAspect="1"/>
          </p:cNvPicPr>
          <p:nvPr/>
        </p:nvPicPr>
        <p:blipFill>
          <a:blip r:embed="rId3"/>
          <a:stretch>
            <a:fillRect/>
          </a:stretch>
        </p:blipFill>
        <p:spPr>
          <a:xfrm>
            <a:off x="5857108" y="1552350"/>
            <a:ext cx="5496692" cy="2391109"/>
          </a:xfrm>
          <a:prstGeom prst="rect">
            <a:avLst/>
          </a:prstGeom>
        </p:spPr>
      </p:pic>
    </p:spTree>
    <p:extLst>
      <p:ext uri="{BB962C8B-B14F-4D97-AF65-F5344CB8AC3E}">
        <p14:creationId xmlns:p14="http://schemas.microsoft.com/office/powerpoint/2010/main" val="27279768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8D325-849E-53B3-F81F-A7042835EA5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0FEA216-4A3F-CF24-9F62-F70345C4736C}"/>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java</a:t>
            </a:r>
            <a:endParaRPr lang="en-US" dirty="0"/>
          </a:p>
        </p:txBody>
      </p:sp>
      <p:pic>
        <p:nvPicPr>
          <p:cNvPr id="4" name="Picture 3">
            <a:extLst>
              <a:ext uri="{FF2B5EF4-FFF2-40B4-BE49-F238E27FC236}">
                <a16:creationId xmlns:a16="http://schemas.microsoft.com/office/drawing/2014/main" id="{CE53AFA9-683F-6274-9A5C-9B13E981B7F0}"/>
              </a:ext>
            </a:extLst>
          </p:cNvPr>
          <p:cNvPicPr>
            <a:picLocks noChangeAspect="1"/>
          </p:cNvPicPr>
          <p:nvPr/>
        </p:nvPicPr>
        <p:blipFill>
          <a:blip r:embed="rId2"/>
          <a:stretch>
            <a:fillRect/>
          </a:stretch>
        </p:blipFill>
        <p:spPr>
          <a:xfrm>
            <a:off x="470081" y="4049921"/>
            <a:ext cx="6496957" cy="1562318"/>
          </a:xfrm>
          <a:prstGeom prst="rect">
            <a:avLst/>
          </a:prstGeom>
        </p:spPr>
      </p:pic>
      <p:pic>
        <p:nvPicPr>
          <p:cNvPr id="7" name="Picture 6">
            <a:extLst>
              <a:ext uri="{FF2B5EF4-FFF2-40B4-BE49-F238E27FC236}">
                <a16:creationId xmlns:a16="http://schemas.microsoft.com/office/drawing/2014/main" id="{18EBCE82-1939-13A8-412F-A0726CB20E57}"/>
              </a:ext>
            </a:extLst>
          </p:cNvPr>
          <p:cNvPicPr>
            <a:picLocks noChangeAspect="1"/>
          </p:cNvPicPr>
          <p:nvPr/>
        </p:nvPicPr>
        <p:blipFill>
          <a:blip r:embed="rId3"/>
          <a:stretch>
            <a:fillRect/>
          </a:stretch>
        </p:blipFill>
        <p:spPr>
          <a:xfrm>
            <a:off x="5672044" y="1765568"/>
            <a:ext cx="5887272" cy="2210108"/>
          </a:xfrm>
          <a:prstGeom prst="rect">
            <a:avLst/>
          </a:prstGeom>
        </p:spPr>
      </p:pic>
    </p:spTree>
    <p:extLst>
      <p:ext uri="{BB962C8B-B14F-4D97-AF65-F5344CB8AC3E}">
        <p14:creationId xmlns:p14="http://schemas.microsoft.com/office/powerpoint/2010/main" val="2806457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762B-139A-E628-916A-48883F5E998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45D7143-4DE1-0D54-DA1C-6B661722B0E2}"/>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java</a:t>
            </a:r>
            <a:endParaRPr lang="en-US" dirty="0"/>
          </a:p>
        </p:txBody>
      </p:sp>
      <p:pic>
        <p:nvPicPr>
          <p:cNvPr id="5" name="Picture 4">
            <a:extLst>
              <a:ext uri="{FF2B5EF4-FFF2-40B4-BE49-F238E27FC236}">
                <a16:creationId xmlns:a16="http://schemas.microsoft.com/office/drawing/2014/main" id="{1C0108BF-F15A-3B3C-203D-7F22BB6EE571}"/>
              </a:ext>
            </a:extLst>
          </p:cNvPr>
          <p:cNvPicPr>
            <a:picLocks noChangeAspect="1"/>
          </p:cNvPicPr>
          <p:nvPr/>
        </p:nvPicPr>
        <p:blipFill>
          <a:blip r:embed="rId2"/>
          <a:stretch>
            <a:fillRect/>
          </a:stretch>
        </p:blipFill>
        <p:spPr>
          <a:xfrm>
            <a:off x="608826" y="4236297"/>
            <a:ext cx="6544588" cy="1514686"/>
          </a:xfrm>
          <a:prstGeom prst="rect">
            <a:avLst/>
          </a:prstGeom>
        </p:spPr>
      </p:pic>
      <p:pic>
        <p:nvPicPr>
          <p:cNvPr id="8" name="Picture 7">
            <a:extLst>
              <a:ext uri="{FF2B5EF4-FFF2-40B4-BE49-F238E27FC236}">
                <a16:creationId xmlns:a16="http://schemas.microsoft.com/office/drawing/2014/main" id="{6A39362C-223C-1DCC-4C58-CF8C0E356514}"/>
              </a:ext>
            </a:extLst>
          </p:cNvPr>
          <p:cNvPicPr>
            <a:picLocks noChangeAspect="1"/>
          </p:cNvPicPr>
          <p:nvPr/>
        </p:nvPicPr>
        <p:blipFill>
          <a:blip r:embed="rId3"/>
          <a:stretch>
            <a:fillRect/>
          </a:stretch>
        </p:blipFill>
        <p:spPr>
          <a:xfrm>
            <a:off x="5714213" y="1811510"/>
            <a:ext cx="5639587" cy="2076740"/>
          </a:xfrm>
          <a:prstGeom prst="rect">
            <a:avLst/>
          </a:prstGeom>
        </p:spPr>
      </p:pic>
    </p:spTree>
    <p:extLst>
      <p:ext uri="{BB962C8B-B14F-4D97-AF65-F5344CB8AC3E}">
        <p14:creationId xmlns:p14="http://schemas.microsoft.com/office/powerpoint/2010/main" val="30907866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33D87-460A-516D-356A-F39E65A8380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8B2C030-210B-BCD3-E724-DB1D871666BE}"/>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Estructuras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de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datos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adecuadas</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en</a:t>
            </a:r>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 java</a:t>
            </a:r>
            <a:endParaRPr lang="en-US" dirty="0"/>
          </a:p>
        </p:txBody>
      </p:sp>
      <p:pic>
        <p:nvPicPr>
          <p:cNvPr id="4" name="Picture 3">
            <a:extLst>
              <a:ext uri="{FF2B5EF4-FFF2-40B4-BE49-F238E27FC236}">
                <a16:creationId xmlns:a16="http://schemas.microsoft.com/office/drawing/2014/main" id="{FB130B46-6A4D-030E-C8EE-46FA7FC00799}"/>
              </a:ext>
            </a:extLst>
          </p:cNvPr>
          <p:cNvPicPr>
            <a:picLocks noChangeAspect="1"/>
          </p:cNvPicPr>
          <p:nvPr/>
        </p:nvPicPr>
        <p:blipFill>
          <a:blip r:embed="rId2"/>
          <a:stretch>
            <a:fillRect/>
          </a:stretch>
        </p:blipFill>
        <p:spPr>
          <a:xfrm>
            <a:off x="541793" y="3983037"/>
            <a:ext cx="7125694" cy="1886213"/>
          </a:xfrm>
          <a:prstGeom prst="rect">
            <a:avLst/>
          </a:prstGeom>
        </p:spPr>
      </p:pic>
      <p:pic>
        <p:nvPicPr>
          <p:cNvPr id="7" name="Picture 6">
            <a:extLst>
              <a:ext uri="{FF2B5EF4-FFF2-40B4-BE49-F238E27FC236}">
                <a16:creationId xmlns:a16="http://schemas.microsoft.com/office/drawing/2014/main" id="{90C42D24-7EBB-6321-776F-8A537ADC4D13}"/>
              </a:ext>
            </a:extLst>
          </p:cNvPr>
          <p:cNvPicPr>
            <a:picLocks noChangeAspect="1"/>
          </p:cNvPicPr>
          <p:nvPr/>
        </p:nvPicPr>
        <p:blipFill>
          <a:blip r:embed="rId3"/>
          <a:stretch>
            <a:fillRect/>
          </a:stretch>
        </p:blipFill>
        <p:spPr>
          <a:xfrm>
            <a:off x="5257649" y="1534770"/>
            <a:ext cx="6716062" cy="2448267"/>
          </a:xfrm>
          <a:prstGeom prst="rect">
            <a:avLst/>
          </a:prstGeom>
        </p:spPr>
      </p:pic>
    </p:spTree>
    <p:extLst>
      <p:ext uri="{BB962C8B-B14F-4D97-AF65-F5344CB8AC3E}">
        <p14:creationId xmlns:p14="http://schemas.microsoft.com/office/powerpoint/2010/main" val="16466394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B56A6-74EE-B31F-C8AE-6CB02AA120F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553E1CA-6411-F0F7-C8E6-6C1295ED54DB}"/>
              </a:ext>
            </a:extLst>
          </p:cNvPr>
          <p:cNvSpPr>
            <a:spLocks noGrp="1"/>
          </p:cNvSpPr>
          <p:nvPr>
            <p:ph type="title"/>
          </p:nvPr>
        </p:nvSpPr>
        <p:spPr>
          <a:xfrm>
            <a:off x="838200" y="365760"/>
            <a:ext cx="10515600" cy="1325563"/>
          </a:xfrm>
        </p:spPr>
        <p:txBody>
          <a:bodyPr anchor="ctr">
            <a:normAutofit/>
          </a:bodyPr>
          <a:lstStyle/>
          <a:p>
            <a:r>
              <a:rPr lang="en-US" sz="3200" b="1" kern="0" dirty="0">
                <a:effectLst/>
                <a:latin typeface="Times New Roman" panose="02020603050405020304" pitchFamily="18" charset="0"/>
                <a:ea typeface="Times New Roman" panose="02020603050405020304" pitchFamily="18" charset="0"/>
                <a:cs typeface="Times New Roman" panose="02020603050405020304" pitchFamily="18" charset="0"/>
              </a:rPr>
              <a:t>Conclusion</a:t>
            </a:r>
            <a:endParaRPr lang="en-US" dirty="0"/>
          </a:p>
        </p:txBody>
      </p:sp>
      <p:sp>
        <p:nvSpPr>
          <p:cNvPr id="10" name="Content Placeholder 3">
            <a:extLst>
              <a:ext uri="{FF2B5EF4-FFF2-40B4-BE49-F238E27FC236}">
                <a16:creationId xmlns:a16="http://schemas.microsoft.com/office/drawing/2014/main" id="{6E5DEEE8-357A-FA05-187E-6C844987958E}"/>
              </a:ext>
            </a:extLst>
          </p:cNvPr>
          <p:cNvSpPr>
            <a:spLocks noGrp="1"/>
          </p:cNvSpPr>
          <p:nvPr>
            <p:ph sz="quarter" idx="16"/>
          </p:nvPr>
        </p:nvSpPr>
        <p:spPr>
          <a:xfrm>
            <a:off x="838200" y="1790329"/>
            <a:ext cx="10515599" cy="4323392"/>
          </a:xfrm>
        </p:spPr>
        <p:txBody>
          <a:bodyPr>
            <a:normAutofit/>
          </a:bodyPr>
          <a:lstStyle/>
          <a:p>
            <a:r>
              <a:rPr lang="es-ES" sz="1800" dirty="0">
                <a:effectLst/>
                <a:latin typeface="Times New Roman" panose="02020603050405020304" pitchFamily="18" charset="0"/>
                <a:ea typeface="Times New Roman" panose="02020603050405020304" pitchFamily="18" charset="0"/>
              </a:rPr>
              <a:t>Optimizar el uso de recursos en Python implica una combinación de buenas prácticas en la gestión de memoria y la implementación efectiva de paralelismo y concurrencia. Al utilizar generadores, liberar recursos explícitamente y elegir las estructuras de datos adecuadas, podemos minimizar el consumo de memoria. Por otro lado, aprovechando las capacidades de </a:t>
            </a:r>
            <a:r>
              <a:rPr lang="es-ES" sz="1800" dirty="0" err="1">
                <a:effectLst/>
                <a:latin typeface="Times New Roman" panose="02020603050405020304" pitchFamily="18" charset="0"/>
                <a:ea typeface="Times New Roman" panose="02020603050405020304" pitchFamily="18" charset="0"/>
              </a:rPr>
              <a:t>threading</a:t>
            </a:r>
            <a:r>
              <a:rPr lang="es-ES" sz="1800" dirty="0">
                <a:effectLst/>
                <a:latin typeface="Times New Roman" panose="02020603050405020304" pitchFamily="18" charset="0"/>
                <a:ea typeface="Times New Roman" panose="02020603050405020304" pitchFamily="18" charset="0"/>
              </a:rPr>
              <a:t>, </a:t>
            </a:r>
            <a:r>
              <a:rPr lang="es-ES" sz="1800" dirty="0" err="1">
                <a:effectLst/>
                <a:latin typeface="Times New Roman" panose="02020603050405020304" pitchFamily="18" charset="0"/>
                <a:ea typeface="Times New Roman" panose="02020603050405020304" pitchFamily="18" charset="0"/>
              </a:rPr>
              <a:t>multiprocessing</a:t>
            </a:r>
            <a:r>
              <a:rPr lang="es-ES" sz="1800" dirty="0">
                <a:effectLst/>
                <a:latin typeface="Times New Roman" panose="02020603050405020304" pitchFamily="18" charset="0"/>
                <a:ea typeface="Times New Roman" panose="02020603050405020304" pitchFamily="18" charset="0"/>
              </a:rPr>
              <a:t> y </a:t>
            </a:r>
            <a:r>
              <a:rPr lang="es-ES" sz="1800" dirty="0" err="1">
                <a:effectLst/>
                <a:latin typeface="Times New Roman" panose="02020603050405020304" pitchFamily="18" charset="0"/>
                <a:ea typeface="Times New Roman" panose="02020603050405020304" pitchFamily="18" charset="0"/>
              </a:rPr>
              <a:t>asyncio</a:t>
            </a:r>
            <a:r>
              <a:rPr lang="es-ES" sz="1800" dirty="0">
                <a:effectLst/>
                <a:latin typeface="Times New Roman" panose="02020603050405020304" pitchFamily="18" charset="0"/>
                <a:ea typeface="Times New Roman" panose="02020603050405020304" pitchFamily="18" charset="0"/>
              </a:rPr>
              <a:t>, es posible mejorar el rendimiento de aplicaciones que realizan tareas intensivas o que dependen de operaciones de E/S.</a:t>
            </a:r>
          </a:p>
        </p:txBody>
      </p:sp>
    </p:spTree>
    <p:extLst>
      <p:ext uri="{BB962C8B-B14F-4D97-AF65-F5344CB8AC3E}">
        <p14:creationId xmlns:p14="http://schemas.microsoft.com/office/powerpoint/2010/main" val="23340585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310EB-F1B6-CCBF-B3EF-4496A583013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85BD9F8-8701-65AA-41C0-822F04FAB8BA}"/>
              </a:ext>
            </a:extLst>
          </p:cNvPr>
          <p:cNvSpPr>
            <a:spLocks noGrp="1"/>
          </p:cNvSpPr>
          <p:nvPr>
            <p:ph type="title"/>
          </p:nvPr>
        </p:nvSpPr>
        <p:spPr>
          <a:xfrm>
            <a:off x="838200" y="365760"/>
            <a:ext cx="10515600" cy="1325563"/>
          </a:xfrm>
        </p:spPr>
        <p:txBody>
          <a:bodyPr anchor="ctr">
            <a:normAutofit/>
          </a:bodyPr>
          <a:lstStyle/>
          <a:p>
            <a:r>
              <a:rPr lang="en-US" sz="3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Ejercicios</a:t>
            </a:r>
            <a:endParaRPr lang="en-US" dirty="0"/>
          </a:p>
        </p:txBody>
      </p:sp>
      <p:sp>
        <p:nvSpPr>
          <p:cNvPr id="10" name="Content Placeholder 3">
            <a:extLst>
              <a:ext uri="{FF2B5EF4-FFF2-40B4-BE49-F238E27FC236}">
                <a16:creationId xmlns:a16="http://schemas.microsoft.com/office/drawing/2014/main" id="{3CDE91B8-D8BB-1C69-DB5F-C84EE4084E29}"/>
              </a:ext>
            </a:extLst>
          </p:cNvPr>
          <p:cNvSpPr>
            <a:spLocks noGrp="1"/>
          </p:cNvSpPr>
          <p:nvPr>
            <p:ph sz="quarter" idx="16"/>
          </p:nvPr>
        </p:nvSpPr>
        <p:spPr>
          <a:xfrm>
            <a:off x="838200" y="1472696"/>
            <a:ext cx="10515599" cy="4323392"/>
          </a:xfrm>
        </p:spPr>
        <p:txBody>
          <a:bodyPr>
            <a:normAutofit fontScale="92500"/>
          </a:bodyPr>
          <a:lstStyle/>
          <a:p>
            <a:r>
              <a:rPr lang="es-ES" dirty="0">
                <a:latin typeface="Times New Roman" panose="02020603050405020304" pitchFamily="18" charset="0"/>
                <a:ea typeface="Times New Roman" panose="02020603050405020304" pitchFamily="18" charset="0"/>
              </a:rPr>
              <a:t>1 – Enunciado: Se cuenta con una lista de 1 millón de números enteros únicos y se necesita comprobar si un número dado está en la colección miles de veces. </a:t>
            </a:r>
            <a:r>
              <a:rPr lang="es-ES" dirty="0" err="1">
                <a:latin typeface="Times New Roman" panose="02020603050405020304" pitchFamily="18" charset="0"/>
                <a:ea typeface="Times New Roman" panose="02020603050405020304" pitchFamily="18" charset="0"/>
              </a:rPr>
              <a:t>Eligir</a:t>
            </a:r>
            <a:r>
              <a:rPr lang="es-ES" dirty="0">
                <a:latin typeface="Times New Roman" panose="02020603050405020304" pitchFamily="18" charset="0"/>
                <a:ea typeface="Times New Roman" panose="02020603050405020304" pitchFamily="18" charset="0"/>
              </a:rPr>
              <a:t> una estructura de datos que minimice el tiempo total de las búsquedas.</a:t>
            </a:r>
          </a:p>
          <a:p>
            <a:r>
              <a:rPr lang="es-ES" dirty="0">
                <a:latin typeface="Times New Roman" panose="02020603050405020304" pitchFamily="18" charset="0"/>
                <a:ea typeface="Times New Roman" panose="02020603050405020304" pitchFamily="18" charset="0"/>
              </a:rPr>
              <a:t>2 -  Enunciado: Se necesita almacenar datos de 1 millón de usuarios y poder acceder rápidamente al usuario </a:t>
            </a:r>
            <a:r>
              <a:rPr lang="es-ES" dirty="0" err="1">
                <a:latin typeface="Times New Roman" panose="02020603050405020304" pitchFamily="18" charset="0"/>
                <a:ea typeface="Times New Roman" panose="02020603050405020304" pitchFamily="18" charset="0"/>
              </a:rPr>
              <a:t>n°</a:t>
            </a:r>
            <a:r>
              <a:rPr lang="es-ES" dirty="0">
                <a:latin typeface="Times New Roman" panose="02020603050405020304" pitchFamily="18" charset="0"/>
                <a:ea typeface="Times New Roman" panose="02020603050405020304" pitchFamily="18" charset="0"/>
              </a:rPr>
              <a:t> 500,000 sin recorrer la colección.</a:t>
            </a:r>
          </a:p>
          <a:p>
            <a:r>
              <a:rPr lang="es-ES" dirty="0">
                <a:latin typeface="Times New Roman" panose="02020603050405020304" pitchFamily="18" charset="0"/>
                <a:ea typeface="Times New Roman" panose="02020603050405020304" pitchFamily="18" charset="0"/>
              </a:rPr>
              <a:t>3- Enunciado: Se quiere almacenar datos de productos en el orden en el que llegan, pero también poder buscar un producto por su código en O(1).</a:t>
            </a:r>
          </a:p>
          <a:p>
            <a:r>
              <a:rPr lang="es-ES" dirty="0">
                <a:latin typeface="Times New Roman" panose="02020603050405020304" pitchFamily="18" charset="0"/>
                <a:ea typeface="Times New Roman" panose="02020603050405020304" pitchFamily="18" charset="0"/>
              </a:rPr>
              <a:t>4- Enunciado: Se necesita procesar solicitudes en el orden en que llegan, quitando siempre la primera en O(1).</a:t>
            </a:r>
          </a:p>
          <a:p>
            <a:r>
              <a:rPr lang="es-ES" dirty="0">
                <a:latin typeface="Times New Roman" panose="02020603050405020304" pitchFamily="18" charset="0"/>
                <a:ea typeface="Times New Roman" panose="02020603050405020304" pitchFamily="18" charset="0"/>
              </a:rPr>
              <a:t>5- Enunciado: Se tiene una secuencia de eventos y se quiere eliminar duplicados pero manteniendo el orden original.</a:t>
            </a:r>
          </a:p>
          <a:p>
            <a:endParaRPr lang="es-ES" dirty="0">
              <a:latin typeface="Times New Roman" panose="02020603050405020304" pitchFamily="18" charset="0"/>
              <a:ea typeface="Times New Roman" panose="02020603050405020304" pitchFamily="18" charset="0"/>
            </a:endParaRPr>
          </a:p>
          <a:p>
            <a:endParaRPr lang="es-ES" dirty="0">
              <a:latin typeface="Times New Roman" panose="02020603050405020304" pitchFamily="18" charset="0"/>
              <a:ea typeface="Times New Roman" panose="02020603050405020304" pitchFamily="18" charset="0"/>
            </a:endParaRPr>
          </a:p>
          <a:p>
            <a:endParaRPr lang="es-E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097822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Optimización</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del Código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2257063"/>
            <a:ext cx="4894006" cy="3904906"/>
          </a:xfrm>
          <a:noFill/>
        </p:spPr>
        <p:txBody>
          <a:bodyPr vert="horz" lIns="91440" tIns="45720" rIns="91440" bIns="45720" rtlCol="0" anchor="t">
            <a:norm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Eliminar el código redundante</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Evitar cálculos innecesarios o duplicados.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AR" sz="1800" b="1" kern="0" dirty="0">
                <a:effectLst/>
                <a:latin typeface="Times New Roman" panose="02020603050405020304" pitchFamily="18" charset="0"/>
                <a:ea typeface="Times New Roman" panose="02020603050405020304" pitchFamily="18" charset="0"/>
                <a:cs typeface="Times New Roman" panose="02020603050405020304" pitchFamily="18" charset="0"/>
              </a:rPr>
              <a:t>Uso de compiladores y herramientas de optimización</a:t>
            </a:r>
            <a:r>
              <a:rPr lang="es-AR" sz="1800" kern="0" dirty="0">
                <a:effectLst/>
                <a:latin typeface="Times New Roman" panose="02020603050405020304" pitchFamily="18" charset="0"/>
                <a:ea typeface="Times New Roman" panose="02020603050405020304" pitchFamily="18" charset="0"/>
                <a:cs typeface="Times New Roman" panose="02020603050405020304" pitchFamily="18" charset="0"/>
              </a:rPr>
              <a:t>: Utilizar compiladores que optimicen el código automáticamente o herramientas de análisis que ayuden a identificar cuellos de botella.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221925350"/>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{F0174FFE-0381-4D3A-966D-DBE1FF9E0264}tf55661986_win32</Template>
  <TotalTime>1810</TotalTime>
  <Words>26251</Words>
  <Application>Microsoft Office PowerPoint</Application>
  <PresentationFormat>Widescreen</PresentationFormat>
  <Paragraphs>1827</Paragraphs>
  <Slides>316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316</vt:i4>
      </vt:variant>
    </vt:vector>
  </HeadingPairs>
  <TitlesOfParts>
    <vt:vector size="326" baseType="lpstr">
      <vt:lpstr>Aptos</vt:lpstr>
      <vt:lpstr>Arial</vt:lpstr>
      <vt:lpstr>Arial Unicode MS</vt:lpstr>
      <vt:lpstr>Calibri</vt:lpstr>
      <vt:lpstr>Calibri Light</vt:lpstr>
      <vt:lpstr>Courier New</vt:lpstr>
      <vt:lpstr>Symbol</vt:lpstr>
      <vt:lpstr>Times New Roman</vt:lpstr>
      <vt:lpstr>Wingdings</vt:lpstr>
      <vt:lpstr>Custom</vt:lpstr>
      <vt:lpstr>Programacion eficiente</vt:lpstr>
      <vt:lpstr>Programacion eficiente</vt:lpstr>
      <vt:lpstr>PowerPoint Presentation</vt:lpstr>
      <vt:lpstr>PowerPoint Presentation</vt:lpstr>
      <vt:lpstr>1. Optimización Algorítmica</vt:lpstr>
      <vt:lpstr>1. Optimización Algorítmica</vt:lpstr>
      <vt:lpstr>Fundamentos Teóricos</vt:lpstr>
      <vt:lpstr>Fundamentos Teóricos</vt:lpstr>
      <vt:lpstr>Estrategias Clave de Optimización</vt:lpstr>
      <vt:lpstr>Estrategias Clave de Optimización</vt:lpstr>
      <vt:lpstr>Estrategias Clave de Optimización</vt:lpstr>
      <vt:lpstr>Estrategias Clave de Optimización</vt:lpstr>
      <vt:lpstr>Estrategias Clave de Optimización</vt:lpstr>
      <vt:lpstr>Estrategias Clave de Optimización</vt:lpstr>
      <vt:lpstr>Estrategias Clave de Optimización</vt:lpstr>
      <vt:lpstr>Estrategias Clave de Optimización</vt:lpstr>
      <vt:lpstr>Elegir Algoritmos Adecuados Búsqueda lineal vs búsqueda binaria</vt:lpstr>
      <vt:lpstr>PowerPoint Presentation</vt:lpstr>
      <vt:lpstr>Elegir Algoritmos Adecuados Búsqueda lineal vs búsqueda binaria</vt:lpstr>
      <vt:lpstr>PowerPoint Presentation</vt:lpstr>
      <vt:lpstr>Elegir Algoritmos Adecuados Búsqueda lineal vs búsqueda binaria</vt:lpstr>
      <vt:lpstr>Complejidad Temporal y Espacial comparación de algoritmos de ordenacion</vt:lpstr>
      <vt:lpstr>Complejidad Temporal y Espacial comparación de algoritmos de ordenacion</vt:lpstr>
      <vt:lpstr>Equilibrio entre Complejidad Temporal y Espacial Algoritmo de fibonacci</vt:lpstr>
      <vt:lpstr>Equilibrio entre Complejidad Temporal y Espacial Algoritmo de fibonacci</vt:lpstr>
      <vt:lpstr>Equilibrio entre Complejidad Temporal y Espacial Algoritmo de fibonacci</vt:lpstr>
      <vt:lpstr>Equilibrio entre Complejidad Temporal y Espacial Algoritmo de fibonacci</vt:lpstr>
      <vt:lpstr>La memoización es una técnica de optimización utilizada principalmente en programación dinámica y en algoritmos recursivos. Consiste en almacenar los resultados de las llamadas a funciones costosas basadas en sus entradas para que no se tengan que recalcular los mismos valores repetidamente. De esta manera, se mejora la eficiencia en términos de tiempo de ejecución, especialmente en problemas que tienen subproblemas superpuestos. ¿Cómo funciona la memoización? Primera ejecución: Cuando una función es llamada por primera vez con ciertos parámetros, el resultado de la función es calculado y almacenado en una estructura de datos (como un diccionario o un array). Ejecutando con los mismos parámetros: Si la función es llamada nuevamente con los mismos parámetros, en lugar de volver a calcular el resultado, la función simplemente devuelve el valor almacenado.  </vt:lpstr>
      <vt:lpstr>Se utiliza principalmente en:  Funciones recursivas  Problemas de subestructuras repetidas, como:  Números de Fibonacci  Programación dinámica  Backtracking (e.g., conteo de caminos, knapsack)  Algoritmos combinatorios </vt:lpstr>
      <vt:lpstr>Reduce la complejidad temporal de funciones recursivas exponenciales a lineales o polinómicas.   Ejemplo clásico Sin memoización Con memoización Fibonacci(n)            O(2ⁿ)                       O(n)</vt:lpstr>
      <vt:lpstr>memoizacion</vt:lpstr>
      <vt:lpstr>memoizacion</vt:lpstr>
      <vt:lpstr>memoizacion</vt:lpstr>
      <vt:lpstr>Posibles Desventajas de la memoizacion</vt:lpstr>
      <vt:lpstr>Programacion dinámica</vt:lpstr>
      <vt:lpstr>Programacion dinámica</vt:lpstr>
      <vt:lpstr>Programacion dinámica</vt:lpstr>
      <vt:lpstr>Programacion dinámica</vt:lpstr>
      <vt:lpstr>Programacion dinámica</vt:lpstr>
      <vt:lpstr>Programacion dinámica</vt:lpstr>
      <vt:lpstr>Programacion dinámica</vt:lpstr>
      <vt:lpstr>Programacion dinámica Ejemplo tabulado: Mochila 0/1 (Knapsack) Python</vt:lpstr>
      <vt:lpstr>Programacion dinámica Ejemplo tabulado: Mochila 0/1 (Knapsack) Java</vt:lpstr>
      <vt:lpstr>Caching inteligente</vt:lpstr>
      <vt:lpstr>Caching inteligente</vt:lpstr>
      <vt:lpstr>Caching inteligente</vt:lpstr>
      <vt:lpstr>Caching inteligente</vt:lpstr>
      <vt:lpstr>Caching inteligente</vt:lpstr>
      <vt:lpstr>Caching inteligente</vt:lpstr>
      <vt:lpstr>Optimización Algorítmica conclusion</vt:lpstr>
      <vt:lpstr>EjercicioS de memoizacion</vt:lpstr>
      <vt:lpstr>2. Uso Eficiente de Recursos</vt:lpstr>
      <vt:lpstr>Uso Eficiente de Recursos</vt:lpstr>
      <vt:lpstr>Manejo de memoria</vt:lpstr>
      <vt:lpstr>Manejo de memoria</vt:lpstr>
      <vt:lpstr>Uso de Generadores Ejemplo: Generar los primeros 10 millones de números cuadrados</vt:lpstr>
      <vt:lpstr>Uso de generador –Explicacion del codigo</vt:lpstr>
      <vt:lpstr>Uso de generador –Explicacion del codigo</vt:lpstr>
      <vt:lpstr>Liberacion explicita de memoria</vt:lpstr>
      <vt:lpstr> Uso de Context Managers para Manejar Recursos Externos  Los context managers (administradores de contexto) aseguran que los recursos externos (como archivos o conexiones) se abran y cierren correctamente, evitando fugas de memoria o bloqueos. </vt:lpstr>
      <vt:lpstr>Estructuras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Estructura de datos adecuadas</vt:lpstr>
      <vt:lpstr>Paralelismo y concurrencia</vt:lpstr>
      <vt:lpstr>Paralelismo y concurrencia</vt:lpstr>
      <vt:lpstr>Paralelismo y concurrencia</vt:lpstr>
      <vt:lpstr>Ejemplo: Cálculo paralelo de números primos. </vt:lpstr>
      <vt:lpstr>Paralelismo y concurrencia</vt:lpstr>
      <vt:lpstr>Paralelismo y concurrencia</vt:lpstr>
      <vt:lpstr>Paralelismo y concurrencia</vt:lpstr>
      <vt:lpstr>Paralelismo y concurrencia</vt:lpstr>
      <vt:lpstr>Paralelismo y concurrencia</vt:lpstr>
      <vt:lpstr>Estructuras de datos adecuadas en java</vt:lpstr>
      <vt:lpstr>Estructuras de datos adecuadas en java</vt:lpstr>
      <vt:lpstr>Estructuras de datos adecuadas en java</vt:lpstr>
      <vt:lpstr>Estructuras de datos adecuadas en java</vt:lpstr>
      <vt:lpstr>Estructuras de datos adecuadas en java</vt:lpstr>
      <vt:lpstr>Estructuras de datos adecuadas en java</vt:lpstr>
      <vt:lpstr>Estructuras de datos adecuadas en java</vt:lpstr>
      <vt:lpstr>Estructuras de datos adecuadas en java</vt:lpstr>
      <vt:lpstr>Conclusion</vt:lpstr>
      <vt:lpstr>Ejercicios</vt:lpstr>
      <vt:lpstr>4. Optimización del Código</vt:lpstr>
      <vt:lpstr>Optimización del Código</vt:lpstr>
      <vt:lpstr>Optimización del Código</vt:lpstr>
      <vt:lpstr>Optimización del Código</vt:lpstr>
      <vt:lpstr>Optimización del Código</vt:lpstr>
      <vt:lpstr>Implementaciones de Python</vt:lpstr>
      <vt:lpstr>Implementaciones de Python</vt:lpstr>
      <vt:lpstr>Implementaciones de Python</vt:lpstr>
      <vt:lpstr>Uso de Compiladores y Herramientas de Optimización</vt:lpstr>
      <vt:lpstr>Ejemplo</vt:lpstr>
      <vt:lpstr>Compiladores JIT (Just-In_time)</vt:lpstr>
      <vt:lpstr>Características clave de los compiladores JIT:</vt:lpstr>
      <vt:lpstr>Tipos de Compilación JIT:</vt:lpstr>
      <vt:lpstr>Uso de PYPY</vt:lpstr>
      <vt:lpstr>Uso de PYPY</vt:lpstr>
      <vt:lpstr>Uso de PYPY</vt:lpstr>
      <vt:lpstr>Uso de PYPY</vt:lpstr>
      <vt:lpstr>Herramientas de perfilado</vt:lpstr>
      <vt:lpstr>Uso de timeit para medir y optimizar</vt:lpstr>
      <vt:lpstr>Resumen</vt:lpstr>
      <vt:lpstr>5. Consideraciones de E/S (Entrada/Salida) </vt:lpstr>
      <vt:lpstr>Entrada / salida</vt:lpstr>
      <vt:lpstr>Optimización de la Lectura y Escritura de Datos</vt:lpstr>
      <vt:lpstr>Optimización de la Lectura y Escritura de Datos</vt:lpstr>
      <vt:lpstr>Optimización de la Lectura y Escritura de Datos</vt:lpstr>
      <vt:lpstr>Batching: Procesamiento de Datos en Lotes</vt:lpstr>
      <vt:lpstr>Batching: Procesamiento de Datos en Lotes</vt:lpstr>
      <vt:lpstr>Batching en Operaciones de Base de Datos</vt:lpstr>
      <vt:lpstr>Batching en Operaciones de Base de Datos</vt:lpstr>
      <vt:lpstr>resumen</vt:lpstr>
      <vt:lpstr>6. Buena Práctica de Código  </vt:lpstr>
      <vt:lpstr>Buena Práctica de Código</vt:lpstr>
      <vt:lpstr>Legibilidad y Mantenibilidad</vt:lpstr>
      <vt:lpstr>Legibilidad y Mantenibilidad</vt:lpstr>
      <vt:lpstr>Legibilidad y Mantenibilidad</vt:lpstr>
      <vt:lpstr>PEP 8</vt:lpstr>
      <vt:lpstr>Principales recomendaciones de PEP 8:</vt:lpstr>
      <vt:lpstr>Principales recomendaciones de PEP 8:</vt:lpstr>
      <vt:lpstr>Principales recomendaciones de PEP 8:</vt:lpstr>
      <vt:lpstr>Principales recomendaciones de PEP 8:</vt:lpstr>
      <vt:lpstr>Principales recomendaciones de PEP 8:</vt:lpstr>
      <vt:lpstr>Principales recomendaciones de PEP 8:</vt:lpstr>
      <vt:lpstr>Principales recomendaciones de PEP 8:</vt:lpstr>
      <vt:lpstr>Refactorización</vt:lpstr>
      <vt:lpstr>Refactorización</vt:lpstr>
      <vt:lpstr>Refactorización</vt:lpstr>
      <vt:lpstr>resumen</vt:lpstr>
      <vt:lpstr>7. Profiling y Testing </vt:lpstr>
      <vt:lpstr>Profiling y testing</vt:lpstr>
      <vt:lpstr>Profiling</vt:lpstr>
      <vt:lpstr>Profiling</vt:lpstr>
      <vt:lpstr>Profiling</vt:lpstr>
      <vt:lpstr>Profiling</vt:lpstr>
      <vt:lpstr>Profiling</vt:lpstr>
      <vt:lpstr>testing</vt:lpstr>
      <vt:lpstr>testing</vt:lpstr>
      <vt:lpstr>Testing</vt:lpstr>
      <vt:lpstr>Testing</vt:lpstr>
      <vt:lpstr>Testing</vt:lpstr>
      <vt:lpstr>Testing</vt:lpstr>
      <vt:lpstr>Testing</vt:lpstr>
      <vt:lpstr>Testing</vt:lpstr>
      <vt:lpstr>Testing</vt:lpstr>
      <vt:lpstr>Testing</vt:lpstr>
      <vt:lpstr>Testing</vt:lpstr>
      <vt:lpstr>Testing</vt:lpstr>
      <vt:lpstr>Testing</vt:lpstr>
      <vt:lpstr>resumen</vt:lpstr>
      <vt:lpstr>8. Evitar la Optimización Prematura </vt:lpstr>
      <vt:lpstr>Evitar la optimización prematura</vt:lpstr>
      <vt:lpstr>Evitar la optimización prematura</vt:lpstr>
      <vt:lpstr>Evitar la optimización prematura</vt:lpstr>
      <vt:lpstr>Evitar la optimización prematura</vt:lpstr>
      <vt:lpstr>Evitar la optimización prematura</vt:lpstr>
      <vt:lpstr>Evitar la optimización prematura</vt:lpstr>
      <vt:lpstr>Evitar la optimización prematura</vt:lpstr>
      <vt:lpstr>Evitar la optimización prematura</vt:lpstr>
      <vt:lpstr>Evitar la optimización prematura</vt:lpstr>
      <vt:lpstr>Evitar la optimización prematura</vt:lpstr>
      <vt:lpstr>Evitar la optimización prematura</vt:lpstr>
      <vt:lpstr>Evitar la optimización prematura</vt:lpstr>
      <vt:lpstr>Evitar la optimización prematura</vt:lpstr>
      <vt:lpstr>Evitar la optimización prematura</vt:lpstr>
      <vt:lpstr>Evitar la optimización prematura</vt:lpstr>
      <vt:lpstr>conclusion</vt:lpstr>
      <vt:lpstr>9. Uso de Lenguajes y Frameworks Eficientes </vt:lpstr>
      <vt:lpstr>Uso de Lenguajes Eficientes</vt:lpstr>
      <vt:lpstr>Uso de Lenguajes Eficientes</vt:lpstr>
      <vt:lpstr>Uso de Frameworks Eficientes</vt:lpstr>
      <vt:lpstr>Uso de Frameworks Eficientes</vt:lpstr>
      <vt:lpstr>Uso de Frameworks Eficientes</vt:lpstr>
      <vt:lpstr>Uso de Frameworks Eficientes</vt:lpstr>
      <vt:lpstr>Uso de Frameworks Eficientes</vt:lpstr>
      <vt:lpstr>Uso de Frameworks Eficientes</vt:lpstr>
      <vt:lpstr>Uso de Frameworks Eficientes</vt:lpstr>
      <vt:lpstr>Uso de Frameworks Eficientes</vt:lpstr>
      <vt:lpstr>Uso de Frameworks Eficientes</vt:lpstr>
      <vt:lpstr>conclusion</vt:lpstr>
      <vt:lpstr>10. Documentación y Comentarios </vt:lpstr>
      <vt:lpstr>Documentacion y comentarios </vt:lpstr>
      <vt:lpstr>Documentacion y comentarios </vt:lpstr>
      <vt:lpstr>Documentacion y comentarios </vt:lpstr>
      <vt:lpstr>Documentacion y comentarios </vt:lpstr>
      <vt:lpstr>Documentacion y comentarios </vt:lpstr>
      <vt:lpstr>Documentacion y comentarios </vt:lpstr>
      <vt:lpstr>Documentacion y comentarios </vt:lpstr>
      <vt:lpstr>Documentacion y comentarios </vt:lpstr>
      <vt:lpstr>Documentacion y comentarios </vt:lpstr>
      <vt:lpstr>Documentacion y comentarios </vt:lpstr>
      <vt:lpstr>conclusion</vt:lpstr>
      <vt:lpstr>12. 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Aplicacion de IA en programacion eficiente</vt:lpstr>
      <vt:lpstr>conclusion</vt:lpstr>
      <vt:lpstr>Aplicar estos principios ayuda a crear software que no solo funcione bien, sino que también sea escalable y manejable a largo plazo.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Programacion eficiente</dc:title>
  <dc:creator>Daniele, Valeria</dc:creator>
  <cp:lastModifiedBy>Daniele, Valeria</cp:lastModifiedBy>
  <cp:revision>320</cp:revision>
  <dcterms:created xsi:type="dcterms:W3CDTF">2024-08-10T19:28:07Z</dcterms:created>
  <dcterms:modified xsi:type="dcterms:W3CDTF">2025-08-11T19:58:45Z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